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5" r:id="rId4"/>
    <p:sldMasterId id="2147483877" r:id="rId5"/>
  </p:sldMasterIdLst>
  <p:notesMasterIdLst>
    <p:notesMasterId r:id="rId34"/>
  </p:notesMasterIdLst>
  <p:handoutMasterIdLst>
    <p:handoutMasterId r:id="rId35"/>
  </p:handoutMasterIdLst>
  <p:sldIdLst>
    <p:sldId id="1511" r:id="rId6"/>
    <p:sldId id="3739" r:id="rId7"/>
    <p:sldId id="274" r:id="rId8"/>
    <p:sldId id="275" r:id="rId9"/>
    <p:sldId id="270" r:id="rId10"/>
    <p:sldId id="277" r:id="rId11"/>
    <p:sldId id="3722" r:id="rId12"/>
    <p:sldId id="3721" r:id="rId13"/>
    <p:sldId id="3727" r:id="rId14"/>
    <p:sldId id="3728" r:id="rId15"/>
    <p:sldId id="3729" r:id="rId16"/>
    <p:sldId id="3759" r:id="rId17"/>
    <p:sldId id="1421" r:id="rId18"/>
    <p:sldId id="3650" r:id="rId19"/>
    <p:sldId id="3741" r:id="rId20"/>
    <p:sldId id="3654" r:id="rId21"/>
    <p:sldId id="3651" r:id="rId22"/>
    <p:sldId id="3655" r:id="rId23"/>
    <p:sldId id="3653" r:id="rId24"/>
    <p:sldId id="3661" r:id="rId25"/>
    <p:sldId id="3659" r:id="rId26"/>
    <p:sldId id="3658" r:id="rId27"/>
    <p:sldId id="3758" r:id="rId28"/>
    <p:sldId id="3757" r:id="rId29"/>
    <p:sldId id="3719" r:id="rId30"/>
    <p:sldId id="3720" r:id="rId31"/>
    <p:sldId id="269" r:id="rId32"/>
    <p:sldId id="586" r:id="rId33"/>
  </p:sldIdLst>
  <p:sldSz cx="9144000" cy="5143500" type="screen16x9"/>
  <p:notesSz cx="6669088" cy="9926638"/>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521415D9-36F7-43E2-AB2F-B90AF26B5E84}">
      <p14:sectionLst xmlns:p14="http://schemas.microsoft.com/office/powerpoint/2010/main">
        <p14:section name="SUMMARY GENERAL" id="{E2567E79-964E-E949-8594-C851F05D8393}">
          <p14:sldIdLst>
            <p14:sldId id="1511"/>
            <p14:sldId id="3739"/>
            <p14:sldId id="274"/>
            <p14:sldId id="275"/>
            <p14:sldId id="270"/>
            <p14:sldId id="277"/>
            <p14:sldId id="3722"/>
            <p14:sldId id="3721"/>
            <p14:sldId id="3727"/>
            <p14:sldId id="3728"/>
            <p14:sldId id="3729"/>
            <p14:sldId id="3759"/>
            <p14:sldId id="1421"/>
            <p14:sldId id="3650"/>
            <p14:sldId id="3741"/>
            <p14:sldId id="3654"/>
            <p14:sldId id="3651"/>
            <p14:sldId id="3655"/>
            <p14:sldId id="3653"/>
            <p14:sldId id="3661"/>
            <p14:sldId id="3659"/>
            <p14:sldId id="3658"/>
          </p14:sldIdLst>
        </p14:section>
        <p14:section name="SUMMARY TM" id="{EC7E10DE-3A4B-C149-A065-9C7AA2F5537B}">
          <p14:sldIdLst/>
        </p14:section>
        <p14:section name="Overview" id="{99B4245D-4643-4F42-A005-A5BCD517042D}">
          <p14:sldIdLst>
            <p14:sldId id="3758"/>
            <p14:sldId id="3757"/>
            <p14:sldId id="3719"/>
            <p14:sldId id="3720"/>
            <p14:sldId id="269"/>
            <p14:sldId id="586"/>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75CFC7-AA64-4CBD-B071-E0A228AD8116}" name="Karen Armstrong" initials="KA" userId="S::karen@morestrategic.com.au::041182d5-4be8-4bb7-87ca-e95e403b1c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ynka Powning" initials="KP" lastIdx="3" clrIdx="0">
    <p:extLst>
      <p:ext uri="{19B8F6BF-5375-455C-9EA6-DF929625EA0E}">
        <p15:presenceInfo xmlns:p15="http://schemas.microsoft.com/office/powerpoint/2012/main" userId="05aaa0682e1655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373"/>
    <a:srgbClr val="CCE8FA"/>
    <a:srgbClr val="C0D9A2"/>
    <a:srgbClr val="F8A42E"/>
    <a:srgbClr val="DEF0FC"/>
    <a:srgbClr val="FFF78A"/>
    <a:srgbClr val="F7CADF"/>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C69448-6B2F-394A-B5DB-7DA7F430210D}" v="57" dt="2023-02-07T23:24:37.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4" d="100"/>
          <a:sy n="84" d="100"/>
        </p:scale>
        <p:origin x="19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C0D9A2"/>
              </a:solidFill>
              <a:ln w="19050">
                <a:solidFill>
                  <a:schemeClr val="lt1"/>
                </a:solidFill>
              </a:ln>
              <a:effectLst/>
            </c:spPr>
            <c:extLst>
              <c:ext xmlns:c16="http://schemas.microsoft.com/office/drawing/2014/chart" uri="{C3380CC4-5D6E-409C-BE32-E72D297353CC}">
                <c16:uniqueId val="{00000001-2223-A041-AB47-491B368101EE}"/>
              </c:ext>
            </c:extLst>
          </c:dPt>
          <c:dPt>
            <c:idx val="1"/>
            <c:bubble3D val="0"/>
            <c:spPr>
              <a:solidFill>
                <a:srgbClr val="CCE8FA"/>
              </a:solidFill>
              <a:ln w="19050">
                <a:solidFill>
                  <a:schemeClr val="lt1"/>
                </a:solidFill>
              </a:ln>
              <a:effectLst/>
            </c:spPr>
            <c:extLst>
              <c:ext xmlns:c16="http://schemas.microsoft.com/office/drawing/2014/chart" uri="{C3380CC4-5D6E-409C-BE32-E72D297353CC}">
                <c16:uniqueId val="{00000003-2223-A041-AB47-491B368101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223-A041-AB47-491B368101EE}"/>
              </c:ext>
            </c:extLst>
          </c:dPt>
          <c:dPt>
            <c:idx val="3"/>
            <c:bubble3D val="0"/>
            <c:spPr>
              <a:solidFill>
                <a:srgbClr val="FFF78A"/>
              </a:solidFill>
              <a:ln w="19050">
                <a:solidFill>
                  <a:schemeClr val="lt1"/>
                </a:solidFill>
              </a:ln>
              <a:effectLst/>
            </c:spPr>
            <c:extLst>
              <c:ext xmlns:c16="http://schemas.microsoft.com/office/drawing/2014/chart" uri="{C3380CC4-5D6E-409C-BE32-E72D297353CC}">
                <c16:uniqueId val="{00000007-2223-A041-AB47-491B368101EE}"/>
              </c:ext>
            </c:extLst>
          </c:dPt>
          <c:dPt>
            <c:idx val="4"/>
            <c:bubble3D val="0"/>
            <c:spPr>
              <a:solidFill>
                <a:srgbClr val="F7CADF"/>
              </a:solidFill>
              <a:ln w="19050">
                <a:solidFill>
                  <a:schemeClr val="lt1"/>
                </a:solidFill>
              </a:ln>
              <a:effectLst/>
            </c:spPr>
            <c:extLst>
              <c:ext xmlns:c16="http://schemas.microsoft.com/office/drawing/2014/chart" uri="{C3380CC4-5D6E-409C-BE32-E72D297353CC}">
                <c16:uniqueId val="{00000009-2223-A041-AB47-491B368101EE}"/>
              </c:ext>
            </c:extLst>
          </c:dPt>
          <c:dPt>
            <c:idx val="5"/>
            <c:bubble3D val="0"/>
            <c:spPr>
              <a:solidFill>
                <a:srgbClr val="C0D9A2"/>
              </a:solidFill>
              <a:ln w="19050">
                <a:solidFill>
                  <a:schemeClr val="lt1"/>
                </a:solidFill>
              </a:ln>
              <a:effectLst/>
            </c:spPr>
            <c:extLst>
              <c:ext xmlns:c16="http://schemas.microsoft.com/office/drawing/2014/chart" uri="{C3380CC4-5D6E-409C-BE32-E72D297353CC}">
                <c16:uniqueId val="{0000000B-2223-A041-AB47-491B368101EE}"/>
              </c:ext>
            </c:extLst>
          </c:dPt>
          <c:dPt>
            <c:idx val="6"/>
            <c:bubble3D val="0"/>
            <c:spPr>
              <a:solidFill>
                <a:srgbClr val="354373"/>
              </a:solidFill>
              <a:ln w="19050">
                <a:solidFill>
                  <a:schemeClr val="lt1"/>
                </a:solidFill>
              </a:ln>
              <a:effectLst/>
            </c:spPr>
            <c:extLst>
              <c:ext xmlns:c16="http://schemas.microsoft.com/office/drawing/2014/chart" uri="{C3380CC4-5D6E-409C-BE32-E72D297353CC}">
                <c16:uniqueId val="{0000000D-2223-A041-AB47-491B368101E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223-A041-AB47-491B368101E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0.12</c:v>
                </c:pt>
                <c:pt idx="1">
                  <c:v>0.88</c:v>
                </c:pt>
              </c:numCache>
            </c:numRef>
          </c:val>
          <c:extLst>
            <c:ext xmlns:c16="http://schemas.microsoft.com/office/drawing/2014/chart" uri="{C3380CC4-5D6E-409C-BE32-E72D297353CC}">
              <c16:uniqueId val="{00000010-2223-A041-AB47-491B368101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CCE8FA"/>
            </a:solidFill>
            <a:ln>
              <a:solidFill>
                <a:srgbClr val="CCE8FA"/>
              </a:solidFill>
            </a:ln>
            <a:effectLst/>
          </c:spPr>
          <c:invertIfNegative val="0"/>
          <c:cat>
            <c:strRef>
              <c:f>Sheet1!$A$2:$A$5</c:f>
              <c:strCache>
                <c:ptCount val="4"/>
                <c:pt idx="0">
                  <c:v>Confirmed</c:v>
                </c:pt>
                <c:pt idx="1">
                  <c:v>Consider</c:v>
                </c:pt>
                <c:pt idx="2">
                  <c:v>Donor </c:v>
                </c:pt>
                <c:pt idx="3">
                  <c:v>Non Donor</c:v>
                </c:pt>
              </c:strCache>
            </c:strRef>
          </c:cat>
          <c:val>
            <c:numRef>
              <c:f>Sheet1!$B$2:$B$5</c:f>
              <c:numCache>
                <c:formatCode>#,##0.0%</c:formatCode>
                <c:ptCount val="4"/>
                <c:pt idx="0">
                  <c:v>0.13200000000000001</c:v>
                </c:pt>
                <c:pt idx="1">
                  <c:v>6.9000000000000006E-2</c:v>
                </c:pt>
                <c:pt idx="2">
                  <c:v>1.7999999999999999E-2</c:v>
                </c:pt>
                <c:pt idx="3">
                  <c:v>8.9999999999999993E-3</c:v>
                </c:pt>
              </c:numCache>
            </c:numRef>
          </c:val>
          <c:extLst>
            <c:ext xmlns:c16="http://schemas.microsoft.com/office/drawing/2014/chart" uri="{C3380CC4-5D6E-409C-BE32-E72D297353CC}">
              <c16:uniqueId val="{00000000-DF38-AF4F-828E-C42734E20795}"/>
            </c:ext>
          </c:extLst>
        </c:ser>
        <c:ser>
          <c:idx val="1"/>
          <c:order val="1"/>
          <c:tx>
            <c:strRef>
              <c:f>Sheet1!$C$1</c:f>
              <c:strCache>
                <c:ptCount val="1"/>
                <c:pt idx="0">
                  <c:v>Somewhat agree</c:v>
                </c:pt>
              </c:strCache>
            </c:strRef>
          </c:tx>
          <c:spPr>
            <a:solidFill>
              <a:srgbClr val="F8A42E"/>
            </a:solidFill>
            <a:ln>
              <a:noFill/>
            </a:ln>
            <a:effectLst/>
          </c:spPr>
          <c:invertIfNegative val="0"/>
          <c:cat>
            <c:strRef>
              <c:f>Sheet1!$A$2:$A$5</c:f>
              <c:strCache>
                <c:ptCount val="4"/>
                <c:pt idx="0">
                  <c:v>Confirmed</c:v>
                </c:pt>
                <c:pt idx="1">
                  <c:v>Consider</c:v>
                </c:pt>
                <c:pt idx="2">
                  <c:v>Donor </c:v>
                </c:pt>
                <c:pt idx="3">
                  <c:v>Non Donor</c:v>
                </c:pt>
              </c:strCache>
            </c:strRef>
          </c:cat>
          <c:val>
            <c:numRef>
              <c:f>Sheet1!$C$2:$C$5</c:f>
              <c:numCache>
                <c:formatCode>#,##0.0%</c:formatCode>
                <c:ptCount val="4"/>
                <c:pt idx="0">
                  <c:v>0.27800000000000002</c:v>
                </c:pt>
                <c:pt idx="1">
                  <c:v>0.27100000000000002</c:v>
                </c:pt>
                <c:pt idx="2">
                  <c:v>0.114</c:v>
                </c:pt>
                <c:pt idx="3">
                  <c:v>5.3999999999999999E-2</c:v>
                </c:pt>
              </c:numCache>
            </c:numRef>
          </c:val>
          <c:extLst>
            <c:ext xmlns:c16="http://schemas.microsoft.com/office/drawing/2014/chart" uri="{C3380CC4-5D6E-409C-BE32-E72D297353CC}">
              <c16:uniqueId val="{00000001-DF38-AF4F-828E-C42734E20795}"/>
            </c:ext>
          </c:extLst>
        </c:ser>
        <c:ser>
          <c:idx val="2"/>
          <c:order val="2"/>
          <c:tx>
            <c:strRef>
              <c:f>Sheet1!$D$1</c:f>
              <c:strCache>
                <c:ptCount val="1"/>
                <c:pt idx="0">
                  <c:v>Neither agree nor disagree</c:v>
                </c:pt>
              </c:strCache>
            </c:strRef>
          </c:tx>
          <c:spPr>
            <a:solidFill>
              <a:srgbClr val="C0D9A2"/>
            </a:solidFill>
            <a:ln>
              <a:noFill/>
            </a:ln>
            <a:effectLst/>
          </c:spPr>
          <c:invertIfNegative val="0"/>
          <c:cat>
            <c:strRef>
              <c:f>Sheet1!$A$2:$A$5</c:f>
              <c:strCache>
                <c:ptCount val="4"/>
                <c:pt idx="0">
                  <c:v>Confirmed</c:v>
                </c:pt>
                <c:pt idx="1">
                  <c:v>Consider</c:v>
                </c:pt>
                <c:pt idx="2">
                  <c:v>Donor </c:v>
                </c:pt>
                <c:pt idx="3">
                  <c:v>Non Donor</c:v>
                </c:pt>
              </c:strCache>
            </c:strRef>
          </c:cat>
          <c:val>
            <c:numRef>
              <c:f>Sheet1!$D$2:$D$5</c:f>
              <c:numCache>
                <c:formatCode>#,##0.0%</c:formatCode>
                <c:ptCount val="4"/>
                <c:pt idx="0">
                  <c:v>0.47699999999999998</c:v>
                </c:pt>
                <c:pt idx="1">
                  <c:v>0.53100000000000003</c:v>
                </c:pt>
                <c:pt idx="2">
                  <c:v>0.56399999999999995</c:v>
                </c:pt>
                <c:pt idx="3">
                  <c:v>0.51600000000000001</c:v>
                </c:pt>
              </c:numCache>
            </c:numRef>
          </c:val>
          <c:extLst>
            <c:ext xmlns:c16="http://schemas.microsoft.com/office/drawing/2014/chart" uri="{C3380CC4-5D6E-409C-BE32-E72D297353CC}">
              <c16:uniqueId val="{00000002-DF38-AF4F-828E-C42734E20795}"/>
            </c:ext>
          </c:extLst>
        </c:ser>
        <c:ser>
          <c:idx val="3"/>
          <c:order val="3"/>
          <c:tx>
            <c:strRef>
              <c:f>Sheet1!$E$1</c:f>
              <c:strCache>
                <c:ptCount val="1"/>
                <c:pt idx="0">
                  <c:v>Somewhat disagree</c:v>
                </c:pt>
              </c:strCache>
            </c:strRef>
          </c:tx>
          <c:spPr>
            <a:solidFill>
              <a:srgbClr val="FFF78A"/>
            </a:solidFill>
            <a:ln>
              <a:noFill/>
            </a:ln>
            <a:effectLst/>
          </c:spPr>
          <c:invertIfNegative val="0"/>
          <c:cat>
            <c:strRef>
              <c:f>Sheet1!$A$2:$A$5</c:f>
              <c:strCache>
                <c:ptCount val="4"/>
                <c:pt idx="0">
                  <c:v>Confirmed</c:v>
                </c:pt>
                <c:pt idx="1">
                  <c:v>Consider</c:v>
                </c:pt>
                <c:pt idx="2">
                  <c:v>Donor </c:v>
                </c:pt>
                <c:pt idx="3">
                  <c:v>Non Donor</c:v>
                </c:pt>
              </c:strCache>
            </c:strRef>
          </c:cat>
          <c:val>
            <c:numRef>
              <c:f>Sheet1!$E$2:$E$5</c:f>
              <c:numCache>
                <c:formatCode>#,##0.0%</c:formatCode>
                <c:ptCount val="4"/>
                <c:pt idx="0">
                  <c:v>6.6000000000000003E-2</c:v>
                </c:pt>
                <c:pt idx="1">
                  <c:v>0.10299999999999999</c:v>
                </c:pt>
                <c:pt idx="2">
                  <c:v>0.16700000000000001</c:v>
                </c:pt>
                <c:pt idx="3">
                  <c:v>0.182</c:v>
                </c:pt>
              </c:numCache>
            </c:numRef>
          </c:val>
          <c:extLst>
            <c:ext xmlns:c16="http://schemas.microsoft.com/office/drawing/2014/chart" uri="{C3380CC4-5D6E-409C-BE32-E72D297353CC}">
              <c16:uniqueId val="{00000003-DF38-AF4F-828E-C42734E20795}"/>
            </c:ext>
          </c:extLst>
        </c:ser>
        <c:ser>
          <c:idx val="4"/>
          <c:order val="4"/>
          <c:tx>
            <c:strRef>
              <c:f>Sheet1!$F$1</c:f>
              <c:strCache>
                <c:ptCount val="1"/>
                <c:pt idx="0">
                  <c:v>Strongly disagree</c:v>
                </c:pt>
              </c:strCache>
            </c:strRef>
          </c:tx>
          <c:spPr>
            <a:solidFill>
              <a:srgbClr val="354373"/>
            </a:solidFill>
            <a:ln>
              <a:noFill/>
            </a:ln>
            <a:effectLst/>
          </c:spPr>
          <c:invertIfNegative val="0"/>
          <c:cat>
            <c:strRef>
              <c:f>Sheet1!$A$2:$A$5</c:f>
              <c:strCache>
                <c:ptCount val="4"/>
                <c:pt idx="0">
                  <c:v>Confirmed</c:v>
                </c:pt>
                <c:pt idx="1">
                  <c:v>Consider</c:v>
                </c:pt>
                <c:pt idx="2">
                  <c:v>Donor </c:v>
                </c:pt>
                <c:pt idx="3">
                  <c:v>Non Donor</c:v>
                </c:pt>
              </c:strCache>
            </c:strRef>
          </c:cat>
          <c:val>
            <c:numRef>
              <c:f>Sheet1!$F$2:$F$5</c:f>
              <c:numCache>
                <c:formatCode>#,##0.0%</c:formatCode>
                <c:ptCount val="4"/>
                <c:pt idx="0">
                  <c:v>4.5999999999999999E-2</c:v>
                </c:pt>
                <c:pt idx="1">
                  <c:v>2.7E-2</c:v>
                </c:pt>
                <c:pt idx="2">
                  <c:v>0.13600000000000001</c:v>
                </c:pt>
                <c:pt idx="3">
                  <c:v>0.23899999999999999</c:v>
                </c:pt>
              </c:numCache>
            </c:numRef>
          </c:val>
          <c:extLst>
            <c:ext xmlns:c16="http://schemas.microsoft.com/office/drawing/2014/chart" uri="{C3380CC4-5D6E-409C-BE32-E72D297353CC}">
              <c16:uniqueId val="{00000004-DF38-AF4F-828E-C42734E20795}"/>
            </c:ext>
          </c:extLst>
        </c:ser>
        <c:dLbls>
          <c:showLegendKey val="0"/>
          <c:showVal val="0"/>
          <c:showCatName val="0"/>
          <c:showSerName val="0"/>
          <c:showPercent val="0"/>
          <c:showBubbleSize val="0"/>
        </c:dLbls>
        <c:gapWidth val="150"/>
        <c:overlap val="100"/>
        <c:axId val="28696720"/>
        <c:axId val="28483088"/>
      </c:barChart>
      <c:catAx>
        <c:axId val="2869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483088"/>
        <c:crosses val="autoZero"/>
        <c:auto val="1"/>
        <c:lblAlgn val="ctr"/>
        <c:lblOffset val="100"/>
        <c:noMultiLvlLbl val="0"/>
      </c:catAx>
      <c:valAx>
        <c:axId val="28483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69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CCE8FA"/>
            </a:solidFill>
            <a:ln>
              <a:solidFill>
                <a:srgbClr val="CCE8FA"/>
              </a:solidFill>
            </a:ln>
            <a:effectLst/>
          </c:spPr>
          <c:invertIfNegative val="0"/>
          <c:cat>
            <c:strRef>
              <c:f>Sheet1!$A$2:$A$5</c:f>
              <c:strCache>
                <c:ptCount val="4"/>
                <c:pt idx="0">
                  <c:v>Confirmed</c:v>
                </c:pt>
                <c:pt idx="1">
                  <c:v>Consider</c:v>
                </c:pt>
                <c:pt idx="2">
                  <c:v>Donor </c:v>
                </c:pt>
                <c:pt idx="3">
                  <c:v>Non Donor</c:v>
                </c:pt>
              </c:strCache>
            </c:strRef>
          </c:cat>
          <c:val>
            <c:numRef>
              <c:f>Sheet1!$B$2:$B$5</c:f>
              <c:numCache>
                <c:formatCode>#,##0.0%</c:formatCode>
                <c:ptCount val="4"/>
                <c:pt idx="0">
                  <c:v>7.9000000000000001E-2</c:v>
                </c:pt>
                <c:pt idx="1">
                  <c:v>0.191</c:v>
                </c:pt>
                <c:pt idx="2">
                  <c:v>0.20399999999999999</c:v>
                </c:pt>
                <c:pt idx="3">
                  <c:v>0.13200000000000001</c:v>
                </c:pt>
              </c:numCache>
            </c:numRef>
          </c:val>
          <c:extLst>
            <c:ext xmlns:c16="http://schemas.microsoft.com/office/drawing/2014/chart" uri="{C3380CC4-5D6E-409C-BE32-E72D297353CC}">
              <c16:uniqueId val="{00000000-C98C-694C-85D2-3A31DB1989E3}"/>
            </c:ext>
          </c:extLst>
        </c:ser>
        <c:ser>
          <c:idx val="1"/>
          <c:order val="1"/>
          <c:tx>
            <c:strRef>
              <c:f>Sheet1!$C$1</c:f>
              <c:strCache>
                <c:ptCount val="1"/>
                <c:pt idx="0">
                  <c:v>Somewhat agree</c:v>
                </c:pt>
              </c:strCache>
            </c:strRef>
          </c:tx>
          <c:spPr>
            <a:solidFill>
              <a:srgbClr val="F8A42E"/>
            </a:solidFill>
            <a:ln>
              <a:noFill/>
            </a:ln>
            <a:effectLst/>
          </c:spPr>
          <c:invertIfNegative val="0"/>
          <c:cat>
            <c:strRef>
              <c:f>Sheet1!$A$2:$A$5</c:f>
              <c:strCache>
                <c:ptCount val="4"/>
                <c:pt idx="0">
                  <c:v>Confirmed</c:v>
                </c:pt>
                <c:pt idx="1">
                  <c:v>Consider</c:v>
                </c:pt>
                <c:pt idx="2">
                  <c:v>Donor </c:v>
                </c:pt>
                <c:pt idx="3">
                  <c:v>Non Donor</c:v>
                </c:pt>
              </c:strCache>
            </c:strRef>
          </c:cat>
          <c:val>
            <c:numRef>
              <c:f>Sheet1!$C$2:$C$5</c:f>
              <c:numCache>
                <c:formatCode>#,##0.0%</c:formatCode>
                <c:ptCount val="4"/>
                <c:pt idx="0">
                  <c:v>0.22500000000000001</c:v>
                </c:pt>
                <c:pt idx="1">
                  <c:v>0.37</c:v>
                </c:pt>
                <c:pt idx="2">
                  <c:v>0.36399999999999999</c:v>
                </c:pt>
                <c:pt idx="3">
                  <c:v>0.29299999999999998</c:v>
                </c:pt>
              </c:numCache>
            </c:numRef>
          </c:val>
          <c:extLst>
            <c:ext xmlns:c16="http://schemas.microsoft.com/office/drawing/2014/chart" uri="{C3380CC4-5D6E-409C-BE32-E72D297353CC}">
              <c16:uniqueId val="{00000001-C98C-694C-85D2-3A31DB1989E3}"/>
            </c:ext>
          </c:extLst>
        </c:ser>
        <c:ser>
          <c:idx val="2"/>
          <c:order val="2"/>
          <c:tx>
            <c:strRef>
              <c:f>Sheet1!$D$1</c:f>
              <c:strCache>
                <c:ptCount val="1"/>
                <c:pt idx="0">
                  <c:v>Neither agree nor disagree</c:v>
                </c:pt>
              </c:strCache>
            </c:strRef>
          </c:tx>
          <c:spPr>
            <a:solidFill>
              <a:srgbClr val="C0D9A2"/>
            </a:solidFill>
            <a:ln>
              <a:noFill/>
            </a:ln>
            <a:effectLst/>
          </c:spPr>
          <c:invertIfNegative val="0"/>
          <c:cat>
            <c:strRef>
              <c:f>Sheet1!$A$2:$A$5</c:f>
              <c:strCache>
                <c:ptCount val="4"/>
                <c:pt idx="0">
                  <c:v>Confirmed</c:v>
                </c:pt>
                <c:pt idx="1">
                  <c:v>Consider</c:v>
                </c:pt>
                <c:pt idx="2">
                  <c:v>Donor </c:v>
                </c:pt>
                <c:pt idx="3">
                  <c:v>Non Donor</c:v>
                </c:pt>
              </c:strCache>
            </c:strRef>
          </c:cat>
          <c:val>
            <c:numRef>
              <c:f>Sheet1!$D$2:$D$5</c:f>
              <c:numCache>
                <c:formatCode>#,##0.0%</c:formatCode>
                <c:ptCount val="4"/>
                <c:pt idx="0">
                  <c:v>0.371</c:v>
                </c:pt>
                <c:pt idx="1">
                  <c:v>0.26700000000000002</c:v>
                </c:pt>
                <c:pt idx="2">
                  <c:v>0.26100000000000001</c:v>
                </c:pt>
                <c:pt idx="3">
                  <c:v>0.309</c:v>
                </c:pt>
              </c:numCache>
            </c:numRef>
          </c:val>
          <c:extLst>
            <c:ext xmlns:c16="http://schemas.microsoft.com/office/drawing/2014/chart" uri="{C3380CC4-5D6E-409C-BE32-E72D297353CC}">
              <c16:uniqueId val="{00000002-C98C-694C-85D2-3A31DB1989E3}"/>
            </c:ext>
          </c:extLst>
        </c:ser>
        <c:ser>
          <c:idx val="3"/>
          <c:order val="3"/>
          <c:tx>
            <c:strRef>
              <c:f>Sheet1!$E$1</c:f>
              <c:strCache>
                <c:ptCount val="1"/>
                <c:pt idx="0">
                  <c:v>Somewhat disagree</c:v>
                </c:pt>
              </c:strCache>
            </c:strRef>
          </c:tx>
          <c:spPr>
            <a:solidFill>
              <a:srgbClr val="FFF78A"/>
            </a:solidFill>
            <a:ln>
              <a:noFill/>
            </a:ln>
            <a:effectLst/>
          </c:spPr>
          <c:invertIfNegative val="0"/>
          <c:cat>
            <c:strRef>
              <c:f>Sheet1!$A$2:$A$5</c:f>
              <c:strCache>
                <c:ptCount val="4"/>
                <c:pt idx="0">
                  <c:v>Confirmed</c:v>
                </c:pt>
                <c:pt idx="1">
                  <c:v>Consider</c:v>
                </c:pt>
                <c:pt idx="2">
                  <c:v>Donor </c:v>
                </c:pt>
                <c:pt idx="3">
                  <c:v>Non Donor</c:v>
                </c:pt>
              </c:strCache>
            </c:strRef>
          </c:cat>
          <c:val>
            <c:numRef>
              <c:f>Sheet1!$E$2:$E$5</c:f>
              <c:numCache>
                <c:formatCode>#,##0.0%</c:formatCode>
                <c:ptCount val="4"/>
                <c:pt idx="0">
                  <c:v>0.192</c:v>
                </c:pt>
                <c:pt idx="1">
                  <c:v>9.5000000000000001E-2</c:v>
                </c:pt>
                <c:pt idx="2">
                  <c:v>9.9000000000000005E-2</c:v>
                </c:pt>
                <c:pt idx="3">
                  <c:v>7.4999999999999997E-2</c:v>
                </c:pt>
              </c:numCache>
            </c:numRef>
          </c:val>
          <c:extLst>
            <c:ext xmlns:c16="http://schemas.microsoft.com/office/drawing/2014/chart" uri="{C3380CC4-5D6E-409C-BE32-E72D297353CC}">
              <c16:uniqueId val="{00000003-C98C-694C-85D2-3A31DB1989E3}"/>
            </c:ext>
          </c:extLst>
        </c:ser>
        <c:ser>
          <c:idx val="4"/>
          <c:order val="4"/>
          <c:tx>
            <c:strRef>
              <c:f>Sheet1!$F$1</c:f>
              <c:strCache>
                <c:ptCount val="1"/>
                <c:pt idx="0">
                  <c:v>Strongly disagree</c:v>
                </c:pt>
              </c:strCache>
            </c:strRef>
          </c:tx>
          <c:spPr>
            <a:solidFill>
              <a:srgbClr val="354373"/>
            </a:solidFill>
            <a:ln>
              <a:noFill/>
            </a:ln>
            <a:effectLst/>
          </c:spPr>
          <c:invertIfNegative val="0"/>
          <c:cat>
            <c:strRef>
              <c:f>Sheet1!$A$2:$A$5</c:f>
              <c:strCache>
                <c:ptCount val="4"/>
                <c:pt idx="0">
                  <c:v>Confirmed</c:v>
                </c:pt>
                <c:pt idx="1">
                  <c:v>Consider</c:v>
                </c:pt>
                <c:pt idx="2">
                  <c:v>Donor </c:v>
                </c:pt>
                <c:pt idx="3">
                  <c:v>Non Donor</c:v>
                </c:pt>
              </c:strCache>
            </c:strRef>
          </c:cat>
          <c:val>
            <c:numRef>
              <c:f>Sheet1!$F$2:$F$5</c:f>
              <c:numCache>
                <c:formatCode>#,##0.0%</c:formatCode>
                <c:ptCount val="4"/>
                <c:pt idx="0">
                  <c:v>0.13200000000000001</c:v>
                </c:pt>
                <c:pt idx="1">
                  <c:v>7.5999999999999998E-2</c:v>
                </c:pt>
                <c:pt idx="2">
                  <c:v>7.1999999999999995E-2</c:v>
                </c:pt>
                <c:pt idx="3">
                  <c:v>0.191</c:v>
                </c:pt>
              </c:numCache>
            </c:numRef>
          </c:val>
          <c:extLst>
            <c:ext xmlns:c16="http://schemas.microsoft.com/office/drawing/2014/chart" uri="{C3380CC4-5D6E-409C-BE32-E72D297353CC}">
              <c16:uniqueId val="{00000004-C98C-694C-85D2-3A31DB1989E3}"/>
            </c:ext>
          </c:extLst>
        </c:ser>
        <c:dLbls>
          <c:showLegendKey val="0"/>
          <c:showVal val="0"/>
          <c:showCatName val="0"/>
          <c:showSerName val="0"/>
          <c:showPercent val="0"/>
          <c:showBubbleSize val="0"/>
        </c:dLbls>
        <c:gapWidth val="150"/>
        <c:overlap val="100"/>
        <c:axId val="28696720"/>
        <c:axId val="28483088"/>
      </c:barChart>
      <c:catAx>
        <c:axId val="2869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483088"/>
        <c:crosses val="autoZero"/>
        <c:auto val="1"/>
        <c:lblAlgn val="ctr"/>
        <c:lblOffset val="100"/>
        <c:noMultiLvlLbl val="0"/>
      </c:catAx>
      <c:valAx>
        <c:axId val="28483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69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Increase my likelihood a lot</c:v>
                </c:pt>
              </c:strCache>
            </c:strRef>
          </c:tx>
          <c:spPr>
            <a:solidFill>
              <a:srgbClr val="CCE8FA"/>
            </a:solidFill>
            <a:ln>
              <a:solidFill>
                <a:srgbClr val="CCE8FA"/>
              </a:solidFill>
            </a:ln>
            <a:effectLst/>
          </c:spPr>
          <c:invertIfNegative val="0"/>
          <c:cat>
            <c:strRef>
              <c:f>Sheet1!$A$2:$A$5</c:f>
              <c:strCache>
                <c:ptCount val="4"/>
                <c:pt idx="0">
                  <c:v>Confirmed</c:v>
                </c:pt>
                <c:pt idx="1">
                  <c:v>Consider</c:v>
                </c:pt>
                <c:pt idx="2">
                  <c:v>Donor </c:v>
                </c:pt>
                <c:pt idx="3">
                  <c:v>Non Donor</c:v>
                </c:pt>
              </c:strCache>
            </c:strRef>
          </c:cat>
          <c:val>
            <c:numRef>
              <c:f>Sheet1!$B$2:$B$5</c:f>
              <c:numCache>
                <c:formatCode>#,##0.0%</c:formatCode>
                <c:ptCount val="4"/>
                <c:pt idx="0">
                  <c:v>0.23799999999999999</c:v>
                </c:pt>
                <c:pt idx="1">
                  <c:v>0.111</c:v>
                </c:pt>
                <c:pt idx="2">
                  <c:v>3.5000000000000003E-2</c:v>
                </c:pt>
                <c:pt idx="3">
                  <c:v>1.0999999999999999E-2</c:v>
                </c:pt>
              </c:numCache>
            </c:numRef>
          </c:val>
          <c:extLst>
            <c:ext xmlns:c16="http://schemas.microsoft.com/office/drawing/2014/chart" uri="{C3380CC4-5D6E-409C-BE32-E72D297353CC}">
              <c16:uniqueId val="{00000000-B482-214B-83D6-F8F777BC0850}"/>
            </c:ext>
          </c:extLst>
        </c:ser>
        <c:ser>
          <c:idx val="1"/>
          <c:order val="1"/>
          <c:tx>
            <c:strRef>
              <c:f>Sheet1!$C$1</c:f>
              <c:strCache>
                <c:ptCount val="1"/>
                <c:pt idx="0">
                  <c:v>Increase my likelihood somewhat</c:v>
                </c:pt>
              </c:strCache>
            </c:strRef>
          </c:tx>
          <c:spPr>
            <a:solidFill>
              <a:srgbClr val="F8A42E"/>
            </a:solidFill>
            <a:ln>
              <a:noFill/>
            </a:ln>
            <a:effectLst/>
          </c:spPr>
          <c:invertIfNegative val="0"/>
          <c:cat>
            <c:strRef>
              <c:f>Sheet1!$A$2:$A$5</c:f>
              <c:strCache>
                <c:ptCount val="4"/>
                <c:pt idx="0">
                  <c:v>Confirmed</c:v>
                </c:pt>
                <c:pt idx="1">
                  <c:v>Consider</c:v>
                </c:pt>
                <c:pt idx="2">
                  <c:v>Donor </c:v>
                </c:pt>
                <c:pt idx="3">
                  <c:v>Non Donor</c:v>
                </c:pt>
              </c:strCache>
            </c:strRef>
          </c:cat>
          <c:val>
            <c:numRef>
              <c:f>Sheet1!$C$2:$C$5</c:f>
              <c:numCache>
                <c:formatCode>#,##0.0%</c:formatCode>
                <c:ptCount val="4"/>
                <c:pt idx="0">
                  <c:v>0.34399999999999997</c:v>
                </c:pt>
                <c:pt idx="1">
                  <c:v>0.47699999999999998</c:v>
                </c:pt>
                <c:pt idx="2">
                  <c:v>0.24299999999999999</c:v>
                </c:pt>
                <c:pt idx="3">
                  <c:v>0.16800000000000001</c:v>
                </c:pt>
              </c:numCache>
            </c:numRef>
          </c:val>
          <c:extLst>
            <c:ext xmlns:c16="http://schemas.microsoft.com/office/drawing/2014/chart" uri="{C3380CC4-5D6E-409C-BE32-E72D297353CC}">
              <c16:uniqueId val="{00000001-B482-214B-83D6-F8F777BC0850}"/>
            </c:ext>
          </c:extLst>
        </c:ser>
        <c:ser>
          <c:idx val="2"/>
          <c:order val="2"/>
          <c:tx>
            <c:strRef>
              <c:f>Sheet1!$D$1</c:f>
              <c:strCache>
                <c:ptCount val="1"/>
                <c:pt idx="0">
                  <c:v>Neutral/would not increase my likelihood</c:v>
                </c:pt>
              </c:strCache>
            </c:strRef>
          </c:tx>
          <c:spPr>
            <a:solidFill>
              <a:srgbClr val="C0D9A2"/>
            </a:solidFill>
            <a:ln>
              <a:noFill/>
            </a:ln>
            <a:effectLst/>
          </c:spPr>
          <c:invertIfNegative val="0"/>
          <c:cat>
            <c:strRef>
              <c:f>Sheet1!$A$2:$A$5</c:f>
              <c:strCache>
                <c:ptCount val="4"/>
                <c:pt idx="0">
                  <c:v>Confirmed</c:v>
                </c:pt>
                <c:pt idx="1">
                  <c:v>Consider</c:v>
                </c:pt>
                <c:pt idx="2">
                  <c:v>Donor </c:v>
                </c:pt>
                <c:pt idx="3">
                  <c:v>Non Donor</c:v>
                </c:pt>
              </c:strCache>
            </c:strRef>
          </c:cat>
          <c:val>
            <c:numRef>
              <c:f>Sheet1!$D$2:$D$5</c:f>
              <c:numCache>
                <c:formatCode>#,##0.0%</c:formatCode>
                <c:ptCount val="4"/>
                <c:pt idx="0">
                  <c:v>0.41699999999999998</c:v>
                </c:pt>
                <c:pt idx="1">
                  <c:v>0.41199999999999998</c:v>
                </c:pt>
                <c:pt idx="2">
                  <c:v>0.72199999999999998</c:v>
                </c:pt>
                <c:pt idx="3">
                  <c:v>0.82099999999999995</c:v>
                </c:pt>
              </c:numCache>
            </c:numRef>
          </c:val>
          <c:extLst>
            <c:ext xmlns:c16="http://schemas.microsoft.com/office/drawing/2014/chart" uri="{C3380CC4-5D6E-409C-BE32-E72D297353CC}">
              <c16:uniqueId val="{00000002-B482-214B-83D6-F8F777BC0850}"/>
            </c:ext>
          </c:extLst>
        </c:ser>
        <c:dLbls>
          <c:showLegendKey val="0"/>
          <c:showVal val="0"/>
          <c:showCatName val="0"/>
          <c:showSerName val="0"/>
          <c:showPercent val="0"/>
          <c:showBubbleSize val="0"/>
        </c:dLbls>
        <c:gapWidth val="150"/>
        <c:overlap val="100"/>
        <c:axId val="28696720"/>
        <c:axId val="28483088"/>
      </c:barChart>
      <c:catAx>
        <c:axId val="2869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483088"/>
        <c:crosses val="autoZero"/>
        <c:auto val="1"/>
        <c:lblAlgn val="ctr"/>
        <c:lblOffset val="100"/>
        <c:noMultiLvlLbl val="0"/>
      </c:catAx>
      <c:valAx>
        <c:axId val="28483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69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Increase my likelihood a lot</c:v>
                </c:pt>
              </c:strCache>
            </c:strRef>
          </c:tx>
          <c:spPr>
            <a:solidFill>
              <a:srgbClr val="CCE8FA"/>
            </a:solidFill>
            <a:ln>
              <a:solidFill>
                <a:srgbClr val="CCE8FA"/>
              </a:solidFill>
            </a:ln>
            <a:effectLst/>
          </c:spPr>
          <c:invertIfNegative val="0"/>
          <c:cat>
            <c:strRef>
              <c:f>Sheet1!$A$2:$A$5</c:f>
              <c:strCache>
                <c:ptCount val="4"/>
                <c:pt idx="0">
                  <c:v>Confirmed</c:v>
                </c:pt>
                <c:pt idx="1">
                  <c:v>Consider</c:v>
                </c:pt>
                <c:pt idx="2">
                  <c:v>Donor </c:v>
                </c:pt>
                <c:pt idx="3">
                  <c:v>Non Donor</c:v>
                </c:pt>
              </c:strCache>
            </c:strRef>
          </c:cat>
          <c:val>
            <c:numRef>
              <c:f>Sheet1!$B$2:$B$5</c:f>
              <c:numCache>
                <c:formatCode>#,##0.0%</c:formatCode>
                <c:ptCount val="4"/>
                <c:pt idx="0">
                  <c:v>0.16600000000000001</c:v>
                </c:pt>
                <c:pt idx="1">
                  <c:v>9.9000000000000005E-2</c:v>
                </c:pt>
                <c:pt idx="2">
                  <c:v>3.3000000000000002E-2</c:v>
                </c:pt>
                <c:pt idx="3">
                  <c:v>1.0999999999999999E-2</c:v>
                </c:pt>
              </c:numCache>
            </c:numRef>
          </c:val>
          <c:extLst>
            <c:ext xmlns:c16="http://schemas.microsoft.com/office/drawing/2014/chart" uri="{C3380CC4-5D6E-409C-BE32-E72D297353CC}">
              <c16:uniqueId val="{00000000-3826-7C41-8C70-28F1A328039C}"/>
            </c:ext>
          </c:extLst>
        </c:ser>
        <c:ser>
          <c:idx val="1"/>
          <c:order val="1"/>
          <c:tx>
            <c:strRef>
              <c:f>Sheet1!$C$1</c:f>
              <c:strCache>
                <c:ptCount val="1"/>
                <c:pt idx="0">
                  <c:v>Increase my likelihood somewhat</c:v>
                </c:pt>
              </c:strCache>
            </c:strRef>
          </c:tx>
          <c:spPr>
            <a:solidFill>
              <a:srgbClr val="F8A42E"/>
            </a:solidFill>
            <a:ln>
              <a:noFill/>
            </a:ln>
            <a:effectLst/>
          </c:spPr>
          <c:invertIfNegative val="0"/>
          <c:cat>
            <c:strRef>
              <c:f>Sheet1!$A$2:$A$5</c:f>
              <c:strCache>
                <c:ptCount val="4"/>
                <c:pt idx="0">
                  <c:v>Confirmed</c:v>
                </c:pt>
                <c:pt idx="1">
                  <c:v>Consider</c:v>
                </c:pt>
                <c:pt idx="2">
                  <c:v>Donor </c:v>
                </c:pt>
                <c:pt idx="3">
                  <c:v>Non Donor</c:v>
                </c:pt>
              </c:strCache>
            </c:strRef>
          </c:cat>
          <c:val>
            <c:numRef>
              <c:f>Sheet1!$C$2:$C$5</c:f>
              <c:numCache>
                <c:formatCode>#,##0.0%</c:formatCode>
                <c:ptCount val="4"/>
                <c:pt idx="0">
                  <c:v>0.311</c:v>
                </c:pt>
                <c:pt idx="1">
                  <c:v>0.45400000000000001</c:v>
                </c:pt>
                <c:pt idx="2">
                  <c:v>0.23699999999999999</c:v>
                </c:pt>
                <c:pt idx="3">
                  <c:v>0.17</c:v>
                </c:pt>
              </c:numCache>
            </c:numRef>
          </c:val>
          <c:extLst>
            <c:ext xmlns:c16="http://schemas.microsoft.com/office/drawing/2014/chart" uri="{C3380CC4-5D6E-409C-BE32-E72D297353CC}">
              <c16:uniqueId val="{00000001-3826-7C41-8C70-28F1A328039C}"/>
            </c:ext>
          </c:extLst>
        </c:ser>
        <c:ser>
          <c:idx val="2"/>
          <c:order val="2"/>
          <c:tx>
            <c:strRef>
              <c:f>Sheet1!$D$1</c:f>
              <c:strCache>
                <c:ptCount val="1"/>
                <c:pt idx="0">
                  <c:v>Neutral/would not increase my likelihood</c:v>
                </c:pt>
              </c:strCache>
            </c:strRef>
          </c:tx>
          <c:spPr>
            <a:solidFill>
              <a:srgbClr val="C0D9A2"/>
            </a:solidFill>
            <a:ln>
              <a:noFill/>
            </a:ln>
            <a:effectLst/>
          </c:spPr>
          <c:invertIfNegative val="0"/>
          <c:cat>
            <c:strRef>
              <c:f>Sheet1!$A$2:$A$5</c:f>
              <c:strCache>
                <c:ptCount val="4"/>
                <c:pt idx="0">
                  <c:v>Confirmed</c:v>
                </c:pt>
                <c:pt idx="1">
                  <c:v>Consider</c:v>
                </c:pt>
                <c:pt idx="2">
                  <c:v>Donor </c:v>
                </c:pt>
                <c:pt idx="3">
                  <c:v>Non Donor</c:v>
                </c:pt>
              </c:strCache>
            </c:strRef>
          </c:cat>
          <c:val>
            <c:numRef>
              <c:f>Sheet1!$D$2:$D$5</c:f>
              <c:numCache>
                <c:formatCode>#,##0.0%</c:formatCode>
                <c:ptCount val="4"/>
                <c:pt idx="0">
                  <c:v>0.52300000000000002</c:v>
                </c:pt>
                <c:pt idx="1">
                  <c:v>0.44700000000000001</c:v>
                </c:pt>
                <c:pt idx="2">
                  <c:v>0.73</c:v>
                </c:pt>
                <c:pt idx="3">
                  <c:v>0.90900000000000003</c:v>
                </c:pt>
              </c:numCache>
            </c:numRef>
          </c:val>
          <c:extLst>
            <c:ext xmlns:c16="http://schemas.microsoft.com/office/drawing/2014/chart" uri="{C3380CC4-5D6E-409C-BE32-E72D297353CC}">
              <c16:uniqueId val="{00000002-3826-7C41-8C70-28F1A328039C}"/>
            </c:ext>
          </c:extLst>
        </c:ser>
        <c:dLbls>
          <c:showLegendKey val="0"/>
          <c:showVal val="0"/>
          <c:showCatName val="0"/>
          <c:showSerName val="0"/>
          <c:showPercent val="0"/>
          <c:showBubbleSize val="0"/>
        </c:dLbls>
        <c:gapWidth val="150"/>
        <c:overlap val="100"/>
        <c:axId val="28696720"/>
        <c:axId val="28483088"/>
      </c:barChart>
      <c:catAx>
        <c:axId val="2869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483088"/>
        <c:crosses val="autoZero"/>
        <c:auto val="1"/>
        <c:lblAlgn val="ctr"/>
        <c:lblOffset val="100"/>
        <c:noMultiLvlLbl val="0"/>
      </c:catAx>
      <c:valAx>
        <c:axId val="28483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69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Confirmed</c:v>
                </c:pt>
              </c:strCache>
            </c:strRef>
          </c:tx>
          <c:spPr>
            <a:solidFill>
              <a:srgbClr val="354373"/>
            </a:solidFill>
            <a:ln>
              <a:noFill/>
            </a:ln>
            <a:effectLst/>
          </c:spPr>
          <c:invertIfNegative val="0"/>
          <c:cat>
            <c:strRef>
              <c:f>Sheet1!$A$2:$A$11</c:f>
              <c:strCache>
                <c:ptCount val="10"/>
                <c:pt idx="0">
                  <c:v>Financial advisor / Accountant</c:v>
                </c:pt>
                <c:pt idx="1">
                  <c:v>Spouse / Partner</c:v>
                </c:pt>
                <c:pt idx="2">
                  <c:v>Parents</c:v>
                </c:pt>
                <c:pt idx="3">
                  <c:v>Siblings</c:v>
                </c:pt>
                <c:pt idx="4">
                  <c:v>Children</c:v>
                </c:pt>
                <c:pt idx="5">
                  <c:v>Grandchildren</c:v>
                </c:pt>
                <c:pt idx="6">
                  <c:v>Other family members i.e niece / nephew</c:v>
                </c:pt>
                <c:pt idx="7">
                  <c:v>Friends</c:v>
                </c:pt>
                <c:pt idx="8">
                  <c:v>Charity staff</c:v>
                </c:pt>
                <c:pt idx="9">
                  <c:v>No one</c:v>
                </c:pt>
              </c:strCache>
            </c:strRef>
          </c:cat>
          <c:val>
            <c:numRef>
              <c:f>Sheet1!$B$2:$B$11</c:f>
              <c:numCache>
                <c:formatCode>#,##0.0%</c:formatCode>
                <c:ptCount val="10"/>
                <c:pt idx="0">
                  <c:v>0.13245033112582782</c:v>
                </c:pt>
                <c:pt idx="1">
                  <c:v>0.54300000000000004</c:v>
                </c:pt>
                <c:pt idx="2">
                  <c:v>3.3112582781456956E-2</c:v>
                </c:pt>
                <c:pt idx="3">
                  <c:v>8.6092715231788075E-2</c:v>
                </c:pt>
                <c:pt idx="4">
                  <c:v>0.11258278145695365</c:v>
                </c:pt>
                <c:pt idx="5">
                  <c:v>6.6225165562913899E-3</c:v>
                </c:pt>
                <c:pt idx="6">
                  <c:v>5.9602649006622516E-2</c:v>
                </c:pt>
                <c:pt idx="7">
                  <c:v>6.6225165562913912E-2</c:v>
                </c:pt>
                <c:pt idx="8">
                  <c:v>1.3245033112582781E-2</c:v>
                </c:pt>
                <c:pt idx="9">
                  <c:v>0.20529801324503311</c:v>
                </c:pt>
              </c:numCache>
            </c:numRef>
          </c:val>
          <c:extLst>
            <c:ext xmlns:c16="http://schemas.microsoft.com/office/drawing/2014/chart" uri="{C3380CC4-5D6E-409C-BE32-E72D297353CC}">
              <c16:uniqueId val="{00000000-D135-654B-AEC1-34BDB35B907A}"/>
            </c:ext>
          </c:extLst>
        </c:ser>
        <c:ser>
          <c:idx val="1"/>
          <c:order val="1"/>
          <c:tx>
            <c:strRef>
              <c:f>Sheet1!$C$1</c:f>
              <c:strCache>
                <c:ptCount val="1"/>
                <c:pt idx="0">
                  <c:v>Considerer</c:v>
                </c:pt>
              </c:strCache>
            </c:strRef>
          </c:tx>
          <c:spPr>
            <a:solidFill>
              <a:srgbClr val="F8A42E"/>
            </a:solidFill>
            <a:ln>
              <a:noFill/>
            </a:ln>
            <a:effectLst/>
          </c:spPr>
          <c:invertIfNegative val="0"/>
          <c:cat>
            <c:strRef>
              <c:f>Sheet1!$A$2:$A$11</c:f>
              <c:strCache>
                <c:ptCount val="10"/>
                <c:pt idx="0">
                  <c:v>Financial advisor / Accountant</c:v>
                </c:pt>
                <c:pt idx="1">
                  <c:v>Spouse / Partner</c:v>
                </c:pt>
                <c:pt idx="2">
                  <c:v>Parents</c:v>
                </c:pt>
                <c:pt idx="3">
                  <c:v>Siblings</c:v>
                </c:pt>
                <c:pt idx="4">
                  <c:v>Children</c:v>
                </c:pt>
                <c:pt idx="5">
                  <c:v>Grandchildren</c:v>
                </c:pt>
                <c:pt idx="6">
                  <c:v>Other family members i.e niece / nephew</c:v>
                </c:pt>
                <c:pt idx="7">
                  <c:v>Friends</c:v>
                </c:pt>
                <c:pt idx="8">
                  <c:v>Charity staff</c:v>
                </c:pt>
                <c:pt idx="9">
                  <c:v>No one</c:v>
                </c:pt>
              </c:strCache>
            </c:strRef>
          </c:cat>
          <c:val>
            <c:numRef>
              <c:f>Sheet1!$C$2:$C$11</c:f>
              <c:numCache>
                <c:formatCode>#,##0.0%</c:formatCode>
                <c:ptCount val="10"/>
                <c:pt idx="0">
                  <c:v>0.1183206106870229</c:v>
                </c:pt>
                <c:pt idx="1">
                  <c:v>0.51100000000000001</c:v>
                </c:pt>
                <c:pt idx="2">
                  <c:v>3.4351145038167941E-2</c:v>
                </c:pt>
                <c:pt idx="3">
                  <c:v>5.3435114503816793E-2</c:v>
                </c:pt>
                <c:pt idx="4">
                  <c:v>0.22900763358778625</c:v>
                </c:pt>
                <c:pt idx="5">
                  <c:v>3.8167938931297708E-3</c:v>
                </c:pt>
                <c:pt idx="6">
                  <c:v>4.5801526717557252E-2</c:v>
                </c:pt>
                <c:pt idx="7">
                  <c:v>5.3435114503816793E-2</c:v>
                </c:pt>
                <c:pt idx="8">
                  <c:v>0</c:v>
                </c:pt>
                <c:pt idx="9">
                  <c:v>9.1603053435114504E-2</c:v>
                </c:pt>
              </c:numCache>
            </c:numRef>
          </c:val>
          <c:extLst>
            <c:ext xmlns:c16="http://schemas.microsoft.com/office/drawing/2014/chart" uri="{C3380CC4-5D6E-409C-BE32-E72D297353CC}">
              <c16:uniqueId val="{00000001-D135-654B-AEC1-34BDB35B907A}"/>
            </c:ext>
          </c:extLst>
        </c:ser>
        <c:ser>
          <c:idx val="2"/>
          <c:order val="2"/>
          <c:tx>
            <c:strRef>
              <c:f>Sheet1!$D$1</c:f>
              <c:strCache>
                <c:ptCount val="1"/>
                <c:pt idx="0">
                  <c:v>Donor </c:v>
                </c:pt>
              </c:strCache>
            </c:strRef>
          </c:tx>
          <c:spPr>
            <a:solidFill>
              <a:schemeClr val="accent3"/>
            </a:solidFill>
            <a:ln>
              <a:noFill/>
            </a:ln>
            <a:effectLst/>
          </c:spPr>
          <c:invertIfNegative val="0"/>
          <c:cat>
            <c:strRef>
              <c:f>Sheet1!$A$2:$A$11</c:f>
              <c:strCache>
                <c:ptCount val="10"/>
                <c:pt idx="0">
                  <c:v>Financial advisor / Accountant</c:v>
                </c:pt>
                <c:pt idx="1">
                  <c:v>Spouse / Partner</c:v>
                </c:pt>
                <c:pt idx="2">
                  <c:v>Parents</c:v>
                </c:pt>
                <c:pt idx="3">
                  <c:v>Siblings</c:v>
                </c:pt>
                <c:pt idx="4">
                  <c:v>Children</c:v>
                </c:pt>
                <c:pt idx="5">
                  <c:v>Grandchildren</c:v>
                </c:pt>
                <c:pt idx="6">
                  <c:v>Other family members i.e niece / nephew</c:v>
                </c:pt>
                <c:pt idx="7">
                  <c:v>Friends</c:v>
                </c:pt>
                <c:pt idx="8">
                  <c:v>Charity staff</c:v>
                </c:pt>
                <c:pt idx="9">
                  <c:v>No one</c:v>
                </c:pt>
              </c:strCache>
            </c:strRef>
          </c:cat>
          <c:val>
            <c:numRef>
              <c:f>Sheet1!$D$2:$D$11</c:f>
              <c:numCache>
                <c:formatCode>#,##0.0%</c:formatCode>
                <c:ptCount val="10"/>
                <c:pt idx="0">
                  <c:v>0.12867647058823528</c:v>
                </c:pt>
                <c:pt idx="1">
                  <c:v>0.56999999999999995</c:v>
                </c:pt>
                <c:pt idx="2">
                  <c:v>3.125E-2</c:v>
                </c:pt>
                <c:pt idx="3">
                  <c:v>5.514705882352941E-2</c:v>
                </c:pt>
                <c:pt idx="4">
                  <c:v>0.25551470588235292</c:v>
                </c:pt>
                <c:pt idx="5">
                  <c:v>5.5147058823529415E-3</c:v>
                </c:pt>
                <c:pt idx="6">
                  <c:v>2.389705882352941E-2</c:v>
                </c:pt>
                <c:pt idx="7">
                  <c:v>2.9411764705882353E-2</c:v>
                </c:pt>
                <c:pt idx="8">
                  <c:v>0</c:v>
                </c:pt>
                <c:pt idx="9">
                  <c:v>0.14154411764705882</c:v>
                </c:pt>
              </c:numCache>
            </c:numRef>
          </c:val>
          <c:extLst>
            <c:ext xmlns:c16="http://schemas.microsoft.com/office/drawing/2014/chart" uri="{C3380CC4-5D6E-409C-BE32-E72D297353CC}">
              <c16:uniqueId val="{00000002-D135-654B-AEC1-34BDB35B907A}"/>
            </c:ext>
          </c:extLst>
        </c:ser>
        <c:ser>
          <c:idx val="3"/>
          <c:order val="3"/>
          <c:tx>
            <c:strRef>
              <c:f>Sheet1!$E$1</c:f>
              <c:strCache>
                <c:ptCount val="1"/>
                <c:pt idx="0">
                  <c:v>Non Donor</c:v>
                </c:pt>
              </c:strCache>
            </c:strRef>
          </c:tx>
          <c:spPr>
            <a:solidFill>
              <a:srgbClr val="C0D9A2"/>
            </a:solidFill>
            <a:ln>
              <a:noFill/>
            </a:ln>
            <a:effectLst/>
          </c:spPr>
          <c:invertIfNegative val="0"/>
          <c:cat>
            <c:strRef>
              <c:f>Sheet1!$A$2:$A$11</c:f>
              <c:strCache>
                <c:ptCount val="10"/>
                <c:pt idx="0">
                  <c:v>Financial advisor / Accountant</c:v>
                </c:pt>
                <c:pt idx="1">
                  <c:v>Spouse / Partner</c:v>
                </c:pt>
                <c:pt idx="2">
                  <c:v>Parents</c:v>
                </c:pt>
                <c:pt idx="3">
                  <c:v>Siblings</c:v>
                </c:pt>
                <c:pt idx="4">
                  <c:v>Children</c:v>
                </c:pt>
                <c:pt idx="5">
                  <c:v>Grandchildren</c:v>
                </c:pt>
                <c:pt idx="6">
                  <c:v>Other family members i.e niece / nephew</c:v>
                </c:pt>
                <c:pt idx="7">
                  <c:v>Friends</c:v>
                </c:pt>
                <c:pt idx="8">
                  <c:v>Charity staff</c:v>
                </c:pt>
                <c:pt idx="9">
                  <c:v>No one</c:v>
                </c:pt>
              </c:strCache>
            </c:strRef>
          </c:cat>
          <c:val>
            <c:numRef>
              <c:f>Sheet1!$E$2:$E$11</c:f>
              <c:numCache>
                <c:formatCode>#,##0.0%</c:formatCode>
                <c:ptCount val="10"/>
                <c:pt idx="0">
                  <c:v>4.5614035087719301E-2</c:v>
                </c:pt>
                <c:pt idx="1">
                  <c:v>0.48199999999999998</c:v>
                </c:pt>
                <c:pt idx="2">
                  <c:v>2.1052631578947368E-2</c:v>
                </c:pt>
                <c:pt idx="3">
                  <c:v>4.0350877192982457E-2</c:v>
                </c:pt>
                <c:pt idx="4">
                  <c:v>0.16842105263157894</c:v>
                </c:pt>
                <c:pt idx="5">
                  <c:v>0</c:v>
                </c:pt>
                <c:pt idx="6">
                  <c:v>2.1052631578947368E-2</c:v>
                </c:pt>
                <c:pt idx="7">
                  <c:v>3.1578947368421054E-2</c:v>
                </c:pt>
                <c:pt idx="8">
                  <c:v>0</c:v>
                </c:pt>
                <c:pt idx="9">
                  <c:v>0.15263157894736842</c:v>
                </c:pt>
              </c:numCache>
            </c:numRef>
          </c:val>
          <c:extLst>
            <c:ext xmlns:c16="http://schemas.microsoft.com/office/drawing/2014/chart" uri="{C3380CC4-5D6E-409C-BE32-E72D297353CC}">
              <c16:uniqueId val="{00000003-D135-654B-AEC1-34BDB35B907A}"/>
            </c:ext>
          </c:extLst>
        </c:ser>
        <c:dLbls>
          <c:showLegendKey val="0"/>
          <c:showVal val="0"/>
          <c:showCatName val="0"/>
          <c:showSerName val="0"/>
          <c:showPercent val="0"/>
          <c:showBubbleSize val="0"/>
        </c:dLbls>
        <c:gapWidth val="219"/>
        <c:axId val="1057685104"/>
        <c:axId val="1108597440"/>
      </c:barChart>
      <c:catAx>
        <c:axId val="105768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1108597440"/>
        <c:crosses val="autoZero"/>
        <c:auto val="1"/>
        <c:lblAlgn val="ctr"/>
        <c:lblOffset val="100"/>
        <c:noMultiLvlLbl val="0"/>
      </c:catAx>
      <c:valAx>
        <c:axId val="11085974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105768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24927508520259E-2"/>
          <c:y val="5.1993402851670575E-2"/>
          <c:w val="0.91050976469677913"/>
          <c:h val="0.78214790380932109"/>
        </c:manualLayout>
      </c:layout>
      <c:barChart>
        <c:barDir val="bar"/>
        <c:grouping val="clustered"/>
        <c:varyColors val="0"/>
        <c:ser>
          <c:idx val="0"/>
          <c:order val="0"/>
          <c:tx>
            <c:strRef>
              <c:f>Sheet1!$B$1</c:f>
              <c:strCache>
                <c:ptCount val="1"/>
                <c:pt idx="0">
                  <c:v>Confirmed</c:v>
                </c:pt>
              </c:strCache>
            </c:strRef>
          </c:tx>
          <c:spPr>
            <a:solidFill>
              <a:srgbClr val="354373"/>
            </a:solidFill>
            <a:ln>
              <a:noFill/>
            </a:ln>
            <a:effectLst/>
          </c:spPr>
          <c:invertIfNegative val="0"/>
          <c:cat>
            <c:strRef>
              <c:f>Sheet1!$A$2:$A$10</c:f>
              <c:strCache>
                <c:ptCount val="9"/>
                <c:pt idx="0">
                  <c:v>Spouse / Partner</c:v>
                </c:pt>
                <c:pt idx="1">
                  <c:v>Parents</c:v>
                </c:pt>
                <c:pt idx="2">
                  <c:v>Siblings</c:v>
                </c:pt>
                <c:pt idx="3">
                  <c:v>Children</c:v>
                </c:pt>
                <c:pt idx="4">
                  <c:v>Grandchildren</c:v>
                </c:pt>
                <c:pt idx="5">
                  <c:v>Other family members i.e niece / nephew</c:v>
                </c:pt>
                <c:pt idx="6">
                  <c:v>Friends</c:v>
                </c:pt>
                <c:pt idx="7">
                  <c:v>Your nominated charities</c:v>
                </c:pt>
                <c:pt idx="8">
                  <c:v>No one</c:v>
                </c:pt>
              </c:strCache>
            </c:strRef>
          </c:cat>
          <c:val>
            <c:numRef>
              <c:f>Sheet1!$B$2:$B$10</c:f>
              <c:numCache>
                <c:formatCode>#,##0.0%</c:formatCode>
                <c:ptCount val="9"/>
                <c:pt idx="0">
                  <c:v>0.60264900662251697</c:v>
                </c:pt>
                <c:pt idx="1">
                  <c:v>3.3112582781456956E-2</c:v>
                </c:pt>
                <c:pt idx="2">
                  <c:v>0.15894039735099338</c:v>
                </c:pt>
                <c:pt idx="3">
                  <c:v>0.22137404580152673</c:v>
                </c:pt>
                <c:pt idx="4">
                  <c:v>1.7857142857142856E-2</c:v>
                </c:pt>
                <c:pt idx="5">
                  <c:v>7.2847682119205295E-2</c:v>
                </c:pt>
                <c:pt idx="6">
                  <c:v>9.9337748344370855E-2</c:v>
                </c:pt>
                <c:pt idx="7">
                  <c:v>0.13200000000000001</c:v>
                </c:pt>
                <c:pt idx="8">
                  <c:v>0.152</c:v>
                </c:pt>
              </c:numCache>
            </c:numRef>
          </c:val>
          <c:extLst>
            <c:ext xmlns:c16="http://schemas.microsoft.com/office/drawing/2014/chart" uri="{C3380CC4-5D6E-409C-BE32-E72D297353CC}">
              <c16:uniqueId val="{00000000-7EFC-1340-B8AB-A193D700B935}"/>
            </c:ext>
          </c:extLst>
        </c:ser>
        <c:ser>
          <c:idx val="1"/>
          <c:order val="1"/>
          <c:tx>
            <c:strRef>
              <c:f>Sheet1!$C$1</c:f>
              <c:strCache>
                <c:ptCount val="1"/>
                <c:pt idx="0">
                  <c:v>Considerer</c:v>
                </c:pt>
              </c:strCache>
            </c:strRef>
          </c:tx>
          <c:spPr>
            <a:solidFill>
              <a:srgbClr val="F8A42E"/>
            </a:solidFill>
            <a:ln>
              <a:noFill/>
            </a:ln>
            <a:effectLst/>
          </c:spPr>
          <c:invertIfNegative val="0"/>
          <c:cat>
            <c:strRef>
              <c:f>Sheet1!$A$2:$A$10</c:f>
              <c:strCache>
                <c:ptCount val="9"/>
                <c:pt idx="0">
                  <c:v>Spouse / Partner</c:v>
                </c:pt>
                <c:pt idx="1">
                  <c:v>Parents</c:v>
                </c:pt>
                <c:pt idx="2">
                  <c:v>Siblings</c:v>
                </c:pt>
                <c:pt idx="3">
                  <c:v>Children</c:v>
                </c:pt>
                <c:pt idx="4">
                  <c:v>Grandchildren</c:v>
                </c:pt>
                <c:pt idx="5">
                  <c:v>Other family members i.e niece / nephew</c:v>
                </c:pt>
                <c:pt idx="6">
                  <c:v>Friends</c:v>
                </c:pt>
                <c:pt idx="7">
                  <c:v>Your nominated charities</c:v>
                </c:pt>
                <c:pt idx="8">
                  <c:v>No one</c:v>
                </c:pt>
              </c:strCache>
            </c:strRef>
          </c:cat>
          <c:val>
            <c:numRef>
              <c:f>Sheet1!$C$2:$C$10</c:f>
              <c:numCache>
                <c:formatCode>#,##0.0%</c:formatCode>
                <c:ptCount val="9"/>
                <c:pt idx="0">
                  <c:v>0.69499999999999995</c:v>
                </c:pt>
                <c:pt idx="1">
                  <c:v>2.5000000000000001E-2</c:v>
                </c:pt>
                <c:pt idx="2">
                  <c:v>0.18</c:v>
                </c:pt>
                <c:pt idx="3">
                  <c:v>0.54347826086956519</c:v>
                </c:pt>
                <c:pt idx="4">
                  <c:v>6.6225165562913907E-3</c:v>
                </c:pt>
                <c:pt idx="5">
                  <c:v>7.0000000000000007E-2</c:v>
                </c:pt>
                <c:pt idx="6">
                  <c:v>0.09</c:v>
                </c:pt>
                <c:pt idx="7">
                  <c:v>0</c:v>
                </c:pt>
                <c:pt idx="8">
                  <c:v>5.5E-2</c:v>
                </c:pt>
              </c:numCache>
            </c:numRef>
          </c:val>
          <c:extLst>
            <c:ext xmlns:c16="http://schemas.microsoft.com/office/drawing/2014/chart" uri="{C3380CC4-5D6E-409C-BE32-E72D297353CC}">
              <c16:uniqueId val="{00000001-7EFC-1340-B8AB-A193D700B935}"/>
            </c:ext>
          </c:extLst>
        </c:ser>
        <c:ser>
          <c:idx val="2"/>
          <c:order val="2"/>
          <c:tx>
            <c:strRef>
              <c:f>Sheet1!$D$1</c:f>
              <c:strCache>
                <c:ptCount val="1"/>
                <c:pt idx="0">
                  <c:v>Donor </c:v>
                </c:pt>
              </c:strCache>
            </c:strRef>
          </c:tx>
          <c:spPr>
            <a:solidFill>
              <a:schemeClr val="accent3"/>
            </a:solidFill>
            <a:ln>
              <a:noFill/>
            </a:ln>
            <a:effectLst/>
          </c:spPr>
          <c:invertIfNegative val="0"/>
          <c:cat>
            <c:strRef>
              <c:f>Sheet1!$A$2:$A$10</c:f>
              <c:strCache>
                <c:ptCount val="9"/>
                <c:pt idx="0">
                  <c:v>Spouse / Partner</c:v>
                </c:pt>
                <c:pt idx="1">
                  <c:v>Parents</c:v>
                </c:pt>
                <c:pt idx="2">
                  <c:v>Siblings</c:v>
                </c:pt>
                <c:pt idx="3">
                  <c:v>Children</c:v>
                </c:pt>
                <c:pt idx="4">
                  <c:v>Grandchildren</c:v>
                </c:pt>
                <c:pt idx="5">
                  <c:v>Other family members i.e niece / nephew</c:v>
                </c:pt>
                <c:pt idx="6">
                  <c:v>Friends</c:v>
                </c:pt>
                <c:pt idx="7">
                  <c:v>Your nominated charities</c:v>
                </c:pt>
                <c:pt idx="8">
                  <c:v>No one</c:v>
                </c:pt>
              </c:strCache>
            </c:strRef>
          </c:cat>
          <c:val>
            <c:numRef>
              <c:f>Sheet1!$D$2:$D$10</c:f>
              <c:numCache>
                <c:formatCode>#,##0.0%</c:formatCode>
                <c:ptCount val="9"/>
                <c:pt idx="0">
                  <c:v>0.67230443974630016</c:v>
                </c:pt>
                <c:pt idx="1">
                  <c:v>4.8625792811839326E-2</c:v>
                </c:pt>
                <c:pt idx="2">
                  <c:v>0.16490486257928119</c:v>
                </c:pt>
                <c:pt idx="3">
                  <c:v>0.59333333333333338</c:v>
                </c:pt>
                <c:pt idx="4">
                  <c:v>3.125E-2</c:v>
                </c:pt>
                <c:pt idx="5">
                  <c:v>6.5539112050739964E-2</c:v>
                </c:pt>
                <c:pt idx="6">
                  <c:v>6.3424947145877375E-2</c:v>
                </c:pt>
                <c:pt idx="7">
                  <c:v>0</c:v>
                </c:pt>
                <c:pt idx="8">
                  <c:v>4.3999999999999997E-2</c:v>
                </c:pt>
              </c:numCache>
            </c:numRef>
          </c:val>
          <c:extLst>
            <c:ext xmlns:c16="http://schemas.microsoft.com/office/drawing/2014/chart" uri="{C3380CC4-5D6E-409C-BE32-E72D297353CC}">
              <c16:uniqueId val="{00000002-7EFC-1340-B8AB-A193D700B935}"/>
            </c:ext>
          </c:extLst>
        </c:ser>
        <c:ser>
          <c:idx val="3"/>
          <c:order val="3"/>
          <c:tx>
            <c:strRef>
              <c:f>Sheet1!$E$1</c:f>
              <c:strCache>
                <c:ptCount val="1"/>
                <c:pt idx="0">
                  <c:v>Non Donor</c:v>
                </c:pt>
              </c:strCache>
            </c:strRef>
          </c:tx>
          <c:spPr>
            <a:solidFill>
              <a:srgbClr val="C0D9A2"/>
            </a:solidFill>
            <a:ln>
              <a:noFill/>
            </a:ln>
            <a:effectLst/>
          </c:spPr>
          <c:invertIfNegative val="0"/>
          <c:cat>
            <c:strRef>
              <c:f>Sheet1!$A$2:$A$10</c:f>
              <c:strCache>
                <c:ptCount val="9"/>
                <c:pt idx="0">
                  <c:v>Spouse / Partner</c:v>
                </c:pt>
                <c:pt idx="1">
                  <c:v>Parents</c:v>
                </c:pt>
                <c:pt idx="2">
                  <c:v>Siblings</c:v>
                </c:pt>
                <c:pt idx="3">
                  <c:v>Children</c:v>
                </c:pt>
                <c:pt idx="4">
                  <c:v>Grandchildren</c:v>
                </c:pt>
                <c:pt idx="5">
                  <c:v>Other family members i.e niece / nephew</c:v>
                </c:pt>
                <c:pt idx="6">
                  <c:v>Friends</c:v>
                </c:pt>
                <c:pt idx="7">
                  <c:v>Your nominated charities</c:v>
                </c:pt>
                <c:pt idx="8">
                  <c:v>No one</c:v>
                </c:pt>
              </c:strCache>
            </c:strRef>
          </c:cat>
          <c:val>
            <c:numRef>
              <c:f>Sheet1!$E$2:$E$10</c:f>
              <c:numCache>
                <c:formatCode>#,##0.0%</c:formatCode>
                <c:ptCount val="9"/>
                <c:pt idx="0">
                  <c:v>0.65158371040723984</c:v>
                </c:pt>
                <c:pt idx="1">
                  <c:v>2.4886877828054297E-2</c:v>
                </c:pt>
                <c:pt idx="2">
                  <c:v>0.1334841628959276</c:v>
                </c:pt>
                <c:pt idx="3">
                  <c:v>0.57246376811594202</c:v>
                </c:pt>
                <c:pt idx="4">
                  <c:v>1.82370820668693E-2</c:v>
                </c:pt>
                <c:pt idx="5">
                  <c:v>6.3348416289592757E-2</c:v>
                </c:pt>
                <c:pt idx="6">
                  <c:v>5.8823529411764705E-2</c:v>
                </c:pt>
                <c:pt idx="7">
                  <c:v>0</c:v>
                </c:pt>
                <c:pt idx="8">
                  <c:v>5.7000000000000002E-2</c:v>
                </c:pt>
              </c:numCache>
            </c:numRef>
          </c:val>
          <c:extLst>
            <c:ext xmlns:c16="http://schemas.microsoft.com/office/drawing/2014/chart" uri="{C3380CC4-5D6E-409C-BE32-E72D297353CC}">
              <c16:uniqueId val="{00000003-7EFC-1340-B8AB-A193D700B935}"/>
            </c:ext>
          </c:extLst>
        </c:ser>
        <c:dLbls>
          <c:showLegendKey val="0"/>
          <c:showVal val="0"/>
          <c:showCatName val="0"/>
          <c:showSerName val="0"/>
          <c:showPercent val="0"/>
          <c:showBubbleSize val="0"/>
        </c:dLbls>
        <c:gapWidth val="219"/>
        <c:axId val="1057685104"/>
        <c:axId val="1108597440"/>
      </c:barChart>
      <c:catAx>
        <c:axId val="105768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1108597440"/>
        <c:crosses val="autoZero"/>
        <c:auto val="1"/>
        <c:lblAlgn val="ctr"/>
        <c:lblOffset val="100"/>
        <c:noMultiLvlLbl val="0"/>
      </c:catAx>
      <c:valAx>
        <c:axId val="11085974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105768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Confirmed</c:v>
                </c:pt>
              </c:strCache>
            </c:strRef>
          </c:tx>
          <c:spPr>
            <a:solidFill>
              <a:srgbClr val="354373"/>
            </a:solidFill>
            <a:ln>
              <a:noFill/>
            </a:ln>
            <a:effectLst/>
          </c:spPr>
          <c:invertIfNegative val="0"/>
          <c:cat>
            <c:strRef>
              <c:f>Sheet1!$A$2:$A$6</c:f>
              <c:strCache>
                <c:ptCount val="5"/>
                <c:pt idx="0">
                  <c:v>Definitely</c:v>
                </c:pt>
                <c:pt idx="1">
                  <c:v>Probably</c:v>
                </c:pt>
                <c:pt idx="2">
                  <c:v>Maybe/maybe not</c:v>
                </c:pt>
                <c:pt idx="3">
                  <c:v>Probably not</c:v>
                </c:pt>
                <c:pt idx="4">
                  <c:v>Definitely not</c:v>
                </c:pt>
              </c:strCache>
            </c:strRef>
          </c:cat>
          <c:val>
            <c:numRef>
              <c:f>Sheet1!$B$2:$B$6</c:f>
              <c:numCache>
                <c:formatCode>#,##0.0%</c:formatCode>
                <c:ptCount val="5"/>
                <c:pt idx="0">
                  <c:v>0.11</c:v>
                </c:pt>
                <c:pt idx="1">
                  <c:v>0.123</c:v>
                </c:pt>
                <c:pt idx="2">
                  <c:v>0.29499999999999998</c:v>
                </c:pt>
                <c:pt idx="3">
                  <c:v>0.34899999999999998</c:v>
                </c:pt>
                <c:pt idx="4">
                  <c:v>0.123</c:v>
                </c:pt>
              </c:numCache>
            </c:numRef>
          </c:val>
          <c:extLst>
            <c:ext xmlns:c16="http://schemas.microsoft.com/office/drawing/2014/chart" uri="{C3380CC4-5D6E-409C-BE32-E72D297353CC}">
              <c16:uniqueId val="{00000000-263C-4F4E-8745-E4B741F04C1E}"/>
            </c:ext>
          </c:extLst>
        </c:ser>
        <c:ser>
          <c:idx val="1"/>
          <c:order val="1"/>
          <c:tx>
            <c:strRef>
              <c:f>Sheet1!$C$1</c:f>
              <c:strCache>
                <c:ptCount val="1"/>
                <c:pt idx="0">
                  <c:v>Considerer</c:v>
                </c:pt>
              </c:strCache>
            </c:strRef>
          </c:tx>
          <c:spPr>
            <a:solidFill>
              <a:srgbClr val="F8A42E"/>
            </a:solidFill>
            <a:ln>
              <a:noFill/>
            </a:ln>
            <a:effectLst/>
          </c:spPr>
          <c:invertIfNegative val="0"/>
          <c:cat>
            <c:strRef>
              <c:f>Sheet1!$A$2:$A$6</c:f>
              <c:strCache>
                <c:ptCount val="5"/>
                <c:pt idx="0">
                  <c:v>Definitely</c:v>
                </c:pt>
                <c:pt idx="1">
                  <c:v>Probably</c:v>
                </c:pt>
                <c:pt idx="2">
                  <c:v>Maybe/maybe not</c:v>
                </c:pt>
                <c:pt idx="3">
                  <c:v>Probably not</c:v>
                </c:pt>
                <c:pt idx="4">
                  <c:v>Definitely not</c:v>
                </c:pt>
              </c:strCache>
            </c:strRef>
          </c:cat>
          <c:val>
            <c:numRef>
              <c:f>Sheet1!$C$2:$C$6</c:f>
              <c:numCache>
                <c:formatCode>#,##0.0%</c:formatCode>
                <c:ptCount val="5"/>
                <c:pt idx="0">
                  <c:v>0.11600000000000001</c:v>
                </c:pt>
                <c:pt idx="1">
                  <c:v>0.31900000000000001</c:v>
                </c:pt>
                <c:pt idx="2">
                  <c:v>0.34799999999999998</c:v>
                </c:pt>
                <c:pt idx="3">
                  <c:v>0.159</c:v>
                </c:pt>
                <c:pt idx="4">
                  <c:v>5.8000000000000003E-2</c:v>
                </c:pt>
              </c:numCache>
            </c:numRef>
          </c:val>
          <c:extLst>
            <c:ext xmlns:c16="http://schemas.microsoft.com/office/drawing/2014/chart" uri="{C3380CC4-5D6E-409C-BE32-E72D297353CC}">
              <c16:uniqueId val="{00000001-263C-4F4E-8745-E4B741F04C1E}"/>
            </c:ext>
          </c:extLst>
        </c:ser>
        <c:dLbls>
          <c:showLegendKey val="0"/>
          <c:showVal val="0"/>
          <c:showCatName val="0"/>
          <c:showSerName val="0"/>
          <c:showPercent val="0"/>
          <c:showBubbleSize val="0"/>
        </c:dLbls>
        <c:gapWidth val="219"/>
        <c:overlap val="-27"/>
        <c:axId val="1057685104"/>
        <c:axId val="1108597440"/>
      </c:barChart>
      <c:catAx>
        <c:axId val="105768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1108597440"/>
        <c:crosses val="autoZero"/>
        <c:auto val="1"/>
        <c:lblAlgn val="ctr"/>
        <c:lblOffset val="100"/>
        <c:noMultiLvlLbl val="0"/>
      </c:catAx>
      <c:valAx>
        <c:axId val="1108597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105768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C0D9A2"/>
              </a:solidFill>
              <a:ln w="19050">
                <a:solidFill>
                  <a:schemeClr val="lt1"/>
                </a:solidFill>
              </a:ln>
              <a:effectLst/>
            </c:spPr>
            <c:extLst>
              <c:ext xmlns:c16="http://schemas.microsoft.com/office/drawing/2014/chart" uri="{C3380CC4-5D6E-409C-BE32-E72D297353CC}">
                <c16:uniqueId val="{00000001-C5BB-3648-B650-20293F78DC15}"/>
              </c:ext>
            </c:extLst>
          </c:dPt>
          <c:dPt>
            <c:idx val="1"/>
            <c:bubble3D val="0"/>
            <c:spPr>
              <a:solidFill>
                <a:srgbClr val="CCE8FA"/>
              </a:solidFill>
              <a:ln w="19050">
                <a:solidFill>
                  <a:schemeClr val="lt1"/>
                </a:solidFill>
              </a:ln>
              <a:effectLst/>
            </c:spPr>
            <c:extLst>
              <c:ext xmlns:c16="http://schemas.microsoft.com/office/drawing/2014/chart" uri="{C3380CC4-5D6E-409C-BE32-E72D297353CC}">
                <c16:uniqueId val="{00000003-C5BB-3648-B650-20293F78DC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BB-3648-B650-20293F78DC15}"/>
              </c:ext>
            </c:extLst>
          </c:dPt>
          <c:dPt>
            <c:idx val="3"/>
            <c:bubble3D val="0"/>
            <c:spPr>
              <a:solidFill>
                <a:srgbClr val="FFF78A"/>
              </a:solidFill>
              <a:ln w="19050">
                <a:solidFill>
                  <a:schemeClr val="lt1"/>
                </a:solidFill>
              </a:ln>
              <a:effectLst/>
            </c:spPr>
            <c:extLst>
              <c:ext xmlns:c16="http://schemas.microsoft.com/office/drawing/2014/chart" uri="{C3380CC4-5D6E-409C-BE32-E72D297353CC}">
                <c16:uniqueId val="{00000007-C5BB-3648-B650-20293F78DC15}"/>
              </c:ext>
            </c:extLst>
          </c:dPt>
          <c:dPt>
            <c:idx val="4"/>
            <c:bubble3D val="0"/>
            <c:spPr>
              <a:solidFill>
                <a:srgbClr val="F7CADF"/>
              </a:solidFill>
              <a:ln w="19050">
                <a:solidFill>
                  <a:schemeClr val="lt1"/>
                </a:solidFill>
              </a:ln>
              <a:effectLst/>
            </c:spPr>
            <c:extLst>
              <c:ext xmlns:c16="http://schemas.microsoft.com/office/drawing/2014/chart" uri="{C3380CC4-5D6E-409C-BE32-E72D297353CC}">
                <c16:uniqueId val="{00000009-C5BB-3648-B650-20293F78DC15}"/>
              </c:ext>
            </c:extLst>
          </c:dPt>
          <c:dPt>
            <c:idx val="5"/>
            <c:bubble3D val="0"/>
            <c:spPr>
              <a:solidFill>
                <a:srgbClr val="C0D9A2"/>
              </a:solidFill>
              <a:ln w="19050">
                <a:solidFill>
                  <a:schemeClr val="lt1"/>
                </a:solidFill>
              </a:ln>
              <a:effectLst/>
            </c:spPr>
            <c:extLst>
              <c:ext xmlns:c16="http://schemas.microsoft.com/office/drawing/2014/chart" uri="{C3380CC4-5D6E-409C-BE32-E72D297353CC}">
                <c16:uniqueId val="{0000000B-C5BB-3648-B650-20293F78DC15}"/>
              </c:ext>
            </c:extLst>
          </c:dPt>
          <c:dPt>
            <c:idx val="6"/>
            <c:bubble3D val="0"/>
            <c:spPr>
              <a:solidFill>
                <a:srgbClr val="354373"/>
              </a:solidFill>
              <a:ln w="19050">
                <a:solidFill>
                  <a:schemeClr val="lt1"/>
                </a:solidFill>
              </a:ln>
              <a:effectLst/>
            </c:spPr>
            <c:extLst>
              <c:ext xmlns:c16="http://schemas.microsoft.com/office/drawing/2014/chart" uri="{C3380CC4-5D6E-409C-BE32-E72D297353CC}">
                <c16:uniqueId val="{0000000D-C5BB-3648-B650-20293F78DC1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5BB-3648-B650-20293F78DC15}"/>
              </c:ext>
            </c:extLst>
          </c:dPt>
          <c:dLbls>
            <c:dLbl>
              <c:idx val="0"/>
              <c:layout>
                <c:manualLayout>
                  <c:x val="-0.10516457646482255"/>
                  <c:y val="0.141096284412133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BB-3648-B650-20293F78DC15}"/>
                </c:ext>
              </c:extLst>
            </c:dLbl>
            <c:dLbl>
              <c:idx val="1"/>
              <c:layout>
                <c:manualLayout>
                  <c:x val="0.10086467226657936"/>
                  <c:y val="-0.183954998929438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BB-3648-B650-20293F78DC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0.19</c:v>
                </c:pt>
                <c:pt idx="1">
                  <c:v>0.81</c:v>
                </c:pt>
              </c:numCache>
            </c:numRef>
          </c:val>
          <c:extLst>
            <c:ext xmlns:c16="http://schemas.microsoft.com/office/drawing/2014/chart" uri="{C3380CC4-5D6E-409C-BE32-E72D297353CC}">
              <c16:uniqueId val="{00000010-C5BB-3648-B650-20293F78DC1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a:solidFill>
                  <a:srgbClr val="354373"/>
                </a:solidFill>
                <a:latin typeface="Poppins" pitchFamily="2" charset="77"/>
                <a:cs typeface="Poppins" pitchFamily="2" charset="77"/>
              </a:rPr>
              <a:t>Incidence</a:t>
            </a:r>
            <a:r>
              <a:rPr lang="en-US" sz="1400" b="1" baseline="0">
                <a:solidFill>
                  <a:srgbClr val="354373"/>
                </a:solidFill>
                <a:latin typeface="Poppins" pitchFamily="2" charset="77"/>
                <a:cs typeface="Poppins" pitchFamily="2" charset="77"/>
              </a:rPr>
              <a:t> of Consideration by demographics</a:t>
            </a:r>
            <a:endParaRPr lang="en-US" sz="1400" b="1">
              <a:solidFill>
                <a:srgbClr val="354373"/>
              </a:solidFill>
              <a:latin typeface="Poppins" pitchFamily="2" charset="77"/>
              <a:cs typeface="Poppins" pitchFamily="2" charset="77"/>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2019</c:v>
                </c:pt>
              </c:strCache>
            </c:strRef>
          </c:tx>
          <c:spPr>
            <a:solidFill>
              <a:srgbClr val="3543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75+</c:v>
                </c:pt>
                <c:pt idx="1">
                  <c:v>65-74</c:v>
                </c:pt>
                <c:pt idx="2">
                  <c:v>55-64</c:v>
                </c:pt>
                <c:pt idx="3">
                  <c:v>Female</c:v>
                </c:pt>
                <c:pt idx="4">
                  <c:v>Male</c:v>
                </c:pt>
                <c:pt idx="5">
                  <c:v>Without kids</c:v>
                </c:pt>
                <c:pt idx="6">
                  <c:v>With kids</c:v>
                </c:pt>
              </c:strCache>
            </c:strRef>
          </c:cat>
          <c:val>
            <c:numRef>
              <c:f>Sheet1!$B$2:$B$8</c:f>
              <c:numCache>
                <c:formatCode>0%</c:formatCode>
                <c:ptCount val="7"/>
                <c:pt idx="0">
                  <c:v>0.216</c:v>
                </c:pt>
                <c:pt idx="1">
                  <c:v>0.16600000000000001</c:v>
                </c:pt>
                <c:pt idx="2">
                  <c:v>0.222</c:v>
                </c:pt>
                <c:pt idx="3">
                  <c:v>0.21199999999999999</c:v>
                </c:pt>
                <c:pt idx="4">
                  <c:v>0.19</c:v>
                </c:pt>
                <c:pt idx="5">
                  <c:v>0.313</c:v>
                </c:pt>
                <c:pt idx="6">
                  <c:v>0.17699999999999999</c:v>
                </c:pt>
              </c:numCache>
            </c:numRef>
          </c:val>
          <c:extLst>
            <c:ext xmlns:c16="http://schemas.microsoft.com/office/drawing/2014/chart" uri="{C3380CC4-5D6E-409C-BE32-E72D297353CC}">
              <c16:uniqueId val="{00000000-6548-D849-AB79-C4463C92866D}"/>
            </c:ext>
          </c:extLst>
        </c:ser>
        <c:ser>
          <c:idx val="1"/>
          <c:order val="1"/>
          <c:tx>
            <c:strRef>
              <c:f>Sheet1!$C$1</c:f>
              <c:strCache>
                <c:ptCount val="1"/>
                <c:pt idx="0">
                  <c:v>2022</c:v>
                </c:pt>
              </c:strCache>
            </c:strRef>
          </c:tx>
          <c:spPr>
            <a:solidFill>
              <a:srgbClr val="F8A4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75+</c:v>
                </c:pt>
                <c:pt idx="1">
                  <c:v>65-74</c:v>
                </c:pt>
                <c:pt idx="2">
                  <c:v>55-64</c:v>
                </c:pt>
                <c:pt idx="3">
                  <c:v>Female</c:v>
                </c:pt>
                <c:pt idx="4">
                  <c:v>Male</c:v>
                </c:pt>
                <c:pt idx="5">
                  <c:v>Without kids</c:v>
                </c:pt>
                <c:pt idx="6">
                  <c:v>With kids</c:v>
                </c:pt>
              </c:strCache>
            </c:strRef>
          </c:cat>
          <c:val>
            <c:numRef>
              <c:f>Sheet1!$C$2:$C$8</c:f>
              <c:numCache>
                <c:formatCode>0%</c:formatCode>
                <c:ptCount val="7"/>
                <c:pt idx="0">
                  <c:v>0.16900000000000001</c:v>
                </c:pt>
                <c:pt idx="1">
                  <c:v>0.18099999999999999</c:v>
                </c:pt>
                <c:pt idx="2">
                  <c:v>0.21199999999999999</c:v>
                </c:pt>
                <c:pt idx="3">
                  <c:v>0.2</c:v>
                </c:pt>
                <c:pt idx="4">
                  <c:v>0.18099999999999999</c:v>
                </c:pt>
                <c:pt idx="5">
                  <c:v>0.31</c:v>
                </c:pt>
                <c:pt idx="6">
                  <c:v>0.16300000000000001</c:v>
                </c:pt>
              </c:numCache>
            </c:numRef>
          </c:val>
          <c:extLst>
            <c:ext xmlns:c16="http://schemas.microsoft.com/office/drawing/2014/chart" uri="{C3380CC4-5D6E-409C-BE32-E72D297353CC}">
              <c16:uniqueId val="{00000001-6548-D849-AB79-C4463C92866D}"/>
            </c:ext>
          </c:extLst>
        </c:ser>
        <c:dLbls>
          <c:showLegendKey val="0"/>
          <c:showVal val="0"/>
          <c:showCatName val="0"/>
          <c:showSerName val="0"/>
          <c:showPercent val="0"/>
          <c:showBubbleSize val="0"/>
        </c:dLbls>
        <c:gapWidth val="182"/>
        <c:axId val="505276015"/>
        <c:axId val="504666623"/>
      </c:barChart>
      <c:catAx>
        <c:axId val="5052760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4666623"/>
        <c:crosses val="autoZero"/>
        <c:auto val="1"/>
        <c:lblAlgn val="ctr"/>
        <c:lblOffset val="100"/>
        <c:noMultiLvlLbl val="0"/>
      </c:catAx>
      <c:valAx>
        <c:axId val="5046666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5276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18 to 24</c:v>
                </c:pt>
              </c:strCache>
            </c:strRef>
          </c:tx>
          <c:spPr>
            <a:solidFill>
              <a:srgbClr val="354373"/>
            </a:solidFill>
            <a:ln>
              <a:noFill/>
            </a:ln>
            <a:effectLst/>
          </c:spPr>
          <c:invertIfNegative val="0"/>
          <c:cat>
            <c:strRef>
              <c:f>Sheet1!$A$2</c:f>
              <c:strCache>
                <c:ptCount val="1"/>
                <c:pt idx="0">
                  <c:v>Consider</c:v>
                </c:pt>
              </c:strCache>
            </c:strRef>
          </c:cat>
          <c:val>
            <c:numRef>
              <c:f>Sheet1!$B$2</c:f>
              <c:numCache>
                <c:formatCode>#,##0.0%</c:formatCode>
                <c:ptCount val="1"/>
                <c:pt idx="0">
                  <c:v>0.3611111111111111</c:v>
                </c:pt>
              </c:numCache>
            </c:numRef>
          </c:val>
          <c:extLst>
            <c:ext xmlns:c16="http://schemas.microsoft.com/office/drawing/2014/chart" uri="{C3380CC4-5D6E-409C-BE32-E72D297353CC}">
              <c16:uniqueId val="{00000000-CE31-4941-AB36-BF19D8EF9DC8}"/>
            </c:ext>
          </c:extLst>
        </c:ser>
        <c:ser>
          <c:idx val="1"/>
          <c:order val="1"/>
          <c:tx>
            <c:strRef>
              <c:f>Sheet1!$C$1</c:f>
              <c:strCache>
                <c:ptCount val="1"/>
                <c:pt idx="0">
                  <c:v>25 to 29</c:v>
                </c:pt>
              </c:strCache>
            </c:strRef>
          </c:tx>
          <c:spPr>
            <a:solidFill>
              <a:srgbClr val="F8A42E"/>
            </a:solidFill>
            <a:ln>
              <a:noFill/>
            </a:ln>
            <a:effectLst/>
          </c:spPr>
          <c:invertIfNegative val="0"/>
          <c:cat>
            <c:strRef>
              <c:f>Sheet1!$A$2</c:f>
              <c:strCache>
                <c:ptCount val="1"/>
                <c:pt idx="0">
                  <c:v>Consider</c:v>
                </c:pt>
              </c:strCache>
            </c:strRef>
          </c:cat>
          <c:val>
            <c:numRef>
              <c:f>Sheet1!$C$2</c:f>
              <c:numCache>
                <c:formatCode>#,##0.0%</c:formatCode>
                <c:ptCount val="1"/>
                <c:pt idx="0">
                  <c:v>0.38181818181818183</c:v>
                </c:pt>
              </c:numCache>
            </c:numRef>
          </c:val>
          <c:extLst>
            <c:ext xmlns:c16="http://schemas.microsoft.com/office/drawing/2014/chart" uri="{C3380CC4-5D6E-409C-BE32-E72D297353CC}">
              <c16:uniqueId val="{00000001-CE31-4941-AB36-BF19D8EF9DC8}"/>
            </c:ext>
          </c:extLst>
        </c:ser>
        <c:ser>
          <c:idx val="2"/>
          <c:order val="2"/>
          <c:tx>
            <c:strRef>
              <c:f>Sheet1!$D$1</c:f>
              <c:strCache>
                <c:ptCount val="1"/>
                <c:pt idx="0">
                  <c:v>30 to 34</c:v>
                </c:pt>
              </c:strCache>
            </c:strRef>
          </c:tx>
          <c:spPr>
            <a:solidFill>
              <a:schemeClr val="accent3"/>
            </a:solidFill>
            <a:ln>
              <a:noFill/>
            </a:ln>
            <a:effectLst/>
          </c:spPr>
          <c:invertIfNegative val="0"/>
          <c:cat>
            <c:strRef>
              <c:f>Sheet1!$A$2</c:f>
              <c:strCache>
                <c:ptCount val="1"/>
                <c:pt idx="0">
                  <c:v>Consider</c:v>
                </c:pt>
              </c:strCache>
            </c:strRef>
          </c:cat>
          <c:val>
            <c:numRef>
              <c:f>Sheet1!$D$2</c:f>
              <c:numCache>
                <c:formatCode>#,##0.0%</c:formatCode>
                <c:ptCount val="1"/>
                <c:pt idx="0">
                  <c:v>0.22222222222222221</c:v>
                </c:pt>
              </c:numCache>
            </c:numRef>
          </c:val>
          <c:extLst>
            <c:ext xmlns:c16="http://schemas.microsoft.com/office/drawing/2014/chart" uri="{C3380CC4-5D6E-409C-BE32-E72D297353CC}">
              <c16:uniqueId val="{00000002-CE31-4941-AB36-BF19D8EF9DC8}"/>
            </c:ext>
          </c:extLst>
        </c:ser>
        <c:ser>
          <c:idx val="3"/>
          <c:order val="3"/>
          <c:tx>
            <c:strRef>
              <c:f>Sheet1!$E$1</c:f>
              <c:strCache>
                <c:ptCount val="1"/>
                <c:pt idx="0">
                  <c:v>35 to 44</c:v>
                </c:pt>
              </c:strCache>
            </c:strRef>
          </c:tx>
          <c:spPr>
            <a:solidFill>
              <a:schemeClr val="accent6">
                <a:lumMod val="20000"/>
                <a:lumOff val="80000"/>
              </a:schemeClr>
            </a:solidFill>
            <a:ln>
              <a:noFill/>
            </a:ln>
            <a:effectLst/>
          </c:spPr>
          <c:invertIfNegative val="0"/>
          <c:cat>
            <c:strRef>
              <c:f>Sheet1!$A$2</c:f>
              <c:strCache>
                <c:ptCount val="1"/>
                <c:pt idx="0">
                  <c:v>Consider</c:v>
                </c:pt>
              </c:strCache>
            </c:strRef>
          </c:cat>
          <c:val>
            <c:numRef>
              <c:f>Sheet1!$E$2</c:f>
              <c:numCache>
                <c:formatCode>#,##0.0%</c:formatCode>
                <c:ptCount val="1"/>
                <c:pt idx="0">
                  <c:v>0.23125000000000001</c:v>
                </c:pt>
              </c:numCache>
            </c:numRef>
          </c:val>
          <c:extLst>
            <c:ext xmlns:c16="http://schemas.microsoft.com/office/drawing/2014/chart" uri="{C3380CC4-5D6E-409C-BE32-E72D297353CC}">
              <c16:uniqueId val="{00000003-CE31-4941-AB36-BF19D8EF9DC8}"/>
            </c:ext>
          </c:extLst>
        </c:ser>
        <c:ser>
          <c:idx val="4"/>
          <c:order val="4"/>
          <c:tx>
            <c:strRef>
              <c:f>Sheet1!$F$1</c:f>
              <c:strCache>
                <c:ptCount val="1"/>
                <c:pt idx="0">
                  <c:v>45 to 54</c:v>
                </c:pt>
              </c:strCache>
            </c:strRef>
          </c:tx>
          <c:spPr>
            <a:solidFill>
              <a:srgbClr val="FFF78A"/>
            </a:solidFill>
            <a:ln>
              <a:noFill/>
            </a:ln>
            <a:effectLst/>
          </c:spPr>
          <c:invertIfNegative val="0"/>
          <c:cat>
            <c:strRef>
              <c:f>Sheet1!$A$2</c:f>
              <c:strCache>
                <c:ptCount val="1"/>
                <c:pt idx="0">
                  <c:v>Consider</c:v>
                </c:pt>
              </c:strCache>
            </c:strRef>
          </c:cat>
          <c:val>
            <c:numRef>
              <c:f>Sheet1!$F$2</c:f>
              <c:numCache>
                <c:formatCode>#,##0.0%</c:formatCode>
                <c:ptCount val="1"/>
                <c:pt idx="0">
                  <c:v>0.20645161290322581</c:v>
                </c:pt>
              </c:numCache>
            </c:numRef>
          </c:val>
          <c:extLst>
            <c:ext xmlns:c16="http://schemas.microsoft.com/office/drawing/2014/chart" uri="{C3380CC4-5D6E-409C-BE32-E72D297353CC}">
              <c16:uniqueId val="{00000000-6BAE-B74E-9863-3B3BEF7467F4}"/>
            </c:ext>
          </c:extLst>
        </c:ser>
        <c:ser>
          <c:idx val="5"/>
          <c:order val="5"/>
          <c:tx>
            <c:strRef>
              <c:f>Sheet1!$G$1</c:f>
              <c:strCache>
                <c:ptCount val="1"/>
                <c:pt idx="0">
                  <c:v>55 to 64</c:v>
                </c:pt>
              </c:strCache>
            </c:strRef>
          </c:tx>
          <c:spPr>
            <a:solidFill>
              <a:srgbClr val="C0D9A2"/>
            </a:solidFill>
            <a:ln>
              <a:noFill/>
            </a:ln>
            <a:effectLst/>
          </c:spPr>
          <c:invertIfNegative val="0"/>
          <c:cat>
            <c:strRef>
              <c:f>Sheet1!$A$2</c:f>
              <c:strCache>
                <c:ptCount val="1"/>
                <c:pt idx="0">
                  <c:v>Consider</c:v>
                </c:pt>
              </c:strCache>
            </c:strRef>
          </c:cat>
          <c:val>
            <c:numRef>
              <c:f>Sheet1!$G$2</c:f>
              <c:numCache>
                <c:formatCode>#,##0.0%</c:formatCode>
                <c:ptCount val="1"/>
                <c:pt idx="0">
                  <c:v>0.18382352941176472</c:v>
                </c:pt>
              </c:numCache>
            </c:numRef>
          </c:val>
          <c:extLst>
            <c:ext xmlns:c16="http://schemas.microsoft.com/office/drawing/2014/chart" uri="{C3380CC4-5D6E-409C-BE32-E72D297353CC}">
              <c16:uniqueId val="{00000001-6BAE-B74E-9863-3B3BEF7467F4}"/>
            </c:ext>
          </c:extLst>
        </c:ser>
        <c:ser>
          <c:idx val="6"/>
          <c:order val="6"/>
          <c:tx>
            <c:strRef>
              <c:f>Sheet1!$H$1</c:f>
              <c:strCache>
                <c:ptCount val="1"/>
                <c:pt idx="0">
                  <c:v>65 to 74</c:v>
                </c:pt>
              </c:strCache>
            </c:strRef>
          </c:tx>
          <c:spPr>
            <a:solidFill>
              <a:srgbClr val="F7CADF"/>
            </a:solidFill>
            <a:ln>
              <a:noFill/>
            </a:ln>
            <a:effectLst/>
          </c:spPr>
          <c:invertIfNegative val="0"/>
          <c:cat>
            <c:strRef>
              <c:f>Sheet1!$A$2</c:f>
              <c:strCache>
                <c:ptCount val="1"/>
                <c:pt idx="0">
                  <c:v>Consider</c:v>
                </c:pt>
              </c:strCache>
            </c:strRef>
          </c:cat>
          <c:val>
            <c:numRef>
              <c:f>Sheet1!$H$2</c:f>
              <c:numCache>
                <c:formatCode>#,##0.0%</c:formatCode>
                <c:ptCount val="1"/>
                <c:pt idx="0">
                  <c:v>0.18320610687022901</c:v>
                </c:pt>
              </c:numCache>
            </c:numRef>
          </c:val>
          <c:extLst>
            <c:ext xmlns:c16="http://schemas.microsoft.com/office/drawing/2014/chart" uri="{C3380CC4-5D6E-409C-BE32-E72D297353CC}">
              <c16:uniqueId val="{00000002-6BAE-B74E-9863-3B3BEF7467F4}"/>
            </c:ext>
          </c:extLst>
        </c:ser>
        <c:ser>
          <c:idx val="7"/>
          <c:order val="7"/>
          <c:tx>
            <c:strRef>
              <c:f>Sheet1!$I$1</c:f>
              <c:strCache>
                <c:ptCount val="1"/>
                <c:pt idx="0">
                  <c:v>75 and over</c:v>
                </c:pt>
              </c:strCache>
            </c:strRef>
          </c:tx>
          <c:spPr>
            <a:solidFill>
              <a:srgbClr val="CCE8FA"/>
            </a:solidFill>
            <a:ln>
              <a:noFill/>
            </a:ln>
            <a:effectLst/>
          </c:spPr>
          <c:invertIfNegative val="0"/>
          <c:cat>
            <c:strRef>
              <c:f>Sheet1!$A$2</c:f>
              <c:strCache>
                <c:ptCount val="1"/>
                <c:pt idx="0">
                  <c:v>Consider</c:v>
                </c:pt>
              </c:strCache>
            </c:strRef>
          </c:cat>
          <c:val>
            <c:numRef>
              <c:f>Sheet1!$I$2</c:f>
              <c:numCache>
                <c:formatCode>#,##0.0%</c:formatCode>
                <c:ptCount val="1"/>
                <c:pt idx="0">
                  <c:v>0.20634920634920634</c:v>
                </c:pt>
              </c:numCache>
            </c:numRef>
          </c:val>
          <c:extLst>
            <c:ext xmlns:c16="http://schemas.microsoft.com/office/drawing/2014/chart" uri="{C3380CC4-5D6E-409C-BE32-E72D297353CC}">
              <c16:uniqueId val="{00000003-6BAE-B74E-9863-3B3BEF7467F4}"/>
            </c:ext>
          </c:extLst>
        </c:ser>
        <c:dLbls>
          <c:showLegendKey val="0"/>
          <c:showVal val="0"/>
          <c:showCatName val="0"/>
          <c:showSerName val="0"/>
          <c:showPercent val="0"/>
          <c:showBubbleSize val="0"/>
        </c:dLbls>
        <c:gapWidth val="219"/>
        <c:overlap val="-27"/>
        <c:axId val="1057685104"/>
        <c:axId val="1108597440"/>
      </c:barChart>
      <c:catAx>
        <c:axId val="105768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1108597440"/>
        <c:crosses val="autoZero"/>
        <c:auto val="1"/>
        <c:lblAlgn val="ctr"/>
        <c:lblOffset val="100"/>
        <c:noMultiLvlLbl val="0"/>
      </c:catAx>
      <c:valAx>
        <c:axId val="1108597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105768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CCE8FA"/>
            </a:solidFill>
            <a:ln>
              <a:solidFill>
                <a:srgbClr val="CCE8FA"/>
              </a:solidFill>
            </a:ln>
            <a:effectLst/>
          </c:spPr>
          <c:invertIfNegative val="0"/>
          <c:cat>
            <c:strRef>
              <c:f>Sheet1!$A$2:$A$5</c:f>
              <c:strCache>
                <c:ptCount val="4"/>
                <c:pt idx="0">
                  <c:v>Confirmed</c:v>
                </c:pt>
                <c:pt idx="1">
                  <c:v>Consider</c:v>
                </c:pt>
                <c:pt idx="2">
                  <c:v>Donor </c:v>
                </c:pt>
                <c:pt idx="3">
                  <c:v>Non Donor</c:v>
                </c:pt>
              </c:strCache>
            </c:strRef>
          </c:cat>
          <c:val>
            <c:numRef>
              <c:f>Sheet1!$B$2:$B$5</c:f>
              <c:numCache>
                <c:formatCode>#,##0.0%</c:formatCode>
                <c:ptCount val="4"/>
                <c:pt idx="0" formatCode="General">
                  <c:v>31.8</c:v>
                </c:pt>
                <c:pt idx="1">
                  <c:v>0.11450381679389313</c:v>
                </c:pt>
                <c:pt idx="2">
                  <c:v>3.860294117647059E-2</c:v>
                </c:pt>
                <c:pt idx="3">
                  <c:v>1.2280701754385965E-2</c:v>
                </c:pt>
              </c:numCache>
            </c:numRef>
          </c:val>
          <c:extLst>
            <c:ext xmlns:c16="http://schemas.microsoft.com/office/drawing/2014/chart" uri="{C3380CC4-5D6E-409C-BE32-E72D297353CC}">
              <c16:uniqueId val="{00000000-76BD-E844-AAC1-D242A773BA00}"/>
            </c:ext>
          </c:extLst>
        </c:ser>
        <c:ser>
          <c:idx val="1"/>
          <c:order val="1"/>
          <c:tx>
            <c:strRef>
              <c:f>Sheet1!$C$1</c:f>
              <c:strCache>
                <c:ptCount val="1"/>
                <c:pt idx="0">
                  <c:v>Somewhat agree</c:v>
                </c:pt>
              </c:strCache>
            </c:strRef>
          </c:tx>
          <c:spPr>
            <a:solidFill>
              <a:srgbClr val="F8A42E"/>
            </a:solidFill>
            <a:ln>
              <a:noFill/>
            </a:ln>
            <a:effectLst/>
          </c:spPr>
          <c:invertIfNegative val="0"/>
          <c:cat>
            <c:strRef>
              <c:f>Sheet1!$A$2:$A$5</c:f>
              <c:strCache>
                <c:ptCount val="4"/>
                <c:pt idx="0">
                  <c:v>Confirmed</c:v>
                </c:pt>
                <c:pt idx="1">
                  <c:v>Consider</c:v>
                </c:pt>
                <c:pt idx="2">
                  <c:v>Donor </c:v>
                </c:pt>
                <c:pt idx="3">
                  <c:v>Non Donor</c:v>
                </c:pt>
              </c:strCache>
            </c:strRef>
          </c:cat>
          <c:val>
            <c:numRef>
              <c:f>Sheet1!$C$2:$C$5</c:f>
              <c:numCache>
                <c:formatCode>#,##0.0%</c:formatCode>
                <c:ptCount val="4"/>
                <c:pt idx="0" formatCode="General">
                  <c:v>40.4</c:v>
                </c:pt>
                <c:pt idx="1">
                  <c:v>0.44656488549618323</c:v>
                </c:pt>
                <c:pt idx="2">
                  <c:v>0.22610294117647101</c:v>
                </c:pt>
                <c:pt idx="3">
                  <c:v>0.11052631578947368</c:v>
                </c:pt>
              </c:numCache>
            </c:numRef>
          </c:val>
          <c:extLst>
            <c:ext xmlns:c16="http://schemas.microsoft.com/office/drawing/2014/chart" uri="{C3380CC4-5D6E-409C-BE32-E72D297353CC}">
              <c16:uniqueId val="{00000001-76BD-E844-AAC1-D242A773BA00}"/>
            </c:ext>
          </c:extLst>
        </c:ser>
        <c:ser>
          <c:idx val="2"/>
          <c:order val="2"/>
          <c:tx>
            <c:strRef>
              <c:f>Sheet1!$D$1</c:f>
              <c:strCache>
                <c:ptCount val="1"/>
                <c:pt idx="0">
                  <c:v>Neither agree nor disagree</c:v>
                </c:pt>
              </c:strCache>
            </c:strRef>
          </c:tx>
          <c:spPr>
            <a:solidFill>
              <a:srgbClr val="C0D9A2"/>
            </a:solidFill>
            <a:ln>
              <a:noFill/>
            </a:ln>
            <a:effectLst/>
          </c:spPr>
          <c:invertIfNegative val="0"/>
          <c:cat>
            <c:strRef>
              <c:f>Sheet1!$A$2:$A$5</c:f>
              <c:strCache>
                <c:ptCount val="4"/>
                <c:pt idx="0">
                  <c:v>Confirmed</c:v>
                </c:pt>
                <c:pt idx="1">
                  <c:v>Consider</c:v>
                </c:pt>
                <c:pt idx="2">
                  <c:v>Donor </c:v>
                </c:pt>
                <c:pt idx="3">
                  <c:v>Non Donor</c:v>
                </c:pt>
              </c:strCache>
            </c:strRef>
          </c:cat>
          <c:val>
            <c:numRef>
              <c:f>Sheet1!$D$2:$D$5</c:f>
              <c:numCache>
                <c:formatCode>#,##0.0%</c:formatCode>
                <c:ptCount val="4"/>
                <c:pt idx="0" formatCode="General">
                  <c:v>23.2</c:v>
                </c:pt>
                <c:pt idx="1">
                  <c:v>0.33587786259541985</c:v>
                </c:pt>
                <c:pt idx="2">
                  <c:v>0.50900000000000001</c:v>
                </c:pt>
                <c:pt idx="3">
                  <c:v>0.51578947368421058</c:v>
                </c:pt>
              </c:numCache>
            </c:numRef>
          </c:val>
          <c:extLst>
            <c:ext xmlns:c16="http://schemas.microsoft.com/office/drawing/2014/chart" uri="{C3380CC4-5D6E-409C-BE32-E72D297353CC}">
              <c16:uniqueId val="{00000002-76BD-E844-AAC1-D242A773BA00}"/>
            </c:ext>
          </c:extLst>
        </c:ser>
        <c:ser>
          <c:idx val="3"/>
          <c:order val="3"/>
          <c:tx>
            <c:strRef>
              <c:f>Sheet1!$E$1</c:f>
              <c:strCache>
                <c:ptCount val="1"/>
                <c:pt idx="0">
                  <c:v>Somewhat disagree</c:v>
                </c:pt>
              </c:strCache>
            </c:strRef>
          </c:tx>
          <c:spPr>
            <a:solidFill>
              <a:srgbClr val="FFF78A"/>
            </a:solidFill>
            <a:ln>
              <a:noFill/>
            </a:ln>
            <a:effectLst/>
          </c:spPr>
          <c:invertIfNegative val="0"/>
          <c:cat>
            <c:strRef>
              <c:f>Sheet1!$A$2:$A$5</c:f>
              <c:strCache>
                <c:ptCount val="4"/>
                <c:pt idx="0">
                  <c:v>Confirmed</c:v>
                </c:pt>
                <c:pt idx="1">
                  <c:v>Consider</c:v>
                </c:pt>
                <c:pt idx="2">
                  <c:v>Donor </c:v>
                </c:pt>
                <c:pt idx="3">
                  <c:v>Non Donor</c:v>
                </c:pt>
              </c:strCache>
            </c:strRef>
          </c:cat>
          <c:val>
            <c:numRef>
              <c:f>Sheet1!$E$2:$E$5</c:f>
              <c:numCache>
                <c:formatCode>#,##0.0%</c:formatCode>
                <c:ptCount val="4"/>
                <c:pt idx="0" formatCode="General">
                  <c:v>1.3</c:v>
                </c:pt>
                <c:pt idx="1">
                  <c:v>8.0152671755725186E-2</c:v>
                </c:pt>
                <c:pt idx="2">
                  <c:v>0.13235294117647059</c:v>
                </c:pt>
                <c:pt idx="3">
                  <c:v>0.17894736842105263</c:v>
                </c:pt>
              </c:numCache>
            </c:numRef>
          </c:val>
          <c:extLst>
            <c:ext xmlns:c16="http://schemas.microsoft.com/office/drawing/2014/chart" uri="{C3380CC4-5D6E-409C-BE32-E72D297353CC}">
              <c16:uniqueId val="{00000003-76BD-E844-AAC1-D242A773BA00}"/>
            </c:ext>
          </c:extLst>
        </c:ser>
        <c:ser>
          <c:idx val="4"/>
          <c:order val="4"/>
          <c:tx>
            <c:strRef>
              <c:f>Sheet1!$F$1</c:f>
              <c:strCache>
                <c:ptCount val="1"/>
                <c:pt idx="0">
                  <c:v>Strongly disagree</c:v>
                </c:pt>
              </c:strCache>
            </c:strRef>
          </c:tx>
          <c:spPr>
            <a:solidFill>
              <a:srgbClr val="354373"/>
            </a:solidFill>
            <a:ln>
              <a:noFill/>
            </a:ln>
            <a:effectLst/>
          </c:spPr>
          <c:invertIfNegative val="0"/>
          <c:cat>
            <c:strRef>
              <c:f>Sheet1!$A$2:$A$5</c:f>
              <c:strCache>
                <c:ptCount val="4"/>
                <c:pt idx="0">
                  <c:v>Confirmed</c:v>
                </c:pt>
                <c:pt idx="1">
                  <c:v>Consider</c:v>
                </c:pt>
                <c:pt idx="2">
                  <c:v>Donor </c:v>
                </c:pt>
                <c:pt idx="3">
                  <c:v>Non Donor</c:v>
                </c:pt>
              </c:strCache>
            </c:strRef>
          </c:cat>
          <c:val>
            <c:numRef>
              <c:f>Sheet1!$F$2:$F$5</c:f>
              <c:numCache>
                <c:formatCode>#,##0.0%</c:formatCode>
                <c:ptCount val="4"/>
                <c:pt idx="0" formatCode="General">
                  <c:v>3.3</c:v>
                </c:pt>
                <c:pt idx="1">
                  <c:v>2.2900763358778626E-2</c:v>
                </c:pt>
                <c:pt idx="2">
                  <c:v>9.375E-2</c:v>
                </c:pt>
                <c:pt idx="3">
                  <c:v>0.18245614035087721</c:v>
                </c:pt>
              </c:numCache>
            </c:numRef>
          </c:val>
          <c:extLst>
            <c:ext xmlns:c16="http://schemas.microsoft.com/office/drawing/2014/chart" uri="{C3380CC4-5D6E-409C-BE32-E72D297353CC}">
              <c16:uniqueId val="{00000004-76BD-E844-AAC1-D242A773BA00}"/>
            </c:ext>
          </c:extLst>
        </c:ser>
        <c:dLbls>
          <c:showLegendKey val="0"/>
          <c:showVal val="0"/>
          <c:showCatName val="0"/>
          <c:showSerName val="0"/>
          <c:showPercent val="0"/>
          <c:showBubbleSize val="0"/>
        </c:dLbls>
        <c:gapWidth val="150"/>
        <c:overlap val="100"/>
        <c:axId val="28696720"/>
        <c:axId val="28483088"/>
      </c:barChart>
      <c:catAx>
        <c:axId val="2869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483088"/>
        <c:crosses val="autoZero"/>
        <c:auto val="1"/>
        <c:lblAlgn val="ctr"/>
        <c:lblOffset val="100"/>
        <c:noMultiLvlLbl val="0"/>
      </c:catAx>
      <c:valAx>
        <c:axId val="28483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69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0 - Not al all</c:v>
                </c:pt>
              </c:strCache>
            </c:strRef>
          </c:tx>
          <c:spPr>
            <a:solidFill>
              <a:srgbClr val="CCE8FA"/>
            </a:solidFill>
            <a:ln>
              <a:solidFill>
                <a:srgbClr val="CCE8FA"/>
              </a:solidFill>
            </a:ln>
            <a:effectLst/>
          </c:spPr>
          <c:invertIfNegative val="0"/>
          <c:cat>
            <c:strRef>
              <c:f>Sheet1!$A$2:$A$5</c:f>
              <c:strCache>
                <c:ptCount val="4"/>
                <c:pt idx="0">
                  <c:v>Confirmed</c:v>
                </c:pt>
                <c:pt idx="1">
                  <c:v>Consider</c:v>
                </c:pt>
                <c:pt idx="2">
                  <c:v>Donor </c:v>
                </c:pt>
                <c:pt idx="3">
                  <c:v>Non Donor</c:v>
                </c:pt>
              </c:strCache>
            </c:strRef>
          </c:cat>
          <c:val>
            <c:numRef>
              <c:f>Sheet1!$B$2:$B$5</c:f>
              <c:numCache>
                <c:formatCode>#,##0.0%</c:formatCode>
                <c:ptCount val="4"/>
                <c:pt idx="0">
                  <c:v>1.2999999999999999E-2</c:v>
                </c:pt>
                <c:pt idx="1">
                  <c:v>1.4999999999999999E-2</c:v>
                </c:pt>
                <c:pt idx="2">
                  <c:v>0.02</c:v>
                </c:pt>
                <c:pt idx="3">
                  <c:v>9.8000000000000004E-2</c:v>
                </c:pt>
              </c:numCache>
            </c:numRef>
          </c:val>
          <c:extLst>
            <c:ext xmlns:c16="http://schemas.microsoft.com/office/drawing/2014/chart" uri="{C3380CC4-5D6E-409C-BE32-E72D297353CC}">
              <c16:uniqueId val="{00000000-9008-E548-99BB-578F65D91A92}"/>
            </c:ext>
          </c:extLst>
        </c:ser>
        <c:ser>
          <c:idx val="1"/>
          <c:order val="1"/>
          <c:tx>
            <c:strRef>
              <c:f>Sheet1!$C$1</c:f>
              <c:strCache>
                <c:ptCount val="1"/>
                <c:pt idx="0">
                  <c:v>1</c:v>
                </c:pt>
              </c:strCache>
            </c:strRef>
          </c:tx>
          <c:spPr>
            <a:solidFill>
              <a:srgbClr val="F8A42E"/>
            </a:solidFill>
            <a:ln>
              <a:noFill/>
            </a:ln>
            <a:effectLst/>
          </c:spPr>
          <c:invertIfNegative val="0"/>
          <c:cat>
            <c:strRef>
              <c:f>Sheet1!$A$2:$A$5</c:f>
              <c:strCache>
                <c:ptCount val="4"/>
                <c:pt idx="0">
                  <c:v>Confirmed</c:v>
                </c:pt>
                <c:pt idx="1">
                  <c:v>Consider</c:v>
                </c:pt>
                <c:pt idx="2">
                  <c:v>Donor </c:v>
                </c:pt>
                <c:pt idx="3">
                  <c:v>Non Donor</c:v>
                </c:pt>
              </c:strCache>
            </c:strRef>
          </c:cat>
          <c:val>
            <c:numRef>
              <c:f>Sheet1!$C$2:$C$5</c:f>
              <c:numCache>
                <c:formatCode>#,##0.0%</c:formatCode>
                <c:ptCount val="4"/>
                <c:pt idx="0">
                  <c:v>1.2999999999999999E-2</c:v>
                </c:pt>
                <c:pt idx="1">
                  <c:v>1.4999999999999999E-2</c:v>
                </c:pt>
                <c:pt idx="2">
                  <c:v>0.02</c:v>
                </c:pt>
                <c:pt idx="3">
                  <c:v>3.3000000000000002E-2</c:v>
                </c:pt>
              </c:numCache>
            </c:numRef>
          </c:val>
          <c:extLst>
            <c:ext xmlns:c16="http://schemas.microsoft.com/office/drawing/2014/chart" uri="{C3380CC4-5D6E-409C-BE32-E72D297353CC}">
              <c16:uniqueId val="{00000001-9008-E548-99BB-578F65D91A92}"/>
            </c:ext>
          </c:extLst>
        </c:ser>
        <c:ser>
          <c:idx val="2"/>
          <c:order val="2"/>
          <c:tx>
            <c:strRef>
              <c:f>Sheet1!$D$1</c:f>
              <c:strCache>
                <c:ptCount val="1"/>
                <c:pt idx="0">
                  <c:v>2</c:v>
                </c:pt>
              </c:strCache>
            </c:strRef>
          </c:tx>
          <c:spPr>
            <a:solidFill>
              <a:srgbClr val="C0D9A2"/>
            </a:solidFill>
            <a:ln>
              <a:noFill/>
            </a:ln>
            <a:effectLst/>
          </c:spPr>
          <c:invertIfNegative val="0"/>
          <c:cat>
            <c:strRef>
              <c:f>Sheet1!$A$2:$A$5</c:f>
              <c:strCache>
                <c:ptCount val="4"/>
                <c:pt idx="0">
                  <c:v>Confirmed</c:v>
                </c:pt>
                <c:pt idx="1">
                  <c:v>Consider</c:v>
                </c:pt>
                <c:pt idx="2">
                  <c:v>Donor </c:v>
                </c:pt>
                <c:pt idx="3">
                  <c:v>Non Donor</c:v>
                </c:pt>
              </c:strCache>
            </c:strRef>
          </c:cat>
          <c:val>
            <c:numRef>
              <c:f>Sheet1!$D$2:$D$5</c:f>
              <c:numCache>
                <c:formatCode>#,##0.0%</c:formatCode>
                <c:ptCount val="4"/>
                <c:pt idx="0">
                  <c:v>2.5999999999999999E-2</c:v>
                </c:pt>
                <c:pt idx="1">
                  <c:v>1.4999999999999999E-2</c:v>
                </c:pt>
                <c:pt idx="2">
                  <c:v>3.5000000000000003E-2</c:v>
                </c:pt>
                <c:pt idx="3">
                  <c:v>4.2000000000000003E-2</c:v>
                </c:pt>
              </c:numCache>
            </c:numRef>
          </c:val>
          <c:extLst>
            <c:ext xmlns:c16="http://schemas.microsoft.com/office/drawing/2014/chart" uri="{C3380CC4-5D6E-409C-BE32-E72D297353CC}">
              <c16:uniqueId val="{00000002-9008-E548-99BB-578F65D91A92}"/>
            </c:ext>
          </c:extLst>
        </c:ser>
        <c:ser>
          <c:idx val="3"/>
          <c:order val="3"/>
          <c:tx>
            <c:strRef>
              <c:f>Sheet1!$E$1</c:f>
              <c:strCache>
                <c:ptCount val="1"/>
                <c:pt idx="0">
                  <c:v>3</c:v>
                </c:pt>
              </c:strCache>
            </c:strRef>
          </c:tx>
          <c:spPr>
            <a:solidFill>
              <a:srgbClr val="FFF78A"/>
            </a:solidFill>
            <a:ln>
              <a:noFill/>
            </a:ln>
            <a:effectLst/>
          </c:spPr>
          <c:invertIfNegative val="0"/>
          <c:cat>
            <c:strRef>
              <c:f>Sheet1!$A$2:$A$5</c:f>
              <c:strCache>
                <c:ptCount val="4"/>
                <c:pt idx="0">
                  <c:v>Confirmed</c:v>
                </c:pt>
                <c:pt idx="1">
                  <c:v>Consider</c:v>
                </c:pt>
                <c:pt idx="2">
                  <c:v>Donor </c:v>
                </c:pt>
                <c:pt idx="3">
                  <c:v>Non Donor</c:v>
                </c:pt>
              </c:strCache>
            </c:strRef>
          </c:cat>
          <c:val>
            <c:numRef>
              <c:f>Sheet1!$E$2:$E$5</c:f>
              <c:numCache>
                <c:formatCode>#,##0.0%</c:formatCode>
                <c:ptCount val="4"/>
                <c:pt idx="0">
                  <c:v>3.3000000000000002E-2</c:v>
                </c:pt>
                <c:pt idx="1">
                  <c:v>4.5999999999999999E-2</c:v>
                </c:pt>
                <c:pt idx="2">
                  <c:v>3.9E-2</c:v>
                </c:pt>
                <c:pt idx="3">
                  <c:v>4.3999999999999997E-2</c:v>
                </c:pt>
              </c:numCache>
            </c:numRef>
          </c:val>
          <c:extLst>
            <c:ext xmlns:c16="http://schemas.microsoft.com/office/drawing/2014/chart" uri="{C3380CC4-5D6E-409C-BE32-E72D297353CC}">
              <c16:uniqueId val="{00000003-9008-E548-99BB-578F65D91A92}"/>
            </c:ext>
          </c:extLst>
        </c:ser>
        <c:ser>
          <c:idx val="4"/>
          <c:order val="4"/>
          <c:tx>
            <c:strRef>
              <c:f>Sheet1!$F$1</c:f>
              <c:strCache>
                <c:ptCount val="1"/>
                <c:pt idx="0">
                  <c:v>4</c:v>
                </c:pt>
              </c:strCache>
            </c:strRef>
          </c:tx>
          <c:spPr>
            <a:solidFill>
              <a:srgbClr val="354373"/>
            </a:solidFill>
            <a:ln>
              <a:noFill/>
            </a:ln>
            <a:effectLst/>
          </c:spPr>
          <c:invertIfNegative val="0"/>
          <c:cat>
            <c:strRef>
              <c:f>Sheet1!$A$2:$A$5</c:f>
              <c:strCache>
                <c:ptCount val="4"/>
                <c:pt idx="0">
                  <c:v>Confirmed</c:v>
                </c:pt>
                <c:pt idx="1">
                  <c:v>Consider</c:v>
                </c:pt>
                <c:pt idx="2">
                  <c:v>Donor </c:v>
                </c:pt>
                <c:pt idx="3">
                  <c:v>Non Donor</c:v>
                </c:pt>
              </c:strCache>
            </c:strRef>
          </c:cat>
          <c:val>
            <c:numRef>
              <c:f>Sheet1!$F$2:$F$5</c:f>
              <c:numCache>
                <c:formatCode>#,##0.0%</c:formatCode>
                <c:ptCount val="4"/>
                <c:pt idx="0">
                  <c:v>1.2999999999999999E-2</c:v>
                </c:pt>
                <c:pt idx="1">
                  <c:v>5.2999999999999999E-2</c:v>
                </c:pt>
                <c:pt idx="2">
                  <c:v>3.6999999999999998E-2</c:v>
                </c:pt>
                <c:pt idx="3">
                  <c:v>0.03</c:v>
                </c:pt>
              </c:numCache>
            </c:numRef>
          </c:val>
          <c:extLst>
            <c:ext xmlns:c16="http://schemas.microsoft.com/office/drawing/2014/chart" uri="{C3380CC4-5D6E-409C-BE32-E72D297353CC}">
              <c16:uniqueId val="{00000004-9008-E548-99BB-578F65D91A92}"/>
            </c:ext>
          </c:extLst>
        </c:ser>
        <c:ser>
          <c:idx val="5"/>
          <c:order val="5"/>
          <c:tx>
            <c:strRef>
              <c:f>Sheet1!$G$1</c:f>
              <c:strCache>
                <c:ptCount val="1"/>
                <c:pt idx="0">
                  <c:v>5</c:v>
                </c:pt>
              </c:strCache>
            </c:strRef>
          </c:tx>
          <c:spPr>
            <a:solidFill>
              <a:srgbClr val="F7CADF"/>
            </a:solidFill>
            <a:ln>
              <a:noFill/>
            </a:ln>
            <a:effectLst/>
          </c:spPr>
          <c:invertIfNegative val="0"/>
          <c:cat>
            <c:strRef>
              <c:f>Sheet1!$A$2:$A$5</c:f>
              <c:strCache>
                <c:ptCount val="4"/>
                <c:pt idx="0">
                  <c:v>Confirmed</c:v>
                </c:pt>
                <c:pt idx="1">
                  <c:v>Consider</c:v>
                </c:pt>
                <c:pt idx="2">
                  <c:v>Donor </c:v>
                </c:pt>
                <c:pt idx="3">
                  <c:v>Non Donor</c:v>
                </c:pt>
              </c:strCache>
            </c:strRef>
          </c:cat>
          <c:val>
            <c:numRef>
              <c:f>Sheet1!$G$2:$G$5</c:f>
              <c:numCache>
                <c:formatCode>#,##0.0%</c:formatCode>
                <c:ptCount val="4"/>
                <c:pt idx="0">
                  <c:v>0.113</c:v>
                </c:pt>
                <c:pt idx="1">
                  <c:v>0.17199999999999999</c:v>
                </c:pt>
                <c:pt idx="2">
                  <c:v>0.13800000000000001</c:v>
                </c:pt>
                <c:pt idx="3">
                  <c:v>0.26500000000000001</c:v>
                </c:pt>
              </c:numCache>
            </c:numRef>
          </c:val>
          <c:extLst>
            <c:ext xmlns:c16="http://schemas.microsoft.com/office/drawing/2014/chart" uri="{C3380CC4-5D6E-409C-BE32-E72D297353CC}">
              <c16:uniqueId val="{00000005-9008-E548-99BB-578F65D91A92}"/>
            </c:ext>
          </c:extLst>
        </c:ser>
        <c:ser>
          <c:idx val="6"/>
          <c:order val="6"/>
          <c:tx>
            <c:strRef>
              <c:f>Sheet1!$H$1</c:f>
              <c:strCache>
                <c:ptCount val="1"/>
                <c:pt idx="0">
                  <c:v>6</c:v>
                </c:pt>
              </c:strCache>
            </c:strRef>
          </c:tx>
          <c:spPr>
            <a:solidFill>
              <a:srgbClr val="CCE8FA"/>
            </a:solidFill>
            <a:ln>
              <a:noFill/>
            </a:ln>
            <a:effectLst/>
          </c:spPr>
          <c:invertIfNegative val="0"/>
          <c:cat>
            <c:strRef>
              <c:f>Sheet1!$A$2:$A$5</c:f>
              <c:strCache>
                <c:ptCount val="4"/>
                <c:pt idx="0">
                  <c:v>Confirmed</c:v>
                </c:pt>
                <c:pt idx="1">
                  <c:v>Consider</c:v>
                </c:pt>
                <c:pt idx="2">
                  <c:v>Donor </c:v>
                </c:pt>
                <c:pt idx="3">
                  <c:v>Non Donor</c:v>
                </c:pt>
              </c:strCache>
            </c:strRef>
          </c:cat>
          <c:val>
            <c:numRef>
              <c:f>Sheet1!$H$2:$H$5</c:f>
              <c:numCache>
                <c:formatCode>#,##0.0%</c:formatCode>
                <c:ptCount val="4"/>
                <c:pt idx="0">
                  <c:v>8.5999999999999993E-2</c:v>
                </c:pt>
                <c:pt idx="1">
                  <c:v>0.08</c:v>
                </c:pt>
                <c:pt idx="2">
                  <c:v>8.3000000000000004E-2</c:v>
                </c:pt>
                <c:pt idx="3">
                  <c:v>7.0000000000000007E-2</c:v>
                </c:pt>
              </c:numCache>
            </c:numRef>
          </c:val>
          <c:extLst>
            <c:ext xmlns:c16="http://schemas.microsoft.com/office/drawing/2014/chart" uri="{C3380CC4-5D6E-409C-BE32-E72D297353CC}">
              <c16:uniqueId val="{00000006-9008-E548-99BB-578F65D91A92}"/>
            </c:ext>
          </c:extLst>
        </c:ser>
        <c:ser>
          <c:idx val="7"/>
          <c:order val="7"/>
          <c:tx>
            <c:strRef>
              <c:f>Sheet1!$I$1</c:f>
              <c:strCache>
                <c:ptCount val="1"/>
                <c:pt idx="0">
                  <c:v>7</c:v>
                </c:pt>
              </c:strCache>
            </c:strRef>
          </c:tx>
          <c:spPr>
            <a:solidFill>
              <a:srgbClr val="F8A42E"/>
            </a:solidFill>
            <a:ln>
              <a:noFill/>
            </a:ln>
            <a:effectLst/>
          </c:spPr>
          <c:invertIfNegative val="0"/>
          <c:cat>
            <c:strRef>
              <c:f>Sheet1!$A$2:$A$5</c:f>
              <c:strCache>
                <c:ptCount val="4"/>
                <c:pt idx="0">
                  <c:v>Confirmed</c:v>
                </c:pt>
                <c:pt idx="1">
                  <c:v>Consider</c:v>
                </c:pt>
                <c:pt idx="2">
                  <c:v>Donor </c:v>
                </c:pt>
                <c:pt idx="3">
                  <c:v>Non Donor</c:v>
                </c:pt>
              </c:strCache>
            </c:strRef>
          </c:cat>
          <c:val>
            <c:numRef>
              <c:f>Sheet1!$I$2:$I$5</c:f>
              <c:numCache>
                <c:formatCode>#,##0.0%</c:formatCode>
                <c:ptCount val="4"/>
                <c:pt idx="0">
                  <c:v>0.16600000000000001</c:v>
                </c:pt>
                <c:pt idx="1">
                  <c:v>0.17199999999999999</c:v>
                </c:pt>
                <c:pt idx="2">
                  <c:v>0.123</c:v>
                </c:pt>
                <c:pt idx="3">
                  <c:v>0.06</c:v>
                </c:pt>
              </c:numCache>
            </c:numRef>
          </c:val>
          <c:extLst>
            <c:ext xmlns:c16="http://schemas.microsoft.com/office/drawing/2014/chart" uri="{C3380CC4-5D6E-409C-BE32-E72D297353CC}">
              <c16:uniqueId val="{00000007-9008-E548-99BB-578F65D91A92}"/>
            </c:ext>
          </c:extLst>
        </c:ser>
        <c:ser>
          <c:idx val="8"/>
          <c:order val="8"/>
          <c:tx>
            <c:strRef>
              <c:f>Sheet1!$J$1</c:f>
              <c:strCache>
                <c:ptCount val="1"/>
                <c:pt idx="0">
                  <c:v>8</c:v>
                </c:pt>
              </c:strCache>
            </c:strRef>
          </c:tx>
          <c:spPr>
            <a:solidFill>
              <a:srgbClr val="C0D9A2"/>
            </a:solidFill>
            <a:ln>
              <a:noFill/>
            </a:ln>
            <a:effectLst/>
          </c:spPr>
          <c:invertIfNegative val="0"/>
          <c:cat>
            <c:strRef>
              <c:f>Sheet1!$A$2:$A$5</c:f>
              <c:strCache>
                <c:ptCount val="4"/>
                <c:pt idx="0">
                  <c:v>Confirmed</c:v>
                </c:pt>
                <c:pt idx="1">
                  <c:v>Consider</c:v>
                </c:pt>
                <c:pt idx="2">
                  <c:v>Donor </c:v>
                </c:pt>
                <c:pt idx="3">
                  <c:v>Non Donor</c:v>
                </c:pt>
              </c:strCache>
            </c:strRef>
          </c:cat>
          <c:val>
            <c:numRef>
              <c:f>Sheet1!$J$2:$J$5</c:f>
              <c:numCache>
                <c:formatCode>#,##0.0%</c:formatCode>
                <c:ptCount val="4"/>
                <c:pt idx="0">
                  <c:v>0.16600000000000001</c:v>
                </c:pt>
                <c:pt idx="1">
                  <c:v>0.16</c:v>
                </c:pt>
                <c:pt idx="2">
                  <c:v>0.154</c:v>
                </c:pt>
                <c:pt idx="3">
                  <c:v>5.8000000000000003E-2</c:v>
                </c:pt>
              </c:numCache>
            </c:numRef>
          </c:val>
          <c:extLst>
            <c:ext xmlns:c16="http://schemas.microsoft.com/office/drawing/2014/chart" uri="{C3380CC4-5D6E-409C-BE32-E72D297353CC}">
              <c16:uniqueId val="{00000008-9008-E548-99BB-578F65D91A92}"/>
            </c:ext>
          </c:extLst>
        </c:ser>
        <c:ser>
          <c:idx val="9"/>
          <c:order val="9"/>
          <c:tx>
            <c:strRef>
              <c:f>Sheet1!$K$1</c:f>
              <c:strCache>
                <c:ptCount val="1"/>
                <c:pt idx="0">
                  <c:v>9</c:v>
                </c:pt>
              </c:strCache>
            </c:strRef>
          </c:tx>
          <c:spPr>
            <a:solidFill>
              <a:srgbClr val="FFF78A"/>
            </a:solidFill>
            <a:ln>
              <a:noFill/>
            </a:ln>
            <a:effectLst/>
          </c:spPr>
          <c:invertIfNegative val="0"/>
          <c:cat>
            <c:strRef>
              <c:f>Sheet1!$A$2:$A$5</c:f>
              <c:strCache>
                <c:ptCount val="4"/>
                <c:pt idx="0">
                  <c:v>Confirmed</c:v>
                </c:pt>
                <c:pt idx="1">
                  <c:v>Consider</c:v>
                </c:pt>
                <c:pt idx="2">
                  <c:v>Donor </c:v>
                </c:pt>
                <c:pt idx="3">
                  <c:v>Non Donor</c:v>
                </c:pt>
              </c:strCache>
            </c:strRef>
          </c:cat>
          <c:val>
            <c:numRef>
              <c:f>Sheet1!$K$2:$K$5</c:f>
              <c:numCache>
                <c:formatCode>#,##0.0%</c:formatCode>
                <c:ptCount val="4"/>
                <c:pt idx="0">
                  <c:v>9.9000000000000005E-2</c:v>
                </c:pt>
                <c:pt idx="1">
                  <c:v>7.2999999999999995E-2</c:v>
                </c:pt>
                <c:pt idx="2">
                  <c:v>7.1999999999999995E-2</c:v>
                </c:pt>
                <c:pt idx="3">
                  <c:v>1.9E-2</c:v>
                </c:pt>
              </c:numCache>
            </c:numRef>
          </c:val>
          <c:extLst>
            <c:ext xmlns:c16="http://schemas.microsoft.com/office/drawing/2014/chart" uri="{C3380CC4-5D6E-409C-BE32-E72D297353CC}">
              <c16:uniqueId val="{00000009-9008-E548-99BB-578F65D91A92}"/>
            </c:ext>
          </c:extLst>
        </c:ser>
        <c:ser>
          <c:idx val="10"/>
          <c:order val="10"/>
          <c:tx>
            <c:strRef>
              <c:f>Sheet1!$L$1</c:f>
              <c:strCache>
                <c:ptCount val="1"/>
                <c:pt idx="0">
                  <c:v>10 - Completely</c:v>
                </c:pt>
              </c:strCache>
            </c:strRef>
          </c:tx>
          <c:spPr>
            <a:solidFill>
              <a:schemeClr val="accent5">
                <a:lumMod val="60000"/>
              </a:schemeClr>
            </a:solidFill>
            <a:ln>
              <a:noFill/>
            </a:ln>
            <a:effectLst/>
          </c:spPr>
          <c:invertIfNegative val="0"/>
          <c:cat>
            <c:strRef>
              <c:f>Sheet1!$A$2:$A$5</c:f>
              <c:strCache>
                <c:ptCount val="4"/>
                <c:pt idx="0">
                  <c:v>Confirmed</c:v>
                </c:pt>
                <c:pt idx="1">
                  <c:v>Consider</c:v>
                </c:pt>
                <c:pt idx="2">
                  <c:v>Donor </c:v>
                </c:pt>
                <c:pt idx="3">
                  <c:v>Non Donor</c:v>
                </c:pt>
              </c:strCache>
            </c:strRef>
          </c:cat>
          <c:val>
            <c:numRef>
              <c:f>Sheet1!$L$2:$L$5</c:f>
              <c:numCache>
                <c:formatCode>#,##0.0%</c:formatCode>
                <c:ptCount val="4"/>
                <c:pt idx="0">
                  <c:v>0.106</c:v>
                </c:pt>
                <c:pt idx="1">
                  <c:v>2.7E-2</c:v>
                </c:pt>
                <c:pt idx="2">
                  <c:v>0.05</c:v>
                </c:pt>
                <c:pt idx="3">
                  <c:v>5.0000000000000001E-3</c:v>
                </c:pt>
              </c:numCache>
            </c:numRef>
          </c:val>
          <c:extLst>
            <c:ext xmlns:c16="http://schemas.microsoft.com/office/drawing/2014/chart" uri="{C3380CC4-5D6E-409C-BE32-E72D297353CC}">
              <c16:uniqueId val="{0000000A-9008-E548-99BB-578F65D91A92}"/>
            </c:ext>
          </c:extLst>
        </c:ser>
        <c:dLbls>
          <c:showLegendKey val="0"/>
          <c:showVal val="0"/>
          <c:showCatName val="0"/>
          <c:showSerName val="0"/>
          <c:showPercent val="0"/>
          <c:showBubbleSize val="0"/>
        </c:dLbls>
        <c:gapWidth val="150"/>
        <c:overlap val="100"/>
        <c:axId val="28696720"/>
        <c:axId val="28483088"/>
      </c:barChart>
      <c:catAx>
        <c:axId val="2869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483088"/>
        <c:crosses val="autoZero"/>
        <c:auto val="1"/>
        <c:lblAlgn val="ctr"/>
        <c:lblOffset val="100"/>
        <c:noMultiLvlLbl val="0"/>
      </c:catAx>
      <c:valAx>
        <c:axId val="28483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69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CCE8FA"/>
            </a:solidFill>
            <a:ln>
              <a:solidFill>
                <a:srgbClr val="CCE8FA"/>
              </a:solidFill>
            </a:ln>
            <a:effectLst/>
          </c:spPr>
          <c:invertIfNegative val="0"/>
          <c:cat>
            <c:strRef>
              <c:f>Sheet1!$A$2:$A$5</c:f>
              <c:strCache>
                <c:ptCount val="4"/>
                <c:pt idx="0">
                  <c:v>Confirmed</c:v>
                </c:pt>
                <c:pt idx="1">
                  <c:v>Consider</c:v>
                </c:pt>
                <c:pt idx="2">
                  <c:v>Donor </c:v>
                </c:pt>
                <c:pt idx="3">
                  <c:v>Non Donor</c:v>
                </c:pt>
              </c:strCache>
            </c:strRef>
          </c:cat>
          <c:val>
            <c:numRef>
              <c:f>Sheet1!$B$2:$B$5</c:f>
              <c:numCache>
                <c:formatCode>#,##0.0%</c:formatCode>
                <c:ptCount val="4"/>
                <c:pt idx="0">
                  <c:v>7.2999999999999995E-2</c:v>
                </c:pt>
                <c:pt idx="1">
                  <c:v>0.218</c:v>
                </c:pt>
                <c:pt idx="2">
                  <c:v>0.36799999999999999</c:v>
                </c:pt>
                <c:pt idx="3">
                  <c:v>0.114</c:v>
                </c:pt>
              </c:numCache>
            </c:numRef>
          </c:val>
          <c:extLst>
            <c:ext xmlns:c16="http://schemas.microsoft.com/office/drawing/2014/chart" uri="{C3380CC4-5D6E-409C-BE32-E72D297353CC}">
              <c16:uniqueId val="{00000000-1E46-B34E-8574-4D860D87D2C8}"/>
            </c:ext>
          </c:extLst>
        </c:ser>
        <c:ser>
          <c:idx val="1"/>
          <c:order val="1"/>
          <c:tx>
            <c:strRef>
              <c:f>Sheet1!$C$1</c:f>
              <c:strCache>
                <c:ptCount val="1"/>
                <c:pt idx="0">
                  <c:v>Somewhat agree</c:v>
                </c:pt>
              </c:strCache>
            </c:strRef>
          </c:tx>
          <c:spPr>
            <a:solidFill>
              <a:srgbClr val="F8A42E"/>
            </a:solidFill>
            <a:ln>
              <a:noFill/>
            </a:ln>
            <a:effectLst/>
          </c:spPr>
          <c:invertIfNegative val="0"/>
          <c:cat>
            <c:strRef>
              <c:f>Sheet1!$A$2:$A$5</c:f>
              <c:strCache>
                <c:ptCount val="4"/>
                <c:pt idx="0">
                  <c:v>Confirmed</c:v>
                </c:pt>
                <c:pt idx="1">
                  <c:v>Consider</c:v>
                </c:pt>
                <c:pt idx="2">
                  <c:v>Donor </c:v>
                </c:pt>
                <c:pt idx="3">
                  <c:v>Non Donor</c:v>
                </c:pt>
              </c:strCache>
            </c:strRef>
          </c:cat>
          <c:val>
            <c:numRef>
              <c:f>Sheet1!$C$2:$C$5</c:f>
              <c:numCache>
                <c:formatCode>#,##0.0%</c:formatCode>
                <c:ptCount val="4"/>
                <c:pt idx="0">
                  <c:v>0.34399999999999997</c:v>
                </c:pt>
                <c:pt idx="1">
                  <c:v>0.42399999999999999</c:v>
                </c:pt>
                <c:pt idx="2">
                  <c:v>0.47099999999999997</c:v>
                </c:pt>
                <c:pt idx="3">
                  <c:v>0.39300000000000002</c:v>
                </c:pt>
              </c:numCache>
            </c:numRef>
          </c:val>
          <c:extLst>
            <c:ext xmlns:c16="http://schemas.microsoft.com/office/drawing/2014/chart" uri="{C3380CC4-5D6E-409C-BE32-E72D297353CC}">
              <c16:uniqueId val="{00000001-1E46-B34E-8574-4D860D87D2C8}"/>
            </c:ext>
          </c:extLst>
        </c:ser>
        <c:ser>
          <c:idx val="2"/>
          <c:order val="2"/>
          <c:tx>
            <c:strRef>
              <c:f>Sheet1!$D$1</c:f>
              <c:strCache>
                <c:ptCount val="1"/>
                <c:pt idx="0">
                  <c:v>Neither agree nor disagree</c:v>
                </c:pt>
              </c:strCache>
            </c:strRef>
          </c:tx>
          <c:spPr>
            <a:solidFill>
              <a:srgbClr val="C0D9A2"/>
            </a:solidFill>
            <a:ln>
              <a:noFill/>
            </a:ln>
            <a:effectLst/>
          </c:spPr>
          <c:invertIfNegative val="0"/>
          <c:cat>
            <c:strRef>
              <c:f>Sheet1!$A$2:$A$5</c:f>
              <c:strCache>
                <c:ptCount val="4"/>
                <c:pt idx="0">
                  <c:v>Confirmed</c:v>
                </c:pt>
                <c:pt idx="1">
                  <c:v>Consider</c:v>
                </c:pt>
                <c:pt idx="2">
                  <c:v>Donor </c:v>
                </c:pt>
                <c:pt idx="3">
                  <c:v>Non Donor</c:v>
                </c:pt>
              </c:strCache>
            </c:strRef>
          </c:cat>
          <c:val>
            <c:numRef>
              <c:f>Sheet1!$D$2:$D$5</c:f>
              <c:numCache>
                <c:formatCode>#,##0.0%</c:formatCode>
                <c:ptCount val="4"/>
                <c:pt idx="0">
                  <c:v>0.45700000000000002</c:v>
                </c:pt>
                <c:pt idx="1">
                  <c:v>0.28199999999999997</c:v>
                </c:pt>
                <c:pt idx="2">
                  <c:v>0.11600000000000001</c:v>
                </c:pt>
                <c:pt idx="3">
                  <c:v>0.33300000000000002</c:v>
                </c:pt>
              </c:numCache>
            </c:numRef>
          </c:val>
          <c:extLst>
            <c:ext xmlns:c16="http://schemas.microsoft.com/office/drawing/2014/chart" uri="{C3380CC4-5D6E-409C-BE32-E72D297353CC}">
              <c16:uniqueId val="{00000002-1E46-B34E-8574-4D860D87D2C8}"/>
            </c:ext>
          </c:extLst>
        </c:ser>
        <c:ser>
          <c:idx val="3"/>
          <c:order val="3"/>
          <c:tx>
            <c:strRef>
              <c:f>Sheet1!$E$1</c:f>
              <c:strCache>
                <c:ptCount val="1"/>
                <c:pt idx="0">
                  <c:v>Somewhat disagree</c:v>
                </c:pt>
              </c:strCache>
            </c:strRef>
          </c:tx>
          <c:spPr>
            <a:solidFill>
              <a:srgbClr val="FFF78A"/>
            </a:solidFill>
            <a:ln>
              <a:noFill/>
            </a:ln>
            <a:effectLst/>
          </c:spPr>
          <c:invertIfNegative val="0"/>
          <c:cat>
            <c:strRef>
              <c:f>Sheet1!$A$2:$A$5</c:f>
              <c:strCache>
                <c:ptCount val="4"/>
                <c:pt idx="0">
                  <c:v>Confirmed</c:v>
                </c:pt>
                <c:pt idx="1">
                  <c:v>Consider</c:v>
                </c:pt>
                <c:pt idx="2">
                  <c:v>Donor </c:v>
                </c:pt>
                <c:pt idx="3">
                  <c:v>Non Donor</c:v>
                </c:pt>
              </c:strCache>
            </c:strRef>
          </c:cat>
          <c:val>
            <c:numRef>
              <c:f>Sheet1!$E$2:$E$5</c:f>
              <c:numCache>
                <c:formatCode>#,##0.0%</c:formatCode>
                <c:ptCount val="4"/>
                <c:pt idx="0">
                  <c:v>8.5999999999999993E-2</c:v>
                </c:pt>
                <c:pt idx="1">
                  <c:v>0.05</c:v>
                </c:pt>
                <c:pt idx="2">
                  <c:v>0.02</c:v>
                </c:pt>
                <c:pt idx="3">
                  <c:v>4.7E-2</c:v>
                </c:pt>
              </c:numCache>
            </c:numRef>
          </c:val>
          <c:extLst>
            <c:ext xmlns:c16="http://schemas.microsoft.com/office/drawing/2014/chart" uri="{C3380CC4-5D6E-409C-BE32-E72D297353CC}">
              <c16:uniqueId val="{00000003-1E46-B34E-8574-4D860D87D2C8}"/>
            </c:ext>
          </c:extLst>
        </c:ser>
        <c:ser>
          <c:idx val="4"/>
          <c:order val="4"/>
          <c:tx>
            <c:strRef>
              <c:f>Sheet1!$F$1</c:f>
              <c:strCache>
                <c:ptCount val="1"/>
                <c:pt idx="0">
                  <c:v>Strongly disagree</c:v>
                </c:pt>
              </c:strCache>
            </c:strRef>
          </c:tx>
          <c:spPr>
            <a:solidFill>
              <a:srgbClr val="354373"/>
            </a:solidFill>
            <a:ln>
              <a:noFill/>
            </a:ln>
            <a:effectLst/>
          </c:spPr>
          <c:invertIfNegative val="0"/>
          <c:cat>
            <c:strRef>
              <c:f>Sheet1!$A$2:$A$5</c:f>
              <c:strCache>
                <c:ptCount val="4"/>
                <c:pt idx="0">
                  <c:v>Confirmed</c:v>
                </c:pt>
                <c:pt idx="1">
                  <c:v>Consider</c:v>
                </c:pt>
                <c:pt idx="2">
                  <c:v>Donor </c:v>
                </c:pt>
                <c:pt idx="3">
                  <c:v>Non Donor</c:v>
                </c:pt>
              </c:strCache>
            </c:strRef>
          </c:cat>
          <c:val>
            <c:numRef>
              <c:f>Sheet1!$F$2:$F$5</c:f>
              <c:numCache>
                <c:formatCode>#,##0.0%</c:formatCode>
                <c:ptCount val="4"/>
                <c:pt idx="0">
                  <c:v>0.04</c:v>
                </c:pt>
                <c:pt idx="1">
                  <c:v>2.7E-2</c:v>
                </c:pt>
                <c:pt idx="2">
                  <c:v>2.5999999999999999E-2</c:v>
                </c:pt>
                <c:pt idx="3">
                  <c:v>0.191</c:v>
                </c:pt>
              </c:numCache>
            </c:numRef>
          </c:val>
          <c:extLst>
            <c:ext xmlns:c16="http://schemas.microsoft.com/office/drawing/2014/chart" uri="{C3380CC4-5D6E-409C-BE32-E72D297353CC}">
              <c16:uniqueId val="{00000004-1E46-B34E-8574-4D860D87D2C8}"/>
            </c:ext>
          </c:extLst>
        </c:ser>
        <c:dLbls>
          <c:showLegendKey val="0"/>
          <c:showVal val="0"/>
          <c:showCatName val="0"/>
          <c:showSerName val="0"/>
          <c:showPercent val="0"/>
          <c:showBubbleSize val="0"/>
        </c:dLbls>
        <c:gapWidth val="150"/>
        <c:overlap val="100"/>
        <c:axId val="28696720"/>
        <c:axId val="28483088"/>
      </c:barChart>
      <c:catAx>
        <c:axId val="2869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483088"/>
        <c:crosses val="autoZero"/>
        <c:auto val="1"/>
        <c:lblAlgn val="ctr"/>
        <c:lblOffset val="100"/>
        <c:noMultiLvlLbl val="0"/>
      </c:catAx>
      <c:valAx>
        <c:axId val="28483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69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CCE8FA"/>
            </a:solidFill>
            <a:ln>
              <a:solidFill>
                <a:srgbClr val="CCE8FA"/>
              </a:solidFill>
            </a:ln>
            <a:effectLst/>
          </c:spPr>
          <c:invertIfNegative val="0"/>
          <c:cat>
            <c:strRef>
              <c:f>Sheet1!$A$2:$A$5</c:f>
              <c:strCache>
                <c:ptCount val="4"/>
                <c:pt idx="0">
                  <c:v>Confirmed</c:v>
                </c:pt>
                <c:pt idx="1">
                  <c:v>Consider</c:v>
                </c:pt>
                <c:pt idx="2">
                  <c:v>Donor </c:v>
                </c:pt>
                <c:pt idx="3">
                  <c:v>Non Donor</c:v>
                </c:pt>
              </c:strCache>
            </c:strRef>
          </c:cat>
          <c:val>
            <c:numRef>
              <c:f>Sheet1!$B$2:$B$5</c:f>
              <c:numCache>
                <c:formatCode>#,##0.0%</c:formatCode>
                <c:ptCount val="4"/>
                <c:pt idx="0">
                  <c:v>0.32450331125827814</c:v>
                </c:pt>
                <c:pt idx="1">
                  <c:v>0.1183206106870229</c:v>
                </c:pt>
                <c:pt idx="2">
                  <c:v>2.0220588235294119E-2</c:v>
                </c:pt>
                <c:pt idx="3">
                  <c:v>1.9298245614035089E-2</c:v>
                </c:pt>
              </c:numCache>
            </c:numRef>
          </c:val>
          <c:extLst>
            <c:ext xmlns:c16="http://schemas.microsoft.com/office/drawing/2014/chart" uri="{C3380CC4-5D6E-409C-BE32-E72D297353CC}">
              <c16:uniqueId val="{00000000-B08A-EE42-8640-97CBD32A3B95}"/>
            </c:ext>
          </c:extLst>
        </c:ser>
        <c:ser>
          <c:idx val="1"/>
          <c:order val="1"/>
          <c:tx>
            <c:strRef>
              <c:f>Sheet1!$C$1</c:f>
              <c:strCache>
                <c:ptCount val="1"/>
                <c:pt idx="0">
                  <c:v>Somewhat agree</c:v>
                </c:pt>
              </c:strCache>
            </c:strRef>
          </c:tx>
          <c:spPr>
            <a:solidFill>
              <a:srgbClr val="F8A42E"/>
            </a:solidFill>
            <a:ln>
              <a:noFill/>
            </a:ln>
            <a:effectLst/>
          </c:spPr>
          <c:invertIfNegative val="0"/>
          <c:cat>
            <c:strRef>
              <c:f>Sheet1!$A$2:$A$5</c:f>
              <c:strCache>
                <c:ptCount val="4"/>
                <c:pt idx="0">
                  <c:v>Confirmed</c:v>
                </c:pt>
                <c:pt idx="1">
                  <c:v>Consider</c:v>
                </c:pt>
                <c:pt idx="2">
                  <c:v>Donor </c:v>
                </c:pt>
                <c:pt idx="3">
                  <c:v>Non Donor</c:v>
                </c:pt>
              </c:strCache>
            </c:strRef>
          </c:cat>
          <c:val>
            <c:numRef>
              <c:f>Sheet1!$C$2:$C$5</c:f>
              <c:numCache>
                <c:formatCode>#,##0.0%</c:formatCode>
                <c:ptCount val="4"/>
                <c:pt idx="0">
                  <c:v>0.46357615894039733</c:v>
                </c:pt>
                <c:pt idx="1">
                  <c:v>0.31297709923664124</c:v>
                </c:pt>
                <c:pt idx="2">
                  <c:v>0.11397058823529412</c:v>
                </c:pt>
                <c:pt idx="3">
                  <c:v>6.3157894736842107E-2</c:v>
                </c:pt>
              </c:numCache>
            </c:numRef>
          </c:val>
          <c:extLst>
            <c:ext xmlns:c16="http://schemas.microsoft.com/office/drawing/2014/chart" uri="{C3380CC4-5D6E-409C-BE32-E72D297353CC}">
              <c16:uniqueId val="{00000001-B08A-EE42-8640-97CBD32A3B95}"/>
            </c:ext>
          </c:extLst>
        </c:ser>
        <c:ser>
          <c:idx val="2"/>
          <c:order val="2"/>
          <c:tx>
            <c:strRef>
              <c:f>Sheet1!$D$1</c:f>
              <c:strCache>
                <c:ptCount val="1"/>
                <c:pt idx="0">
                  <c:v>Neither agree nor disagree</c:v>
                </c:pt>
              </c:strCache>
            </c:strRef>
          </c:tx>
          <c:spPr>
            <a:solidFill>
              <a:srgbClr val="C0D9A2"/>
            </a:solidFill>
            <a:ln>
              <a:noFill/>
            </a:ln>
            <a:effectLst/>
          </c:spPr>
          <c:invertIfNegative val="0"/>
          <c:cat>
            <c:strRef>
              <c:f>Sheet1!$A$2:$A$5</c:f>
              <c:strCache>
                <c:ptCount val="4"/>
                <c:pt idx="0">
                  <c:v>Confirmed</c:v>
                </c:pt>
                <c:pt idx="1">
                  <c:v>Consider</c:v>
                </c:pt>
                <c:pt idx="2">
                  <c:v>Donor </c:v>
                </c:pt>
                <c:pt idx="3">
                  <c:v>Non Donor</c:v>
                </c:pt>
              </c:strCache>
            </c:strRef>
          </c:cat>
          <c:val>
            <c:numRef>
              <c:f>Sheet1!$D$2:$D$5</c:f>
              <c:numCache>
                <c:formatCode>#,##0.0%</c:formatCode>
                <c:ptCount val="4"/>
                <c:pt idx="0">
                  <c:v>0.16556291390728478</c:v>
                </c:pt>
                <c:pt idx="1">
                  <c:v>0.37786259541984735</c:v>
                </c:pt>
                <c:pt idx="2">
                  <c:v>0.33823529411764708</c:v>
                </c:pt>
                <c:pt idx="3">
                  <c:v>0.25438596491228072</c:v>
                </c:pt>
              </c:numCache>
            </c:numRef>
          </c:val>
          <c:extLst>
            <c:ext xmlns:c16="http://schemas.microsoft.com/office/drawing/2014/chart" uri="{C3380CC4-5D6E-409C-BE32-E72D297353CC}">
              <c16:uniqueId val="{00000002-B08A-EE42-8640-97CBD32A3B95}"/>
            </c:ext>
          </c:extLst>
        </c:ser>
        <c:ser>
          <c:idx val="3"/>
          <c:order val="3"/>
          <c:tx>
            <c:strRef>
              <c:f>Sheet1!$E$1</c:f>
              <c:strCache>
                <c:ptCount val="1"/>
                <c:pt idx="0">
                  <c:v>Somewhat disagree</c:v>
                </c:pt>
              </c:strCache>
            </c:strRef>
          </c:tx>
          <c:spPr>
            <a:solidFill>
              <a:srgbClr val="FFF78A"/>
            </a:solidFill>
            <a:ln>
              <a:noFill/>
            </a:ln>
            <a:effectLst/>
          </c:spPr>
          <c:invertIfNegative val="0"/>
          <c:cat>
            <c:strRef>
              <c:f>Sheet1!$A$2:$A$5</c:f>
              <c:strCache>
                <c:ptCount val="4"/>
                <c:pt idx="0">
                  <c:v>Confirmed</c:v>
                </c:pt>
                <c:pt idx="1">
                  <c:v>Consider</c:v>
                </c:pt>
                <c:pt idx="2">
                  <c:v>Donor </c:v>
                </c:pt>
                <c:pt idx="3">
                  <c:v>Non Donor</c:v>
                </c:pt>
              </c:strCache>
            </c:strRef>
          </c:cat>
          <c:val>
            <c:numRef>
              <c:f>Sheet1!$E$2:$E$5</c:f>
              <c:numCache>
                <c:formatCode>#,##0.0%</c:formatCode>
                <c:ptCount val="4"/>
                <c:pt idx="0">
                  <c:v>3.3112582781456956E-2</c:v>
                </c:pt>
                <c:pt idx="1">
                  <c:v>0.12213740458015267</c:v>
                </c:pt>
                <c:pt idx="2">
                  <c:v>0.2610294117647059</c:v>
                </c:pt>
                <c:pt idx="3">
                  <c:v>0.23859649122807017</c:v>
                </c:pt>
              </c:numCache>
            </c:numRef>
          </c:val>
          <c:extLst>
            <c:ext xmlns:c16="http://schemas.microsoft.com/office/drawing/2014/chart" uri="{C3380CC4-5D6E-409C-BE32-E72D297353CC}">
              <c16:uniqueId val="{00000003-B08A-EE42-8640-97CBD32A3B95}"/>
            </c:ext>
          </c:extLst>
        </c:ser>
        <c:ser>
          <c:idx val="4"/>
          <c:order val="4"/>
          <c:tx>
            <c:strRef>
              <c:f>Sheet1!$F$1</c:f>
              <c:strCache>
                <c:ptCount val="1"/>
                <c:pt idx="0">
                  <c:v>Strongly disagree</c:v>
                </c:pt>
              </c:strCache>
            </c:strRef>
          </c:tx>
          <c:spPr>
            <a:solidFill>
              <a:srgbClr val="354373"/>
            </a:solidFill>
            <a:ln>
              <a:noFill/>
            </a:ln>
            <a:effectLst/>
          </c:spPr>
          <c:invertIfNegative val="0"/>
          <c:cat>
            <c:strRef>
              <c:f>Sheet1!$A$2:$A$5</c:f>
              <c:strCache>
                <c:ptCount val="4"/>
                <c:pt idx="0">
                  <c:v>Confirmed</c:v>
                </c:pt>
                <c:pt idx="1">
                  <c:v>Consider</c:v>
                </c:pt>
                <c:pt idx="2">
                  <c:v>Donor </c:v>
                </c:pt>
                <c:pt idx="3">
                  <c:v>Non Donor</c:v>
                </c:pt>
              </c:strCache>
            </c:strRef>
          </c:cat>
          <c:val>
            <c:numRef>
              <c:f>Sheet1!$F$2:$F$5</c:f>
              <c:numCache>
                <c:formatCode>#,##0.0%</c:formatCode>
                <c:ptCount val="4"/>
                <c:pt idx="0">
                  <c:v>1.3245033112582781E-2</c:v>
                </c:pt>
                <c:pt idx="1">
                  <c:v>6.8702290076335881E-2</c:v>
                </c:pt>
                <c:pt idx="2">
                  <c:v>0.26654411764705882</c:v>
                </c:pt>
                <c:pt idx="3">
                  <c:v>0.42456140350877192</c:v>
                </c:pt>
              </c:numCache>
            </c:numRef>
          </c:val>
          <c:extLst>
            <c:ext xmlns:c16="http://schemas.microsoft.com/office/drawing/2014/chart" uri="{C3380CC4-5D6E-409C-BE32-E72D297353CC}">
              <c16:uniqueId val="{00000004-B08A-EE42-8640-97CBD32A3B95}"/>
            </c:ext>
          </c:extLst>
        </c:ser>
        <c:dLbls>
          <c:showLegendKey val="0"/>
          <c:showVal val="0"/>
          <c:showCatName val="0"/>
          <c:showSerName val="0"/>
          <c:showPercent val="0"/>
          <c:showBubbleSize val="0"/>
        </c:dLbls>
        <c:gapWidth val="150"/>
        <c:overlap val="100"/>
        <c:axId val="28696720"/>
        <c:axId val="28483088"/>
      </c:barChart>
      <c:catAx>
        <c:axId val="2869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483088"/>
        <c:crosses val="autoZero"/>
        <c:auto val="1"/>
        <c:lblAlgn val="ctr"/>
        <c:lblOffset val="100"/>
        <c:noMultiLvlLbl val="0"/>
      </c:catAx>
      <c:valAx>
        <c:axId val="28483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crossAx val="2869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pitchFamily="2" charset="77"/>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oppins" pitchFamily="2" charset="77"/>
          <a:cs typeface="Poppins"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3" name="Date Placeholder 2"/>
          <p:cNvSpPr>
            <a:spLocks noGrp="1"/>
          </p:cNvSpPr>
          <p:nvPr>
            <p:ph type="dt" sz="quarter" idx="1"/>
          </p:nvPr>
        </p:nvSpPr>
        <p:spPr>
          <a:xfrm>
            <a:off x="3777607" y="0"/>
            <a:ext cx="2889938"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46EF8985-3D8F-E84B-893A-4E717A18E9C5}" type="datetimeFigureOut">
              <a:rPr lang="en-US" altLang="en-US"/>
              <a:pPr>
                <a:defRPr/>
              </a:pPr>
              <a:t>2/13/2023</a:t>
            </a:fld>
            <a:endParaRPr lang="en-US" altLang="en-US"/>
          </a:p>
        </p:txBody>
      </p:sp>
      <p:sp>
        <p:nvSpPr>
          <p:cNvPr id="4" name="Footer Placeholder 3"/>
          <p:cNvSpPr>
            <a:spLocks noGrp="1"/>
          </p:cNvSpPr>
          <p:nvPr>
            <p:ph type="ftr" sz="quarter" idx="2"/>
          </p:nvPr>
        </p:nvSpPr>
        <p:spPr>
          <a:xfrm>
            <a:off x="0" y="9428583"/>
            <a:ext cx="2889938" cy="49633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1C6D16EA-166E-824F-9D12-3D985652A45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3" name="Date Placeholder 2"/>
          <p:cNvSpPr>
            <a:spLocks noGrp="1"/>
          </p:cNvSpPr>
          <p:nvPr>
            <p:ph type="dt" idx="1"/>
          </p:nvPr>
        </p:nvSpPr>
        <p:spPr>
          <a:xfrm>
            <a:off x="3777607" y="0"/>
            <a:ext cx="2889938"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C740A863-958D-8C44-9263-B315C30E20D5}" type="datetimeFigureOut">
              <a:rPr lang="en-US" altLang="en-US"/>
              <a:pPr>
                <a:defRPr/>
              </a:pPr>
              <a:t>2/13/2023</a:t>
            </a:fld>
            <a:endParaRPr lang="en-US" alt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909" y="4715153"/>
            <a:ext cx="5335270" cy="4466987"/>
          </a:xfrm>
          <a:prstGeom prst="rect">
            <a:avLst/>
          </a:prstGeom>
        </p:spPr>
        <p:txBody>
          <a:bodyPr vert="horz" wrap="square" lIns="91440" tIns="45720" rIns="91440" bIns="4572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endParaRPr lang="en-US" altLang="en-US" noProof="0"/>
          </a:p>
        </p:txBody>
      </p:sp>
      <p:sp>
        <p:nvSpPr>
          <p:cNvPr id="6" name="Footer Placeholder 5"/>
          <p:cNvSpPr>
            <a:spLocks noGrp="1"/>
          </p:cNvSpPr>
          <p:nvPr>
            <p:ph type="ftr" sz="quarter" idx="4"/>
          </p:nvPr>
        </p:nvSpPr>
        <p:spPr>
          <a:xfrm>
            <a:off x="0" y="9428583"/>
            <a:ext cx="2889938" cy="49633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5E2DF7E7-3DD0-9142-B0EA-46EE9ED5C3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 could transition 5% of this group to include a gift they are worth 12BN to the sector </a:t>
            </a:r>
          </a:p>
        </p:txBody>
      </p:sp>
      <p:sp>
        <p:nvSpPr>
          <p:cNvPr id="4" name="Slide Number Placeholder 3"/>
          <p:cNvSpPr>
            <a:spLocks noGrp="1"/>
          </p:cNvSpPr>
          <p:nvPr>
            <p:ph type="sldNum" sz="quarter" idx="5"/>
          </p:nvPr>
        </p:nvSpPr>
        <p:spPr/>
        <p:txBody>
          <a:bodyPr/>
          <a:lstStyle/>
          <a:p>
            <a:fld id="{A6D956E2-4098-8246-A68B-FF334BD7FAED}" type="slidenum">
              <a:rPr lang="en-US" smtClean="0"/>
              <a:t>3</a:t>
            </a:fld>
            <a:endParaRPr lang="en-US"/>
          </a:p>
        </p:txBody>
      </p:sp>
    </p:spTree>
    <p:extLst>
      <p:ext uri="{BB962C8B-B14F-4D97-AF65-F5344CB8AC3E}">
        <p14:creationId xmlns:p14="http://schemas.microsoft.com/office/powerpoint/2010/main" val="2439132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16</a:t>
            </a:fld>
            <a:endParaRPr lang="en-US" altLang="en-US"/>
          </a:p>
        </p:txBody>
      </p:sp>
    </p:spTree>
    <p:extLst>
      <p:ext uri="{BB962C8B-B14F-4D97-AF65-F5344CB8AC3E}">
        <p14:creationId xmlns:p14="http://schemas.microsoft.com/office/powerpoint/2010/main" val="3675511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17</a:t>
            </a:fld>
            <a:endParaRPr lang="en-US" altLang="en-US"/>
          </a:p>
        </p:txBody>
      </p:sp>
    </p:spTree>
    <p:extLst>
      <p:ext uri="{BB962C8B-B14F-4D97-AF65-F5344CB8AC3E}">
        <p14:creationId xmlns:p14="http://schemas.microsoft.com/office/powerpoint/2010/main" val="4017881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18</a:t>
            </a:fld>
            <a:endParaRPr lang="en-US" altLang="en-US"/>
          </a:p>
        </p:txBody>
      </p:sp>
    </p:spTree>
    <p:extLst>
      <p:ext uri="{BB962C8B-B14F-4D97-AF65-F5344CB8AC3E}">
        <p14:creationId xmlns:p14="http://schemas.microsoft.com/office/powerpoint/2010/main" val="3776008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19</a:t>
            </a:fld>
            <a:endParaRPr lang="en-US" altLang="en-US"/>
          </a:p>
        </p:txBody>
      </p:sp>
    </p:spTree>
    <p:extLst>
      <p:ext uri="{BB962C8B-B14F-4D97-AF65-F5344CB8AC3E}">
        <p14:creationId xmlns:p14="http://schemas.microsoft.com/office/powerpoint/2010/main" val="359224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20</a:t>
            </a:fld>
            <a:endParaRPr lang="en-US" altLang="en-US"/>
          </a:p>
        </p:txBody>
      </p:sp>
    </p:spTree>
    <p:extLst>
      <p:ext uri="{BB962C8B-B14F-4D97-AF65-F5344CB8AC3E}">
        <p14:creationId xmlns:p14="http://schemas.microsoft.com/office/powerpoint/2010/main" val="27880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21</a:t>
            </a:fld>
            <a:endParaRPr lang="en-US" altLang="en-US"/>
          </a:p>
        </p:txBody>
      </p:sp>
    </p:spTree>
    <p:extLst>
      <p:ext uri="{BB962C8B-B14F-4D97-AF65-F5344CB8AC3E}">
        <p14:creationId xmlns:p14="http://schemas.microsoft.com/office/powerpoint/2010/main" val="3126721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22</a:t>
            </a:fld>
            <a:endParaRPr lang="en-US" altLang="en-US"/>
          </a:p>
        </p:txBody>
      </p:sp>
    </p:spTree>
    <p:extLst>
      <p:ext uri="{BB962C8B-B14F-4D97-AF65-F5344CB8AC3E}">
        <p14:creationId xmlns:p14="http://schemas.microsoft.com/office/powerpoint/2010/main" val="1343352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25</a:t>
            </a:fld>
            <a:endParaRPr lang="en-US" altLang="en-US"/>
          </a:p>
        </p:txBody>
      </p:sp>
    </p:spTree>
    <p:extLst>
      <p:ext uri="{BB962C8B-B14F-4D97-AF65-F5344CB8AC3E}">
        <p14:creationId xmlns:p14="http://schemas.microsoft.com/office/powerpoint/2010/main" val="294383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26</a:t>
            </a:fld>
            <a:endParaRPr lang="en-US" altLang="en-US"/>
          </a:p>
        </p:txBody>
      </p:sp>
    </p:spTree>
    <p:extLst>
      <p:ext uri="{BB962C8B-B14F-4D97-AF65-F5344CB8AC3E}">
        <p14:creationId xmlns:p14="http://schemas.microsoft.com/office/powerpoint/2010/main" val="2631538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CABB972-3C67-4A4B-8352-F250060D6A6B}" type="slidenum">
              <a:rPr lang="en-CA" smtClean="0"/>
              <a:pPr/>
              <a:t>28</a:t>
            </a:fld>
            <a:endParaRPr lang="en-CA"/>
          </a:p>
        </p:txBody>
      </p:sp>
    </p:spTree>
    <p:extLst>
      <p:ext uri="{BB962C8B-B14F-4D97-AF65-F5344CB8AC3E}">
        <p14:creationId xmlns:p14="http://schemas.microsoft.com/office/powerpoint/2010/main" val="395630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 could transition 5% of this group to include a gift they are worth 12BN to the sector </a:t>
            </a:r>
          </a:p>
        </p:txBody>
      </p:sp>
      <p:sp>
        <p:nvSpPr>
          <p:cNvPr id="4" name="Slide Number Placeholder 3"/>
          <p:cNvSpPr>
            <a:spLocks noGrp="1"/>
          </p:cNvSpPr>
          <p:nvPr>
            <p:ph type="sldNum" sz="quarter" idx="5"/>
          </p:nvPr>
        </p:nvSpPr>
        <p:spPr/>
        <p:txBody>
          <a:bodyPr/>
          <a:lstStyle/>
          <a:p>
            <a:fld id="{A6D956E2-4098-8246-A68B-FF334BD7FAED}" type="slidenum">
              <a:rPr lang="en-US" smtClean="0"/>
              <a:t>4</a:t>
            </a:fld>
            <a:endParaRPr lang="en-US"/>
          </a:p>
        </p:txBody>
      </p:sp>
    </p:spTree>
    <p:extLst>
      <p:ext uri="{BB962C8B-B14F-4D97-AF65-F5344CB8AC3E}">
        <p14:creationId xmlns:p14="http://schemas.microsoft.com/office/powerpoint/2010/main" val="115175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7</a:t>
            </a:fld>
            <a:endParaRPr lang="en-US" altLang="en-US"/>
          </a:p>
        </p:txBody>
      </p:sp>
    </p:spTree>
    <p:extLst>
      <p:ext uri="{BB962C8B-B14F-4D97-AF65-F5344CB8AC3E}">
        <p14:creationId xmlns:p14="http://schemas.microsoft.com/office/powerpoint/2010/main" val="239150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8</a:t>
            </a:fld>
            <a:endParaRPr lang="en-US" altLang="en-US"/>
          </a:p>
        </p:txBody>
      </p:sp>
    </p:spTree>
    <p:extLst>
      <p:ext uri="{BB962C8B-B14F-4D97-AF65-F5344CB8AC3E}">
        <p14:creationId xmlns:p14="http://schemas.microsoft.com/office/powerpoint/2010/main" val="398569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9</a:t>
            </a:fld>
            <a:endParaRPr lang="en-US" altLang="en-US"/>
          </a:p>
        </p:txBody>
      </p:sp>
    </p:spTree>
    <p:extLst>
      <p:ext uri="{BB962C8B-B14F-4D97-AF65-F5344CB8AC3E}">
        <p14:creationId xmlns:p14="http://schemas.microsoft.com/office/powerpoint/2010/main" val="1006313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10</a:t>
            </a:fld>
            <a:endParaRPr lang="en-US" altLang="en-US"/>
          </a:p>
        </p:txBody>
      </p:sp>
    </p:spTree>
    <p:extLst>
      <p:ext uri="{BB962C8B-B14F-4D97-AF65-F5344CB8AC3E}">
        <p14:creationId xmlns:p14="http://schemas.microsoft.com/office/powerpoint/2010/main" val="164871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11</a:t>
            </a:fld>
            <a:endParaRPr lang="en-US" altLang="en-US"/>
          </a:p>
        </p:txBody>
      </p:sp>
    </p:spTree>
    <p:extLst>
      <p:ext uri="{BB962C8B-B14F-4D97-AF65-F5344CB8AC3E}">
        <p14:creationId xmlns:p14="http://schemas.microsoft.com/office/powerpoint/2010/main" val="179872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14</a:t>
            </a:fld>
            <a:endParaRPr lang="en-US" altLang="en-US"/>
          </a:p>
        </p:txBody>
      </p:sp>
    </p:spTree>
    <p:extLst>
      <p:ext uri="{BB962C8B-B14F-4D97-AF65-F5344CB8AC3E}">
        <p14:creationId xmlns:p14="http://schemas.microsoft.com/office/powerpoint/2010/main" val="3435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E2DF7E7-3DD0-9142-B0EA-46EE9ED5C3AB}" type="slidenum">
              <a:rPr lang="en-US" altLang="en-US" smtClean="0"/>
              <a:pPr>
                <a:defRPr/>
              </a:pPr>
              <a:t>15</a:t>
            </a:fld>
            <a:endParaRPr lang="en-US" altLang="en-US"/>
          </a:p>
        </p:txBody>
      </p:sp>
    </p:spTree>
    <p:extLst>
      <p:ext uri="{BB962C8B-B14F-4D97-AF65-F5344CB8AC3E}">
        <p14:creationId xmlns:p14="http://schemas.microsoft.com/office/powerpoint/2010/main" val="1736174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543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14BE-617B-8744-AF9E-E578A2293D90}"/>
              </a:ext>
            </a:extLst>
          </p:cNvPr>
          <p:cNvSpPr>
            <a:spLocks noGrp="1"/>
          </p:cNvSpPr>
          <p:nvPr>
            <p:ph type="title" hasCustomPrompt="1"/>
          </p:nvPr>
        </p:nvSpPr>
        <p:spPr>
          <a:xfrm>
            <a:off x="628650" y="1818409"/>
            <a:ext cx="7886700" cy="994172"/>
          </a:xfrm>
          <a:prstGeom prst="rect">
            <a:avLst/>
          </a:prstGeom>
        </p:spPr>
        <p:txBody>
          <a:bodyPr>
            <a:normAutofit/>
          </a:bodyPr>
          <a:lstStyle>
            <a:lvl1pPr>
              <a:defRPr sz="4050">
                <a:solidFill>
                  <a:srgbClr val="B6E2F9"/>
                </a:solidFill>
              </a:defRPr>
            </a:lvl1pPr>
          </a:lstStyle>
          <a:p>
            <a:r>
              <a:rPr lang="en-GB"/>
              <a:t>Click to edit heading</a:t>
            </a:r>
            <a:endParaRPr lang="en-US"/>
          </a:p>
        </p:txBody>
      </p:sp>
      <p:pic>
        <p:nvPicPr>
          <p:cNvPr id="6" name="Picture 5" descr="Company name&#10;&#10;Description automatically generated with medium confidence">
            <a:extLst>
              <a:ext uri="{FF2B5EF4-FFF2-40B4-BE49-F238E27FC236}">
                <a16:creationId xmlns:a16="http://schemas.microsoft.com/office/drawing/2014/main" id="{7F87A4ED-ACE3-DF45-B308-0D9987F58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404" y="257413"/>
            <a:ext cx="797282" cy="668654"/>
          </a:xfrm>
          <a:prstGeom prst="rect">
            <a:avLst/>
          </a:prstGeom>
        </p:spPr>
      </p:pic>
    </p:spTree>
    <p:extLst>
      <p:ext uri="{BB962C8B-B14F-4D97-AF65-F5344CB8AC3E}">
        <p14:creationId xmlns:p14="http://schemas.microsoft.com/office/powerpoint/2010/main" val="130680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DEF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600977" y="1004506"/>
            <a:ext cx="7886700" cy="994172"/>
          </a:xfrm>
        </p:spPr>
        <p:txBody>
          <a:bodyPr/>
          <a:lstStyle/>
          <a:p>
            <a:r>
              <a:rPr lang="en-GB"/>
              <a:t>Click to edit Master title style</a:t>
            </a:r>
            <a:endParaRPr lang="en-US"/>
          </a:p>
        </p:txBody>
      </p:sp>
      <p:pic>
        <p:nvPicPr>
          <p:cNvPr id="3" name="Picture 2" descr="A picture containing icon&#10;&#10;Description automatically generated">
            <a:extLst>
              <a:ext uri="{FF2B5EF4-FFF2-40B4-BE49-F238E27FC236}">
                <a16:creationId xmlns:a16="http://schemas.microsoft.com/office/drawing/2014/main" id="{D779BA21-8A1F-404B-A37E-FAC17B0EC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5" name="Text Placeholder 4">
            <a:extLst>
              <a:ext uri="{FF2B5EF4-FFF2-40B4-BE49-F238E27FC236}">
                <a16:creationId xmlns:a16="http://schemas.microsoft.com/office/drawing/2014/main" id="{85A0AC03-6F0B-D644-8040-C8FFDE5B0F65}"/>
              </a:ext>
            </a:extLst>
          </p:cNvPr>
          <p:cNvSpPr>
            <a:spLocks noGrp="1"/>
          </p:cNvSpPr>
          <p:nvPr>
            <p:ph type="body" sz="quarter" idx="10"/>
          </p:nvPr>
        </p:nvSpPr>
        <p:spPr>
          <a:xfrm>
            <a:off x="600977" y="2198379"/>
            <a:ext cx="6909197" cy="18168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0230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320040" y="188119"/>
            <a:ext cx="7886700" cy="994172"/>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320040" y="1283494"/>
            <a:ext cx="7886700" cy="3263504"/>
          </a:xfrm>
          <a:prstGeom prst="rect">
            <a:avLst/>
          </a:prstGeom>
        </p:spPr>
        <p:txBody>
          <a:bodyPr/>
          <a:lstStyle>
            <a:lvl1pPr marL="0">
              <a:lnSpc>
                <a:spcPct val="100000"/>
              </a:lnSpc>
              <a:defRPr/>
            </a:lvl1pPr>
            <a:lvl2pPr marL="0">
              <a:lnSpc>
                <a:spcPct val="100000"/>
              </a:lnSpc>
              <a:defRPr/>
            </a:lvl2pPr>
            <a:lvl3pPr marL="0">
              <a:lnSpc>
                <a:spcPct val="100000"/>
              </a:lnSpc>
              <a:defRPr/>
            </a:lvl3pPr>
            <a:lvl4pPr marL="0">
              <a:lnSpc>
                <a:spcPct val="100000"/>
              </a:lnSpc>
              <a:defRPr/>
            </a:lvl4pPr>
            <a:lvl5pPr marL="0">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picture containing icon&#10;&#10;Description automatically generated">
            <a:extLst>
              <a:ext uri="{FF2B5EF4-FFF2-40B4-BE49-F238E27FC236}">
                <a16:creationId xmlns:a16="http://schemas.microsoft.com/office/drawing/2014/main" id="{F7E9C5FE-246C-1B47-BEB1-35A6786D2A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3800442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DEF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320040" y="188119"/>
            <a:ext cx="7886700" cy="994172"/>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320040" y="1283494"/>
            <a:ext cx="7886700" cy="32635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picture containing icon&#10;&#10;Description automatically generated">
            <a:extLst>
              <a:ext uri="{FF2B5EF4-FFF2-40B4-BE49-F238E27FC236}">
                <a16:creationId xmlns:a16="http://schemas.microsoft.com/office/drawing/2014/main" id="{F7E9C5FE-246C-1B47-BEB1-35A6786D2A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558620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320040" y="188119"/>
            <a:ext cx="7886700" cy="994172"/>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320040" y="1283494"/>
            <a:ext cx="7886700" cy="32635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picture containing icon&#10;&#10;Description automatically generated">
            <a:extLst>
              <a:ext uri="{FF2B5EF4-FFF2-40B4-BE49-F238E27FC236}">
                <a16:creationId xmlns:a16="http://schemas.microsoft.com/office/drawing/2014/main" id="{F7E9C5FE-246C-1B47-BEB1-35A6786D2A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1742078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35437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320040" y="188119"/>
            <a:ext cx="7886700" cy="994172"/>
          </a:xfrm>
          <a:prstGeom prst="rect">
            <a:avLst/>
          </a:prstGeom>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320040" y="1283494"/>
            <a:ext cx="7886700" cy="326350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Company name&#10;&#10;Description automatically generated with medium confidence">
            <a:extLst>
              <a:ext uri="{FF2B5EF4-FFF2-40B4-BE49-F238E27FC236}">
                <a16:creationId xmlns:a16="http://schemas.microsoft.com/office/drawing/2014/main" id="{D5523DA2-5DCC-1D47-9CBE-37389378E8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2404" y="257413"/>
            <a:ext cx="797282" cy="668654"/>
          </a:xfrm>
          <a:prstGeom prst="rect">
            <a:avLst/>
          </a:prstGeom>
        </p:spPr>
      </p:pic>
    </p:spTree>
    <p:extLst>
      <p:ext uri="{BB962C8B-B14F-4D97-AF65-F5344CB8AC3E}">
        <p14:creationId xmlns:p14="http://schemas.microsoft.com/office/powerpoint/2010/main" val="935712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C31C-0543-0348-BBB1-1B2CCF81073E}"/>
              </a:ext>
            </a:extLst>
          </p:cNvPr>
          <p:cNvSpPr>
            <a:spLocks noGrp="1"/>
          </p:cNvSpPr>
          <p:nvPr>
            <p:ph type="title"/>
          </p:nvPr>
        </p:nvSpPr>
        <p:spPr>
          <a:xfrm>
            <a:off x="628650" y="273844"/>
            <a:ext cx="7886700" cy="994172"/>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E09385D-5896-4848-BF08-2F9F466B7255}"/>
              </a:ext>
            </a:extLst>
          </p:cNvPr>
          <p:cNvSpPr>
            <a:spLocks noGrp="1"/>
          </p:cNvSpPr>
          <p:nvPr>
            <p:ph sz="half" idx="1"/>
          </p:nvPr>
        </p:nvSpPr>
        <p:spPr>
          <a:xfrm>
            <a:off x="628650" y="1369219"/>
            <a:ext cx="3886200" cy="32635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59FCF7B-0955-EF4B-909A-168299D58F96}"/>
              </a:ext>
            </a:extLst>
          </p:cNvPr>
          <p:cNvSpPr>
            <a:spLocks noGrp="1"/>
          </p:cNvSpPr>
          <p:nvPr>
            <p:ph sz="half" idx="2"/>
          </p:nvPr>
        </p:nvSpPr>
        <p:spPr>
          <a:xfrm>
            <a:off x="4629150" y="1369219"/>
            <a:ext cx="3886200" cy="32635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picture containing icon&#10;&#10;Description automatically generated">
            <a:extLst>
              <a:ext uri="{FF2B5EF4-FFF2-40B4-BE49-F238E27FC236}">
                <a16:creationId xmlns:a16="http://schemas.microsoft.com/office/drawing/2014/main" id="{32827ADE-A7DB-6343-BFB1-0237F8CF51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4019310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AFA922E4-7D7A-F745-8B08-B88125833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4" name="Rectangle 3">
            <a:extLst>
              <a:ext uri="{FF2B5EF4-FFF2-40B4-BE49-F238E27FC236}">
                <a16:creationId xmlns:a16="http://schemas.microsoft.com/office/drawing/2014/main" id="{9181ED0A-31C2-AD88-7E70-174BCFAF6C68}"/>
              </a:ext>
            </a:extLst>
          </p:cNvPr>
          <p:cNvSpPr/>
          <p:nvPr userDrawn="1"/>
        </p:nvSpPr>
        <p:spPr>
          <a:xfrm>
            <a:off x="1" y="-2768"/>
            <a:ext cx="3055844" cy="5143500"/>
          </a:xfrm>
          <a:prstGeom prst="rect">
            <a:avLst/>
          </a:prstGeom>
          <a:solidFill>
            <a:srgbClr val="354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F24B4-0002-A841-9866-6CEF208F417B}"/>
              </a:ext>
            </a:extLst>
          </p:cNvPr>
          <p:cNvSpPr>
            <a:spLocks noGrp="1"/>
          </p:cNvSpPr>
          <p:nvPr>
            <p:ph type="title"/>
          </p:nvPr>
        </p:nvSpPr>
        <p:spPr>
          <a:xfrm>
            <a:off x="241659" y="1935433"/>
            <a:ext cx="2572526" cy="994172"/>
          </a:xfrm>
        </p:spPr>
        <p:txBody>
          <a:bodyPr/>
          <a:lstStyle>
            <a:lvl1pPr>
              <a:defRPr>
                <a:solidFill>
                  <a:schemeClr val="bg1"/>
                </a:solidFill>
              </a:defRPr>
            </a:lvl1pPr>
          </a:lstStyle>
          <a:p>
            <a:r>
              <a:rPr lang="en-GB"/>
              <a:t>Click to edit Master title style</a:t>
            </a:r>
            <a:endParaRPr lang="en-US"/>
          </a:p>
        </p:txBody>
      </p:sp>
      <p:sp>
        <p:nvSpPr>
          <p:cNvPr id="5" name="Content Placeholder 3">
            <a:extLst>
              <a:ext uri="{FF2B5EF4-FFF2-40B4-BE49-F238E27FC236}">
                <a16:creationId xmlns:a16="http://schemas.microsoft.com/office/drawing/2014/main" id="{0B7CAF42-EC4F-BF5E-8AFA-E9C8788487CA}"/>
              </a:ext>
            </a:extLst>
          </p:cNvPr>
          <p:cNvSpPr>
            <a:spLocks noGrp="1"/>
          </p:cNvSpPr>
          <p:nvPr>
            <p:ph sz="half" idx="2"/>
          </p:nvPr>
        </p:nvSpPr>
        <p:spPr>
          <a:xfrm>
            <a:off x="3159579" y="914400"/>
            <a:ext cx="5689454" cy="403041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8337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AFA922E4-7D7A-F745-8B08-B88125833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4" name="Rectangle 3">
            <a:extLst>
              <a:ext uri="{FF2B5EF4-FFF2-40B4-BE49-F238E27FC236}">
                <a16:creationId xmlns:a16="http://schemas.microsoft.com/office/drawing/2014/main" id="{9181ED0A-31C2-AD88-7E70-174BCFAF6C68}"/>
              </a:ext>
            </a:extLst>
          </p:cNvPr>
          <p:cNvSpPr/>
          <p:nvPr userDrawn="1"/>
        </p:nvSpPr>
        <p:spPr>
          <a:xfrm>
            <a:off x="1" y="-2768"/>
            <a:ext cx="3055844" cy="5143500"/>
          </a:xfrm>
          <a:prstGeom prst="rect">
            <a:avLst/>
          </a:prstGeom>
          <a:solidFill>
            <a:srgbClr val="CCE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F24B4-0002-A841-9866-6CEF208F417B}"/>
              </a:ext>
            </a:extLst>
          </p:cNvPr>
          <p:cNvSpPr>
            <a:spLocks noGrp="1"/>
          </p:cNvSpPr>
          <p:nvPr>
            <p:ph type="title"/>
          </p:nvPr>
        </p:nvSpPr>
        <p:spPr>
          <a:xfrm>
            <a:off x="241659" y="1935433"/>
            <a:ext cx="2572526" cy="994172"/>
          </a:xfrm>
        </p:spPr>
        <p:txBody>
          <a:bodyPr/>
          <a:lstStyle>
            <a:lvl1pPr>
              <a:defRPr>
                <a:solidFill>
                  <a:srgbClr val="354373"/>
                </a:solidFill>
              </a:defRPr>
            </a:lvl1pPr>
          </a:lstStyle>
          <a:p>
            <a:r>
              <a:rPr lang="en-GB"/>
              <a:t>Click to edit Master title style</a:t>
            </a:r>
            <a:endParaRPr lang="en-US"/>
          </a:p>
        </p:txBody>
      </p:sp>
      <p:sp>
        <p:nvSpPr>
          <p:cNvPr id="5" name="Content Placeholder 3">
            <a:extLst>
              <a:ext uri="{FF2B5EF4-FFF2-40B4-BE49-F238E27FC236}">
                <a16:creationId xmlns:a16="http://schemas.microsoft.com/office/drawing/2014/main" id="{0B7CAF42-EC4F-BF5E-8AFA-E9C8788487CA}"/>
              </a:ext>
            </a:extLst>
          </p:cNvPr>
          <p:cNvSpPr>
            <a:spLocks noGrp="1"/>
          </p:cNvSpPr>
          <p:nvPr>
            <p:ph sz="half" idx="2"/>
          </p:nvPr>
        </p:nvSpPr>
        <p:spPr>
          <a:xfrm>
            <a:off x="3159579" y="914400"/>
            <a:ext cx="5689454" cy="403041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7707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AFA922E4-7D7A-F745-8B08-B88125833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4" name="Rectangle 3">
            <a:extLst>
              <a:ext uri="{FF2B5EF4-FFF2-40B4-BE49-F238E27FC236}">
                <a16:creationId xmlns:a16="http://schemas.microsoft.com/office/drawing/2014/main" id="{9181ED0A-31C2-AD88-7E70-174BCFAF6C68}"/>
              </a:ext>
            </a:extLst>
          </p:cNvPr>
          <p:cNvSpPr/>
          <p:nvPr userDrawn="1"/>
        </p:nvSpPr>
        <p:spPr>
          <a:xfrm>
            <a:off x="1" y="-2768"/>
            <a:ext cx="3055844" cy="5143500"/>
          </a:xfrm>
          <a:prstGeom prst="rect">
            <a:avLst/>
          </a:prstGeom>
          <a:solidFill>
            <a:srgbClr val="FFF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F24B4-0002-A841-9866-6CEF208F417B}"/>
              </a:ext>
            </a:extLst>
          </p:cNvPr>
          <p:cNvSpPr>
            <a:spLocks noGrp="1"/>
          </p:cNvSpPr>
          <p:nvPr>
            <p:ph type="title"/>
          </p:nvPr>
        </p:nvSpPr>
        <p:spPr>
          <a:xfrm>
            <a:off x="241659" y="1935433"/>
            <a:ext cx="2572526" cy="994172"/>
          </a:xfrm>
        </p:spPr>
        <p:txBody>
          <a:bodyPr/>
          <a:lstStyle>
            <a:lvl1pPr>
              <a:defRPr>
                <a:solidFill>
                  <a:srgbClr val="354373"/>
                </a:solidFill>
              </a:defRPr>
            </a:lvl1pPr>
          </a:lstStyle>
          <a:p>
            <a:r>
              <a:rPr lang="en-GB"/>
              <a:t>Click to edit Master title style</a:t>
            </a:r>
            <a:endParaRPr lang="en-US"/>
          </a:p>
        </p:txBody>
      </p:sp>
      <p:sp>
        <p:nvSpPr>
          <p:cNvPr id="5" name="Content Placeholder 3">
            <a:extLst>
              <a:ext uri="{FF2B5EF4-FFF2-40B4-BE49-F238E27FC236}">
                <a16:creationId xmlns:a16="http://schemas.microsoft.com/office/drawing/2014/main" id="{0B7CAF42-EC4F-BF5E-8AFA-E9C8788487CA}"/>
              </a:ext>
            </a:extLst>
          </p:cNvPr>
          <p:cNvSpPr>
            <a:spLocks noGrp="1"/>
          </p:cNvSpPr>
          <p:nvPr>
            <p:ph sz="half" idx="2"/>
          </p:nvPr>
        </p:nvSpPr>
        <p:spPr>
          <a:xfrm>
            <a:off x="3159579" y="914400"/>
            <a:ext cx="5689454" cy="403041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28070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AFA922E4-7D7A-F745-8B08-B88125833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4" name="Rectangle 3">
            <a:extLst>
              <a:ext uri="{FF2B5EF4-FFF2-40B4-BE49-F238E27FC236}">
                <a16:creationId xmlns:a16="http://schemas.microsoft.com/office/drawing/2014/main" id="{9181ED0A-31C2-AD88-7E70-174BCFAF6C68}"/>
              </a:ext>
            </a:extLst>
          </p:cNvPr>
          <p:cNvSpPr/>
          <p:nvPr userDrawn="1"/>
        </p:nvSpPr>
        <p:spPr>
          <a:xfrm>
            <a:off x="1" y="-2768"/>
            <a:ext cx="3055844" cy="5143500"/>
          </a:xfrm>
          <a:prstGeom prst="rect">
            <a:avLst/>
          </a:prstGeom>
          <a:solidFill>
            <a:srgbClr val="C0D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F24B4-0002-A841-9866-6CEF208F417B}"/>
              </a:ext>
            </a:extLst>
          </p:cNvPr>
          <p:cNvSpPr>
            <a:spLocks noGrp="1"/>
          </p:cNvSpPr>
          <p:nvPr>
            <p:ph type="title"/>
          </p:nvPr>
        </p:nvSpPr>
        <p:spPr>
          <a:xfrm>
            <a:off x="241659" y="1935433"/>
            <a:ext cx="2572526" cy="994172"/>
          </a:xfrm>
        </p:spPr>
        <p:txBody>
          <a:bodyPr/>
          <a:lstStyle>
            <a:lvl1pPr>
              <a:defRPr>
                <a:solidFill>
                  <a:srgbClr val="354373"/>
                </a:solidFill>
              </a:defRPr>
            </a:lvl1pPr>
          </a:lstStyle>
          <a:p>
            <a:r>
              <a:rPr lang="en-GB"/>
              <a:t>Click to edit Master title style</a:t>
            </a:r>
            <a:endParaRPr lang="en-US"/>
          </a:p>
        </p:txBody>
      </p:sp>
      <p:sp>
        <p:nvSpPr>
          <p:cNvPr id="5" name="Content Placeholder 3">
            <a:extLst>
              <a:ext uri="{FF2B5EF4-FFF2-40B4-BE49-F238E27FC236}">
                <a16:creationId xmlns:a16="http://schemas.microsoft.com/office/drawing/2014/main" id="{0B7CAF42-EC4F-BF5E-8AFA-E9C8788487CA}"/>
              </a:ext>
            </a:extLst>
          </p:cNvPr>
          <p:cNvSpPr>
            <a:spLocks noGrp="1"/>
          </p:cNvSpPr>
          <p:nvPr>
            <p:ph sz="half" idx="2"/>
          </p:nvPr>
        </p:nvSpPr>
        <p:spPr>
          <a:xfrm>
            <a:off x="3159579" y="914400"/>
            <a:ext cx="5689454" cy="403041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4252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rgbClr val="DEF0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600977" y="1770315"/>
            <a:ext cx="7886700" cy="801435"/>
          </a:xfrm>
        </p:spPr>
        <p:txBody>
          <a:bodyPr/>
          <a:lstStyle>
            <a:lvl1pPr algn="ctr">
              <a:defRPr b="0"/>
            </a:lvl1pPr>
          </a:lstStyle>
          <a:p>
            <a:r>
              <a:rPr lang="en-GB"/>
              <a:t>Click to edit Master title style</a:t>
            </a:r>
            <a:endParaRPr lang="en-US"/>
          </a:p>
        </p:txBody>
      </p:sp>
      <p:pic>
        <p:nvPicPr>
          <p:cNvPr id="3" name="Picture 2" descr="A picture containing icon&#10;&#10;Description automatically generated">
            <a:extLst>
              <a:ext uri="{FF2B5EF4-FFF2-40B4-BE49-F238E27FC236}">
                <a16:creationId xmlns:a16="http://schemas.microsoft.com/office/drawing/2014/main" id="{D779BA21-8A1F-404B-A37E-FAC17B0EC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6" name="Text Placeholder 5">
            <a:extLst>
              <a:ext uri="{FF2B5EF4-FFF2-40B4-BE49-F238E27FC236}">
                <a16:creationId xmlns:a16="http://schemas.microsoft.com/office/drawing/2014/main" id="{36C66F5E-8118-4057-AD6D-4313F328934B}"/>
              </a:ext>
            </a:extLst>
          </p:cNvPr>
          <p:cNvSpPr>
            <a:spLocks noGrp="1"/>
          </p:cNvSpPr>
          <p:nvPr>
            <p:ph type="body" sz="quarter" idx="10" hasCustomPrompt="1"/>
          </p:nvPr>
        </p:nvSpPr>
        <p:spPr>
          <a:xfrm>
            <a:off x="600977" y="2633708"/>
            <a:ext cx="7886700" cy="509541"/>
          </a:xfrm>
        </p:spPr>
        <p:txBody>
          <a:bodyPr>
            <a:normAutofit/>
          </a:bodyPr>
          <a:lstStyle>
            <a:lvl1pPr marL="0" indent="0" algn="ctr">
              <a:buNone/>
              <a:defRPr sz="3300" b="0">
                <a:solidFill>
                  <a:srgbClr val="F8A42E"/>
                </a:solidFill>
              </a:defRPr>
            </a:lvl1pPr>
          </a:lstStyle>
          <a:p>
            <a:pPr lvl="0"/>
            <a:r>
              <a:rPr lang="en-US"/>
              <a:t>Click to edit Master title style</a:t>
            </a:r>
          </a:p>
        </p:txBody>
      </p:sp>
    </p:spTree>
    <p:extLst>
      <p:ext uri="{BB962C8B-B14F-4D97-AF65-F5344CB8AC3E}">
        <p14:creationId xmlns:p14="http://schemas.microsoft.com/office/powerpoint/2010/main" val="3519772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AFA922E4-7D7A-F745-8B08-B88125833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4" name="Rectangle 3">
            <a:extLst>
              <a:ext uri="{FF2B5EF4-FFF2-40B4-BE49-F238E27FC236}">
                <a16:creationId xmlns:a16="http://schemas.microsoft.com/office/drawing/2014/main" id="{9181ED0A-31C2-AD88-7E70-174BCFAF6C68}"/>
              </a:ext>
            </a:extLst>
          </p:cNvPr>
          <p:cNvSpPr/>
          <p:nvPr userDrawn="1"/>
        </p:nvSpPr>
        <p:spPr>
          <a:xfrm>
            <a:off x="1" y="-2768"/>
            <a:ext cx="3055844" cy="5143500"/>
          </a:xfrm>
          <a:prstGeom prst="rect">
            <a:avLst/>
          </a:prstGeom>
          <a:solidFill>
            <a:srgbClr val="F7C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F24B4-0002-A841-9866-6CEF208F417B}"/>
              </a:ext>
            </a:extLst>
          </p:cNvPr>
          <p:cNvSpPr>
            <a:spLocks noGrp="1"/>
          </p:cNvSpPr>
          <p:nvPr>
            <p:ph type="title"/>
          </p:nvPr>
        </p:nvSpPr>
        <p:spPr>
          <a:xfrm>
            <a:off x="241659" y="1935433"/>
            <a:ext cx="2572526" cy="994172"/>
          </a:xfrm>
        </p:spPr>
        <p:txBody>
          <a:bodyPr/>
          <a:lstStyle>
            <a:lvl1pPr>
              <a:defRPr>
                <a:solidFill>
                  <a:srgbClr val="354373"/>
                </a:solidFill>
              </a:defRPr>
            </a:lvl1pPr>
          </a:lstStyle>
          <a:p>
            <a:r>
              <a:rPr lang="en-GB"/>
              <a:t>Click to edit Master title style</a:t>
            </a:r>
            <a:endParaRPr lang="en-US"/>
          </a:p>
        </p:txBody>
      </p:sp>
      <p:sp>
        <p:nvSpPr>
          <p:cNvPr id="5" name="Content Placeholder 3">
            <a:extLst>
              <a:ext uri="{FF2B5EF4-FFF2-40B4-BE49-F238E27FC236}">
                <a16:creationId xmlns:a16="http://schemas.microsoft.com/office/drawing/2014/main" id="{0B7CAF42-EC4F-BF5E-8AFA-E9C8788487CA}"/>
              </a:ext>
            </a:extLst>
          </p:cNvPr>
          <p:cNvSpPr>
            <a:spLocks noGrp="1"/>
          </p:cNvSpPr>
          <p:nvPr>
            <p:ph sz="half" idx="2"/>
          </p:nvPr>
        </p:nvSpPr>
        <p:spPr>
          <a:xfrm>
            <a:off x="3159579" y="914400"/>
            <a:ext cx="5689454" cy="403041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4070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AFA922E4-7D7A-F745-8B08-B88125833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4" name="Rectangle 3">
            <a:extLst>
              <a:ext uri="{FF2B5EF4-FFF2-40B4-BE49-F238E27FC236}">
                <a16:creationId xmlns:a16="http://schemas.microsoft.com/office/drawing/2014/main" id="{9181ED0A-31C2-AD88-7E70-174BCFAF6C68}"/>
              </a:ext>
            </a:extLst>
          </p:cNvPr>
          <p:cNvSpPr/>
          <p:nvPr userDrawn="1"/>
        </p:nvSpPr>
        <p:spPr>
          <a:xfrm>
            <a:off x="1" y="-2768"/>
            <a:ext cx="3055844" cy="5143500"/>
          </a:xfrm>
          <a:prstGeom prst="rect">
            <a:avLst/>
          </a:prstGeom>
          <a:solidFill>
            <a:srgbClr val="F8A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F24B4-0002-A841-9866-6CEF208F417B}"/>
              </a:ext>
            </a:extLst>
          </p:cNvPr>
          <p:cNvSpPr>
            <a:spLocks noGrp="1"/>
          </p:cNvSpPr>
          <p:nvPr>
            <p:ph type="title"/>
          </p:nvPr>
        </p:nvSpPr>
        <p:spPr>
          <a:xfrm>
            <a:off x="241659" y="1935433"/>
            <a:ext cx="2572526" cy="994172"/>
          </a:xfrm>
        </p:spPr>
        <p:txBody>
          <a:bodyPr/>
          <a:lstStyle>
            <a:lvl1pPr>
              <a:defRPr>
                <a:solidFill>
                  <a:schemeClr val="bg1"/>
                </a:solidFill>
              </a:defRPr>
            </a:lvl1pPr>
          </a:lstStyle>
          <a:p>
            <a:r>
              <a:rPr lang="en-GB"/>
              <a:t>Click to edit Master title style</a:t>
            </a:r>
            <a:endParaRPr lang="en-US"/>
          </a:p>
        </p:txBody>
      </p:sp>
      <p:sp>
        <p:nvSpPr>
          <p:cNvPr id="5" name="Content Placeholder 3">
            <a:extLst>
              <a:ext uri="{FF2B5EF4-FFF2-40B4-BE49-F238E27FC236}">
                <a16:creationId xmlns:a16="http://schemas.microsoft.com/office/drawing/2014/main" id="{0B7CAF42-EC4F-BF5E-8AFA-E9C8788487CA}"/>
              </a:ext>
            </a:extLst>
          </p:cNvPr>
          <p:cNvSpPr>
            <a:spLocks noGrp="1"/>
          </p:cNvSpPr>
          <p:nvPr>
            <p:ph sz="half" idx="2"/>
          </p:nvPr>
        </p:nvSpPr>
        <p:spPr>
          <a:xfrm>
            <a:off x="3159579" y="914400"/>
            <a:ext cx="5689454" cy="403041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4076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3405752" cy="5143500"/>
          </a:xfrm>
          <a:prstGeom prst="rect">
            <a:avLst/>
          </a:prstGeom>
          <a:solidFill>
            <a:srgbClr val="DEF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398306" y="2074664"/>
            <a:ext cx="2609140" cy="994172"/>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3795535" y="506629"/>
            <a:ext cx="4057069" cy="413123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picture containing icon&#10;&#10;Description automatically generated">
            <a:extLst>
              <a:ext uri="{FF2B5EF4-FFF2-40B4-BE49-F238E27FC236}">
                <a16:creationId xmlns:a16="http://schemas.microsoft.com/office/drawing/2014/main" id="{F7E9C5FE-246C-1B47-BEB1-35A6786D2A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714057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3405752"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398306" y="2074664"/>
            <a:ext cx="2609140" cy="994172"/>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3795535" y="506629"/>
            <a:ext cx="4057069" cy="413123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picture containing icon&#10;&#10;Description automatically generated">
            <a:extLst>
              <a:ext uri="{FF2B5EF4-FFF2-40B4-BE49-F238E27FC236}">
                <a16:creationId xmlns:a16="http://schemas.microsoft.com/office/drawing/2014/main" id="{F7E9C5FE-246C-1B47-BEB1-35A6786D2A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3666368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3405752" cy="51435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398306" y="2074664"/>
            <a:ext cx="2609140" cy="994172"/>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3795535" y="506629"/>
            <a:ext cx="4057069" cy="413123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picture containing icon&#10;&#10;Description automatically generated">
            <a:extLst>
              <a:ext uri="{FF2B5EF4-FFF2-40B4-BE49-F238E27FC236}">
                <a16:creationId xmlns:a16="http://schemas.microsoft.com/office/drawing/2014/main" id="{F7E9C5FE-246C-1B47-BEB1-35A6786D2A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3428374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3405752" cy="5143500"/>
          </a:xfrm>
          <a:prstGeom prst="rect">
            <a:avLst/>
          </a:prstGeom>
          <a:solidFill>
            <a:srgbClr val="F7E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398306" y="2074664"/>
            <a:ext cx="2609140" cy="994172"/>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3795535" y="506629"/>
            <a:ext cx="4057069" cy="413123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picture containing icon&#10;&#10;Description automatically generated">
            <a:extLst>
              <a:ext uri="{FF2B5EF4-FFF2-40B4-BE49-F238E27FC236}">
                <a16:creationId xmlns:a16="http://schemas.microsoft.com/office/drawing/2014/main" id="{F7E9C5FE-246C-1B47-BEB1-35A6786D2A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1685423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3405752" cy="51435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398306" y="2074664"/>
            <a:ext cx="2609140" cy="994172"/>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3795535" y="506629"/>
            <a:ext cx="4057069" cy="413123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picture containing icon&#10;&#10;Description automatically generated">
            <a:extLst>
              <a:ext uri="{FF2B5EF4-FFF2-40B4-BE49-F238E27FC236}">
                <a16:creationId xmlns:a16="http://schemas.microsoft.com/office/drawing/2014/main" id="{F7E9C5FE-246C-1B47-BEB1-35A6786D2A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1728165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E7A230-F6D0-E797-59D6-8131DC567FDE}"/>
              </a:ext>
            </a:extLst>
          </p:cNvPr>
          <p:cNvSpPr/>
          <p:nvPr userDrawn="1"/>
        </p:nvSpPr>
        <p:spPr>
          <a:xfrm>
            <a:off x="1" y="0"/>
            <a:ext cx="3405752"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04CF9-F547-6640-A821-D3E7B89E2416}"/>
              </a:ext>
            </a:extLst>
          </p:cNvPr>
          <p:cNvSpPr>
            <a:spLocks noGrp="1"/>
          </p:cNvSpPr>
          <p:nvPr>
            <p:ph type="title"/>
          </p:nvPr>
        </p:nvSpPr>
        <p:spPr>
          <a:xfrm>
            <a:off x="398306" y="2074664"/>
            <a:ext cx="2609140" cy="994172"/>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9E5A51-BF3D-FB47-95B0-A1A51B46FFC8}"/>
              </a:ext>
            </a:extLst>
          </p:cNvPr>
          <p:cNvSpPr>
            <a:spLocks noGrp="1"/>
          </p:cNvSpPr>
          <p:nvPr>
            <p:ph idx="1"/>
          </p:nvPr>
        </p:nvSpPr>
        <p:spPr>
          <a:xfrm>
            <a:off x="3795535" y="506629"/>
            <a:ext cx="4057069" cy="413123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picture containing icon&#10;&#10;Description automatically generated">
            <a:extLst>
              <a:ext uri="{FF2B5EF4-FFF2-40B4-BE49-F238E27FC236}">
                <a16:creationId xmlns:a16="http://schemas.microsoft.com/office/drawing/2014/main" id="{F7E9C5FE-246C-1B47-BEB1-35A6786D2A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206949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628650" y="3734560"/>
            <a:ext cx="7886700" cy="1091757"/>
          </a:xfrm>
        </p:spPr>
        <p:txBody>
          <a:bodyPr/>
          <a:lstStyle>
            <a:lvl1pPr algn="ctr">
              <a:defRPr b="1"/>
            </a:lvl1pPr>
          </a:lstStyle>
          <a:p>
            <a:r>
              <a:rPr lang="en-GB"/>
              <a:t>Click to edit Master title style</a:t>
            </a:r>
            <a:endParaRPr lang="en-US"/>
          </a:p>
        </p:txBody>
      </p:sp>
      <p:pic>
        <p:nvPicPr>
          <p:cNvPr id="3" name="Picture 2" descr="A picture containing icon&#10;&#10;Description automatically generated">
            <a:extLst>
              <a:ext uri="{FF2B5EF4-FFF2-40B4-BE49-F238E27FC236}">
                <a16:creationId xmlns:a16="http://schemas.microsoft.com/office/drawing/2014/main" id="{D779BA21-8A1F-404B-A37E-FAC17B0EC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1572511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2571750"/>
            <a:ext cx="9144000" cy="2571750"/>
          </a:xfrm>
          <a:prstGeom prst="rect">
            <a:avLst/>
          </a:prstGeom>
          <a:solidFill>
            <a:srgbClr val="DEF0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628650" y="3734560"/>
            <a:ext cx="7886700" cy="1091757"/>
          </a:xfrm>
        </p:spPr>
        <p:txBody>
          <a:bodyPr/>
          <a:lstStyle>
            <a:lvl1pPr algn="ctr">
              <a:defRPr b="1"/>
            </a:lvl1pPr>
          </a:lstStyle>
          <a:p>
            <a:r>
              <a:rPr lang="en-GB"/>
              <a:t>Click to edit Master title style</a:t>
            </a:r>
            <a:endParaRPr lang="en-US"/>
          </a:p>
        </p:txBody>
      </p:sp>
      <p:pic>
        <p:nvPicPr>
          <p:cNvPr id="3" name="Picture 2" descr="A picture containing icon&#10;&#10;Description automatically generated">
            <a:extLst>
              <a:ext uri="{FF2B5EF4-FFF2-40B4-BE49-F238E27FC236}">
                <a16:creationId xmlns:a16="http://schemas.microsoft.com/office/drawing/2014/main" id="{D779BA21-8A1F-404B-A37E-FAC17B0EC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89265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628650" y="2025872"/>
            <a:ext cx="7886700" cy="1091757"/>
          </a:xfrm>
        </p:spPr>
        <p:txBody>
          <a:bodyPr/>
          <a:lstStyle>
            <a:lvl1pPr algn="ctr">
              <a:defRPr b="1"/>
            </a:lvl1pPr>
          </a:lstStyle>
          <a:p>
            <a:r>
              <a:rPr lang="en-GB"/>
              <a:t>Click to edit Master title style</a:t>
            </a:r>
            <a:endParaRPr lang="en-US"/>
          </a:p>
        </p:txBody>
      </p:sp>
      <p:pic>
        <p:nvPicPr>
          <p:cNvPr id="3" name="Picture 2" descr="A picture containing icon&#10;&#10;Description automatically generated">
            <a:extLst>
              <a:ext uri="{FF2B5EF4-FFF2-40B4-BE49-F238E27FC236}">
                <a16:creationId xmlns:a16="http://schemas.microsoft.com/office/drawing/2014/main" id="{D779BA21-8A1F-404B-A37E-FAC17B0EC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1531696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BC4C18-F913-39B6-12DE-25B0CCE0FEE0}"/>
              </a:ext>
            </a:extLst>
          </p:cNvPr>
          <p:cNvSpPr/>
          <p:nvPr userDrawn="1"/>
        </p:nvSpPr>
        <p:spPr>
          <a:xfrm>
            <a:off x="0" y="3690852"/>
            <a:ext cx="9144000" cy="1452649"/>
          </a:xfrm>
          <a:prstGeom prst="rect">
            <a:avLst/>
          </a:prstGeom>
          <a:solidFill>
            <a:srgbClr val="354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05E4A-EC07-C8E7-42D1-62136D0744F2}"/>
              </a:ext>
            </a:extLst>
          </p:cNvPr>
          <p:cNvSpPr>
            <a:spLocks noGrp="1"/>
          </p:cNvSpPr>
          <p:nvPr>
            <p:ph type="title"/>
          </p:nvPr>
        </p:nvSpPr>
        <p:spPr>
          <a:xfrm>
            <a:off x="195942" y="3920089"/>
            <a:ext cx="7886700" cy="994172"/>
          </a:xfrm>
        </p:spPr>
        <p:txBody>
          <a:bodyPr/>
          <a:lstStyle>
            <a:lvl1pPr>
              <a:defRPr>
                <a:solidFill>
                  <a:schemeClr val="bg1"/>
                </a:solidFill>
              </a:defRPr>
            </a:lvl1pPr>
          </a:lstStyle>
          <a:p>
            <a:r>
              <a:rPr lang="en-GB"/>
              <a:t>Click to edit Master title style</a:t>
            </a:r>
            <a:endParaRPr lang="en-US"/>
          </a:p>
        </p:txBody>
      </p:sp>
      <p:pic>
        <p:nvPicPr>
          <p:cNvPr id="4" name="Picture 3" descr="A picture containing icon&#10;&#10;Description automatically generated">
            <a:extLst>
              <a:ext uri="{FF2B5EF4-FFF2-40B4-BE49-F238E27FC236}">
                <a16:creationId xmlns:a16="http://schemas.microsoft.com/office/drawing/2014/main" id="{D8ED31C4-5E70-234A-1BC9-75C5FC3C7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5" name="Content Placeholder 3">
            <a:extLst>
              <a:ext uri="{FF2B5EF4-FFF2-40B4-BE49-F238E27FC236}">
                <a16:creationId xmlns:a16="http://schemas.microsoft.com/office/drawing/2014/main" id="{4B62CABF-E4F1-541B-FEF5-3DFA9DD2987D}"/>
              </a:ext>
            </a:extLst>
          </p:cNvPr>
          <p:cNvSpPr>
            <a:spLocks noGrp="1"/>
          </p:cNvSpPr>
          <p:nvPr>
            <p:ph sz="half" idx="2"/>
          </p:nvPr>
        </p:nvSpPr>
        <p:spPr>
          <a:xfrm>
            <a:off x="195942" y="122740"/>
            <a:ext cx="7886700" cy="345349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51512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BC4C18-F913-39B6-12DE-25B0CCE0FEE0}"/>
              </a:ext>
            </a:extLst>
          </p:cNvPr>
          <p:cNvSpPr/>
          <p:nvPr userDrawn="1"/>
        </p:nvSpPr>
        <p:spPr>
          <a:xfrm>
            <a:off x="0" y="3690852"/>
            <a:ext cx="9144000" cy="1452649"/>
          </a:xfrm>
          <a:prstGeom prst="rect">
            <a:avLst/>
          </a:prstGeom>
          <a:solidFill>
            <a:srgbClr val="CCE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05E4A-EC07-C8E7-42D1-62136D0744F2}"/>
              </a:ext>
            </a:extLst>
          </p:cNvPr>
          <p:cNvSpPr>
            <a:spLocks noGrp="1"/>
          </p:cNvSpPr>
          <p:nvPr>
            <p:ph type="title"/>
          </p:nvPr>
        </p:nvSpPr>
        <p:spPr>
          <a:xfrm>
            <a:off x="195942" y="3920089"/>
            <a:ext cx="7886700" cy="994172"/>
          </a:xfrm>
        </p:spPr>
        <p:txBody>
          <a:bodyPr/>
          <a:lstStyle>
            <a:lvl1pPr>
              <a:defRPr>
                <a:solidFill>
                  <a:srgbClr val="354373"/>
                </a:solidFill>
              </a:defRPr>
            </a:lvl1pPr>
          </a:lstStyle>
          <a:p>
            <a:r>
              <a:rPr lang="en-GB"/>
              <a:t>Click to edit Master title style</a:t>
            </a:r>
            <a:endParaRPr lang="en-US"/>
          </a:p>
        </p:txBody>
      </p:sp>
      <p:pic>
        <p:nvPicPr>
          <p:cNvPr id="4" name="Picture 3" descr="A picture containing icon&#10;&#10;Description automatically generated">
            <a:extLst>
              <a:ext uri="{FF2B5EF4-FFF2-40B4-BE49-F238E27FC236}">
                <a16:creationId xmlns:a16="http://schemas.microsoft.com/office/drawing/2014/main" id="{D8ED31C4-5E70-234A-1BC9-75C5FC3C7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5" name="Content Placeholder 3">
            <a:extLst>
              <a:ext uri="{FF2B5EF4-FFF2-40B4-BE49-F238E27FC236}">
                <a16:creationId xmlns:a16="http://schemas.microsoft.com/office/drawing/2014/main" id="{4B62CABF-E4F1-541B-FEF5-3DFA9DD2987D}"/>
              </a:ext>
            </a:extLst>
          </p:cNvPr>
          <p:cNvSpPr>
            <a:spLocks noGrp="1"/>
          </p:cNvSpPr>
          <p:nvPr>
            <p:ph sz="half" idx="2"/>
          </p:nvPr>
        </p:nvSpPr>
        <p:spPr>
          <a:xfrm>
            <a:off x="195942" y="122740"/>
            <a:ext cx="7886700" cy="345349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0385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BC4C18-F913-39B6-12DE-25B0CCE0FEE0}"/>
              </a:ext>
            </a:extLst>
          </p:cNvPr>
          <p:cNvSpPr/>
          <p:nvPr userDrawn="1"/>
        </p:nvSpPr>
        <p:spPr>
          <a:xfrm>
            <a:off x="0" y="3690852"/>
            <a:ext cx="9144000" cy="1452649"/>
          </a:xfrm>
          <a:prstGeom prst="rect">
            <a:avLst/>
          </a:prstGeom>
          <a:solidFill>
            <a:srgbClr val="F8A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05E4A-EC07-C8E7-42D1-62136D0744F2}"/>
              </a:ext>
            </a:extLst>
          </p:cNvPr>
          <p:cNvSpPr>
            <a:spLocks noGrp="1"/>
          </p:cNvSpPr>
          <p:nvPr>
            <p:ph type="title"/>
          </p:nvPr>
        </p:nvSpPr>
        <p:spPr>
          <a:xfrm>
            <a:off x="195942" y="3920089"/>
            <a:ext cx="7886700" cy="994172"/>
          </a:xfrm>
        </p:spPr>
        <p:txBody>
          <a:bodyPr/>
          <a:lstStyle>
            <a:lvl1pPr>
              <a:defRPr>
                <a:solidFill>
                  <a:srgbClr val="354373"/>
                </a:solidFill>
              </a:defRPr>
            </a:lvl1pPr>
          </a:lstStyle>
          <a:p>
            <a:r>
              <a:rPr lang="en-GB"/>
              <a:t>Click to edit Master title style</a:t>
            </a:r>
            <a:endParaRPr lang="en-US"/>
          </a:p>
        </p:txBody>
      </p:sp>
      <p:pic>
        <p:nvPicPr>
          <p:cNvPr id="4" name="Picture 3" descr="A picture containing icon&#10;&#10;Description automatically generated">
            <a:extLst>
              <a:ext uri="{FF2B5EF4-FFF2-40B4-BE49-F238E27FC236}">
                <a16:creationId xmlns:a16="http://schemas.microsoft.com/office/drawing/2014/main" id="{D8ED31C4-5E70-234A-1BC9-75C5FC3C7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5" name="Content Placeholder 3">
            <a:extLst>
              <a:ext uri="{FF2B5EF4-FFF2-40B4-BE49-F238E27FC236}">
                <a16:creationId xmlns:a16="http://schemas.microsoft.com/office/drawing/2014/main" id="{4B62CABF-E4F1-541B-FEF5-3DFA9DD2987D}"/>
              </a:ext>
            </a:extLst>
          </p:cNvPr>
          <p:cNvSpPr>
            <a:spLocks noGrp="1"/>
          </p:cNvSpPr>
          <p:nvPr>
            <p:ph sz="half" idx="2"/>
          </p:nvPr>
        </p:nvSpPr>
        <p:spPr>
          <a:xfrm>
            <a:off x="195942" y="122740"/>
            <a:ext cx="7886700" cy="345349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77421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BC4C18-F913-39B6-12DE-25B0CCE0FEE0}"/>
              </a:ext>
            </a:extLst>
          </p:cNvPr>
          <p:cNvSpPr/>
          <p:nvPr userDrawn="1"/>
        </p:nvSpPr>
        <p:spPr>
          <a:xfrm>
            <a:off x="0" y="3690852"/>
            <a:ext cx="9144000" cy="145264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05E4A-EC07-C8E7-42D1-62136D0744F2}"/>
              </a:ext>
            </a:extLst>
          </p:cNvPr>
          <p:cNvSpPr>
            <a:spLocks noGrp="1"/>
          </p:cNvSpPr>
          <p:nvPr>
            <p:ph type="title"/>
          </p:nvPr>
        </p:nvSpPr>
        <p:spPr>
          <a:xfrm>
            <a:off x="195942" y="3920089"/>
            <a:ext cx="7886700" cy="994172"/>
          </a:xfrm>
        </p:spPr>
        <p:txBody>
          <a:bodyPr/>
          <a:lstStyle>
            <a:lvl1pPr>
              <a:defRPr>
                <a:solidFill>
                  <a:srgbClr val="354373"/>
                </a:solidFill>
              </a:defRPr>
            </a:lvl1pPr>
          </a:lstStyle>
          <a:p>
            <a:r>
              <a:rPr lang="en-GB"/>
              <a:t>Click to edit Master title style</a:t>
            </a:r>
            <a:endParaRPr lang="en-US"/>
          </a:p>
        </p:txBody>
      </p:sp>
      <p:pic>
        <p:nvPicPr>
          <p:cNvPr id="4" name="Picture 3" descr="A picture containing icon&#10;&#10;Description automatically generated">
            <a:extLst>
              <a:ext uri="{FF2B5EF4-FFF2-40B4-BE49-F238E27FC236}">
                <a16:creationId xmlns:a16="http://schemas.microsoft.com/office/drawing/2014/main" id="{D8ED31C4-5E70-234A-1BC9-75C5FC3C7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5" name="Content Placeholder 3">
            <a:extLst>
              <a:ext uri="{FF2B5EF4-FFF2-40B4-BE49-F238E27FC236}">
                <a16:creationId xmlns:a16="http://schemas.microsoft.com/office/drawing/2014/main" id="{4B62CABF-E4F1-541B-FEF5-3DFA9DD2987D}"/>
              </a:ext>
            </a:extLst>
          </p:cNvPr>
          <p:cNvSpPr>
            <a:spLocks noGrp="1"/>
          </p:cNvSpPr>
          <p:nvPr>
            <p:ph sz="half" idx="2"/>
          </p:nvPr>
        </p:nvSpPr>
        <p:spPr>
          <a:xfrm>
            <a:off x="195942" y="122740"/>
            <a:ext cx="7886700" cy="345349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9100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BC4C18-F913-39B6-12DE-25B0CCE0FEE0}"/>
              </a:ext>
            </a:extLst>
          </p:cNvPr>
          <p:cNvSpPr/>
          <p:nvPr userDrawn="1"/>
        </p:nvSpPr>
        <p:spPr>
          <a:xfrm>
            <a:off x="0" y="3690852"/>
            <a:ext cx="9144000" cy="1452649"/>
          </a:xfrm>
          <a:prstGeom prst="rect">
            <a:avLst/>
          </a:prstGeom>
          <a:solidFill>
            <a:srgbClr val="F7C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05E4A-EC07-C8E7-42D1-62136D0744F2}"/>
              </a:ext>
            </a:extLst>
          </p:cNvPr>
          <p:cNvSpPr>
            <a:spLocks noGrp="1"/>
          </p:cNvSpPr>
          <p:nvPr>
            <p:ph type="title"/>
          </p:nvPr>
        </p:nvSpPr>
        <p:spPr>
          <a:xfrm>
            <a:off x="195942" y="3920089"/>
            <a:ext cx="7886700" cy="994172"/>
          </a:xfrm>
        </p:spPr>
        <p:txBody>
          <a:bodyPr/>
          <a:lstStyle>
            <a:lvl1pPr>
              <a:defRPr>
                <a:solidFill>
                  <a:srgbClr val="354373"/>
                </a:solidFill>
              </a:defRPr>
            </a:lvl1pPr>
          </a:lstStyle>
          <a:p>
            <a:r>
              <a:rPr lang="en-GB"/>
              <a:t>Click to edit Master title style</a:t>
            </a:r>
            <a:endParaRPr lang="en-US"/>
          </a:p>
        </p:txBody>
      </p:sp>
      <p:pic>
        <p:nvPicPr>
          <p:cNvPr id="4" name="Picture 3" descr="A picture containing icon&#10;&#10;Description automatically generated">
            <a:extLst>
              <a:ext uri="{FF2B5EF4-FFF2-40B4-BE49-F238E27FC236}">
                <a16:creationId xmlns:a16="http://schemas.microsoft.com/office/drawing/2014/main" id="{D8ED31C4-5E70-234A-1BC9-75C5FC3C7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5" name="Content Placeholder 3">
            <a:extLst>
              <a:ext uri="{FF2B5EF4-FFF2-40B4-BE49-F238E27FC236}">
                <a16:creationId xmlns:a16="http://schemas.microsoft.com/office/drawing/2014/main" id="{4B62CABF-E4F1-541B-FEF5-3DFA9DD2987D}"/>
              </a:ext>
            </a:extLst>
          </p:cNvPr>
          <p:cNvSpPr>
            <a:spLocks noGrp="1"/>
          </p:cNvSpPr>
          <p:nvPr>
            <p:ph sz="half" idx="2"/>
          </p:nvPr>
        </p:nvSpPr>
        <p:spPr>
          <a:xfrm>
            <a:off x="195942" y="122740"/>
            <a:ext cx="7886700" cy="345349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5597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BC4C18-F913-39B6-12DE-25B0CCE0FEE0}"/>
              </a:ext>
            </a:extLst>
          </p:cNvPr>
          <p:cNvSpPr/>
          <p:nvPr userDrawn="1"/>
        </p:nvSpPr>
        <p:spPr>
          <a:xfrm>
            <a:off x="0" y="3690852"/>
            <a:ext cx="9144000" cy="1452649"/>
          </a:xfrm>
          <a:prstGeom prst="rect">
            <a:avLst/>
          </a:prstGeom>
          <a:solidFill>
            <a:srgbClr val="FFF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05E4A-EC07-C8E7-42D1-62136D0744F2}"/>
              </a:ext>
            </a:extLst>
          </p:cNvPr>
          <p:cNvSpPr>
            <a:spLocks noGrp="1"/>
          </p:cNvSpPr>
          <p:nvPr>
            <p:ph type="title"/>
          </p:nvPr>
        </p:nvSpPr>
        <p:spPr>
          <a:xfrm>
            <a:off x="195942" y="3920089"/>
            <a:ext cx="7886700" cy="994172"/>
          </a:xfrm>
        </p:spPr>
        <p:txBody>
          <a:bodyPr/>
          <a:lstStyle>
            <a:lvl1pPr>
              <a:defRPr>
                <a:solidFill>
                  <a:srgbClr val="354373"/>
                </a:solidFill>
              </a:defRPr>
            </a:lvl1pPr>
          </a:lstStyle>
          <a:p>
            <a:r>
              <a:rPr lang="en-GB"/>
              <a:t>Click to edit Master title style</a:t>
            </a:r>
            <a:endParaRPr lang="en-US"/>
          </a:p>
        </p:txBody>
      </p:sp>
      <p:pic>
        <p:nvPicPr>
          <p:cNvPr id="4" name="Picture 3" descr="A picture containing icon&#10;&#10;Description automatically generated">
            <a:extLst>
              <a:ext uri="{FF2B5EF4-FFF2-40B4-BE49-F238E27FC236}">
                <a16:creationId xmlns:a16="http://schemas.microsoft.com/office/drawing/2014/main" id="{D8ED31C4-5E70-234A-1BC9-75C5FC3C7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5" name="Content Placeholder 3">
            <a:extLst>
              <a:ext uri="{FF2B5EF4-FFF2-40B4-BE49-F238E27FC236}">
                <a16:creationId xmlns:a16="http://schemas.microsoft.com/office/drawing/2014/main" id="{4B62CABF-E4F1-541B-FEF5-3DFA9DD2987D}"/>
              </a:ext>
            </a:extLst>
          </p:cNvPr>
          <p:cNvSpPr>
            <a:spLocks noGrp="1"/>
          </p:cNvSpPr>
          <p:nvPr>
            <p:ph sz="half" idx="2"/>
          </p:nvPr>
        </p:nvSpPr>
        <p:spPr>
          <a:xfrm>
            <a:off x="195942" y="122740"/>
            <a:ext cx="7886700" cy="345349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11022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BC4C18-F913-39B6-12DE-25B0CCE0FEE0}"/>
              </a:ext>
            </a:extLst>
          </p:cNvPr>
          <p:cNvSpPr/>
          <p:nvPr userDrawn="1"/>
        </p:nvSpPr>
        <p:spPr>
          <a:xfrm>
            <a:off x="0" y="3690852"/>
            <a:ext cx="9144000" cy="145264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05E4A-EC07-C8E7-42D1-62136D0744F2}"/>
              </a:ext>
            </a:extLst>
          </p:cNvPr>
          <p:cNvSpPr>
            <a:spLocks noGrp="1"/>
          </p:cNvSpPr>
          <p:nvPr>
            <p:ph type="title"/>
          </p:nvPr>
        </p:nvSpPr>
        <p:spPr>
          <a:xfrm>
            <a:off x="195942" y="3920089"/>
            <a:ext cx="7886700" cy="994172"/>
          </a:xfrm>
        </p:spPr>
        <p:txBody>
          <a:bodyPr/>
          <a:lstStyle>
            <a:lvl1pPr>
              <a:defRPr>
                <a:solidFill>
                  <a:srgbClr val="354373"/>
                </a:solidFill>
              </a:defRPr>
            </a:lvl1pPr>
          </a:lstStyle>
          <a:p>
            <a:r>
              <a:rPr lang="en-GB"/>
              <a:t>Click to edit Master title style</a:t>
            </a:r>
            <a:endParaRPr lang="en-US"/>
          </a:p>
        </p:txBody>
      </p:sp>
      <p:pic>
        <p:nvPicPr>
          <p:cNvPr id="4" name="Picture 3" descr="A picture containing icon&#10;&#10;Description automatically generated">
            <a:extLst>
              <a:ext uri="{FF2B5EF4-FFF2-40B4-BE49-F238E27FC236}">
                <a16:creationId xmlns:a16="http://schemas.microsoft.com/office/drawing/2014/main" id="{D8ED31C4-5E70-234A-1BC9-75C5FC3C7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5" name="Content Placeholder 3">
            <a:extLst>
              <a:ext uri="{FF2B5EF4-FFF2-40B4-BE49-F238E27FC236}">
                <a16:creationId xmlns:a16="http://schemas.microsoft.com/office/drawing/2014/main" id="{4B62CABF-E4F1-541B-FEF5-3DFA9DD2987D}"/>
              </a:ext>
            </a:extLst>
          </p:cNvPr>
          <p:cNvSpPr>
            <a:spLocks noGrp="1"/>
          </p:cNvSpPr>
          <p:nvPr>
            <p:ph sz="half" idx="2"/>
          </p:nvPr>
        </p:nvSpPr>
        <p:spPr>
          <a:xfrm>
            <a:off x="195942" y="122740"/>
            <a:ext cx="7886700" cy="345349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26772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BC4C18-F913-39B6-12DE-25B0CCE0FEE0}"/>
              </a:ext>
            </a:extLst>
          </p:cNvPr>
          <p:cNvSpPr/>
          <p:nvPr userDrawn="1"/>
        </p:nvSpPr>
        <p:spPr>
          <a:xfrm>
            <a:off x="0" y="3690852"/>
            <a:ext cx="9144000" cy="1452649"/>
          </a:xfrm>
          <a:prstGeom prst="rect">
            <a:avLst/>
          </a:prstGeom>
          <a:solidFill>
            <a:srgbClr val="C0D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05E4A-EC07-C8E7-42D1-62136D0744F2}"/>
              </a:ext>
            </a:extLst>
          </p:cNvPr>
          <p:cNvSpPr>
            <a:spLocks noGrp="1"/>
          </p:cNvSpPr>
          <p:nvPr>
            <p:ph type="title"/>
          </p:nvPr>
        </p:nvSpPr>
        <p:spPr>
          <a:xfrm>
            <a:off x="195942" y="3920089"/>
            <a:ext cx="7886700" cy="994172"/>
          </a:xfrm>
        </p:spPr>
        <p:txBody>
          <a:bodyPr/>
          <a:lstStyle>
            <a:lvl1pPr>
              <a:defRPr>
                <a:solidFill>
                  <a:srgbClr val="354373"/>
                </a:solidFill>
              </a:defRPr>
            </a:lvl1pPr>
          </a:lstStyle>
          <a:p>
            <a:r>
              <a:rPr lang="en-GB"/>
              <a:t>Click to edit Master title style</a:t>
            </a:r>
            <a:endParaRPr lang="en-US"/>
          </a:p>
        </p:txBody>
      </p:sp>
      <p:pic>
        <p:nvPicPr>
          <p:cNvPr id="4" name="Picture 3" descr="A picture containing icon&#10;&#10;Description automatically generated">
            <a:extLst>
              <a:ext uri="{FF2B5EF4-FFF2-40B4-BE49-F238E27FC236}">
                <a16:creationId xmlns:a16="http://schemas.microsoft.com/office/drawing/2014/main" id="{D8ED31C4-5E70-234A-1BC9-75C5FC3C7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5" name="Content Placeholder 3">
            <a:extLst>
              <a:ext uri="{FF2B5EF4-FFF2-40B4-BE49-F238E27FC236}">
                <a16:creationId xmlns:a16="http://schemas.microsoft.com/office/drawing/2014/main" id="{4B62CABF-E4F1-541B-FEF5-3DFA9DD2987D}"/>
              </a:ext>
            </a:extLst>
          </p:cNvPr>
          <p:cNvSpPr>
            <a:spLocks noGrp="1"/>
          </p:cNvSpPr>
          <p:nvPr>
            <p:ph sz="half" idx="2"/>
          </p:nvPr>
        </p:nvSpPr>
        <p:spPr>
          <a:xfrm>
            <a:off x="195942" y="122740"/>
            <a:ext cx="7886700" cy="345349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33792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BC4C18-F913-39B6-12DE-25B0CCE0FEE0}"/>
              </a:ext>
            </a:extLst>
          </p:cNvPr>
          <p:cNvSpPr/>
          <p:nvPr userDrawn="1"/>
        </p:nvSpPr>
        <p:spPr>
          <a:xfrm>
            <a:off x="0" y="3690852"/>
            <a:ext cx="9144000" cy="14526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05E4A-EC07-C8E7-42D1-62136D0744F2}"/>
              </a:ext>
            </a:extLst>
          </p:cNvPr>
          <p:cNvSpPr>
            <a:spLocks noGrp="1"/>
          </p:cNvSpPr>
          <p:nvPr>
            <p:ph type="title"/>
          </p:nvPr>
        </p:nvSpPr>
        <p:spPr>
          <a:xfrm>
            <a:off x="195942" y="3920089"/>
            <a:ext cx="7886700" cy="994172"/>
          </a:xfrm>
        </p:spPr>
        <p:txBody>
          <a:bodyPr/>
          <a:lstStyle>
            <a:lvl1pPr>
              <a:defRPr>
                <a:solidFill>
                  <a:srgbClr val="354373"/>
                </a:solidFill>
              </a:defRPr>
            </a:lvl1pPr>
          </a:lstStyle>
          <a:p>
            <a:r>
              <a:rPr lang="en-GB"/>
              <a:t>Click to edit Master title style</a:t>
            </a:r>
            <a:endParaRPr lang="en-US"/>
          </a:p>
        </p:txBody>
      </p:sp>
      <p:pic>
        <p:nvPicPr>
          <p:cNvPr id="4" name="Picture 3" descr="A picture containing icon&#10;&#10;Description automatically generated">
            <a:extLst>
              <a:ext uri="{FF2B5EF4-FFF2-40B4-BE49-F238E27FC236}">
                <a16:creationId xmlns:a16="http://schemas.microsoft.com/office/drawing/2014/main" id="{D8ED31C4-5E70-234A-1BC9-75C5FC3C7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
        <p:nvSpPr>
          <p:cNvPr id="5" name="Content Placeholder 3">
            <a:extLst>
              <a:ext uri="{FF2B5EF4-FFF2-40B4-BE49-F238E27FC236}">
                <a16:creationId xmlns:a16="http://schemas.microsoft.com/office/drawing/2014/main" id="{4B62CABF-E4F1-541B-FEF5-3DFA9DD2987D}"/>
              </a:ext>
            </a:extLst>
          </p:cNvPr>
          <p:cNvSpPr>
            <a:spLocks noGrp="1"/>
          </p:cNvSpPr>
          <p:nvPr>
            <p:ph sz="half" idx="2"/>
          </p:nvPr>
        </p:nvSpPr>
        <p:spPr>
          <a:xfrm>
            <a:off x="195942" y="122740"/>
            <a:ext cx="7886700" cy="345349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025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2ABF-7659-6048-802F-7348433E4DD8}"/>
              </a:ext>
            </a:extLst>
          </p:cNvPr>
          <p:cNvSpPr>
            <a:spLocks noGrp="1"/>
          </p:cNvSpPr>
          <p:nvPr>
            <p:ph type="title"/>
          </p:nvPr>
        </p:nvSpPr>
        <p:spPr>
          <a:xfrm>
            <a:off x="629841" y="273844"/>
            <a:ext cx="7886700" cy="994172"/>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A9DE05-D5CA-C847-A34C-5FFE0DDE6D81}"/>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45C7858A-EFAE-B34B-8EC6-B699ACA002EC}"/>
              </a:ext>
            </a:extLst>
          </p:cNvPr>
          <p:cNvSpPr>
            <a:spLocks noGrp="1"/>
          </p:cNvSpPr>
          <p:nvPr>
            <p:ph sz="half" idx="2"/>
          </p:nvPr>
        </p:nvSpPr>
        <p:spPr>
          <a:xfrm>
            <a:off x="629842" y="1878806"/>
            <a:ext cx="3868340" cy="276344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4FD64FC-215F-684C-841E-E2151D275657}"/>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91728EF8-B970-2D4E-942A-161A36DD4B57}"/>
              </a:ext>
            </a:extLst>
          </p:cNvPr>
          <p:cNvSpPr>
            <a:spLocks noGrp="1"/>
          </p:cNvSpPr>
          <p:nvPr>
            <p:ph sz="quarter" idx="4"/>
          </p:nvPr>
        </p:nvSpPr>
        <p:spPr>
          <a:xfrm>
            <a:off x="4629150" y="1878806"/>
            <a:ext cx="3887391" cy="276344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picture containing icon&#10;&#10;Description automatically generated">
            <a:extLst>
              <a:ext uri="{FF2B5EF4-FFF2-40B4-BE49-F238E27FC236}">
                <a16:creationId xmlns:a16="http://schemas.microsoft.com/office/drawing/2014/main" id="{EAF635DD-AA29-0E49-92CA-AFC1EBF89D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181359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628650" y="2025872"/>
            <a:ext cx="7886700" cy="1091757"/>
          </a:xfrm>
        </p:spPr>
        <p:txBody>
          <a:bodyPr/>
          <a:lstStyle>
            <a:lvl1pPr algn="ctr">
              <a:defRPr b="1"/>
            </a:lvl1pPr>
          </a:lstStyle>
          <a:p>
            <a:r>
              <a:rPr lang="en-GB"/>
              <a:t>Click to edit Master title style</a:t>
            </a:r>
            <a:endParaRPr lang="en-US"/>
          </a:p>
        </p:txBody>
      </p:sp>
      <p:pic>
        <p:nvPicPr>
          <p:cNvPr id="3" name="Picture 2" descr="A picture containing icon&#10;&#10;Description automatically generated">
            <a:extLst>
              <a:ext uri="{FF2B5EF4-FFF2-40B4-BE49-F238E27FC236}">
                <a16:creationId xmlns:a16="http://schemas.microsoft.com/office/drawing/2014/main" id="{D779BA21-8A1F-404B-A37E-FAC17B0EC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1853092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7775-6427-CA42-B87C-87F3F5E336B4}"/>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A56A791-0615-C442-804F-EE74697926D8}"/>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CA60BDF-AE26-864D-B3BA-949B9B976A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pic>
        <p:nvPicPr>
          <p:cNvPr id="5" name="Picture 4" descr="A picture containing icon&#10;&#10;Description automatically generated">
            <a:extLst>
              <a:ext uri="{FF2B5EF4-FFF2-40B4-BE49-F238E27FC236}">
                <a16:creationId xmlns:a16="http://schemas.microsoft.com/office/drawing/2014/main" id="{F610E194-1F26-034D-97DF-7C754CC609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456376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DC4E-D8AC-CD48-AF05-55AA2CED68F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364EF2-4597-EB4C-9DFF-5527009AB249}"/>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A585C15-DD72-9245-8926-6367AA33A63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pic>
        <p:nvPicPr>
          <p:cNvPr id="5" name="Picture 4" descr="A picture containing icon&#10;&#10;Description automatically generated">
            <a:extLst>
              <a:ext uri="{FF2B5EF4-FFF2-40B4-BE49-F238E27FC236}">
                <a16:creationId xmlns:a16="http://schemas.microsoft.com/office/drawing/2014/main" id="{1268F9D2-16A0-4449-9B09-2BC029C2E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3171978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22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7_Custom Lay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C8667C-E3DB-2FEE-2F23-BE32FECDAAA9}"/>
              </a:ext>
            </a:extLst>
          </p:cNvPr>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628650" y="3734560"/>
            <a:ext cx="7886700" cy="1091757"/>
          </a:xfrm>
        </p:spPr>
        <p:txBody>
          <a:bodyPr/>
          <a:lstStyle>
            <a:lvl1pPr algn="ctr">
              <a:defRPr b="1"/>
            </a:lvl1pPr>
          </a:lstStyle>
          <a:p>
            <a:r>
              <a:rPr lang="en-GB"/>
              <a:t>Click to edit Master title style</a:t>
            </a:r>
            <a:endParaRPr lang="en-US"/>
          </a:p>
        </p:txBody>
      </p:sp>
      <p:pic>
        <p:nvPicPr>
          <p:cNvPr id="3" name="Picture 2" descr="A picture containing icon&#10;&#10;Description automatically generated">
            <a:extLst>
              <a:ext uri="{FF2B5EF4-FFF2-40B4-BE49-F238E27FC236}">
                <a16:creationId xmlns:a16="http://schemas.microsoft.com/office/drawing/2014/main" id="{D779BA21-8A1F-404B-A37E-FAC17B0EC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42701770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102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lumMod val="50000"/>
                    <a:lumOff val="50000"/>
                  </a:schemeClr>
                </a:solidFill>
                <a:latin typeface="Comic Sans MS" panose="030F0702030302020204" pitchFamily="66" charset="0"/>
              </a:defRPr>
            </a:lvl1pPr>
          </a:lstStyle>
          <a:p>
            <a:r>
              <a:rPr lang="en-US"/>
              <a:t>Click to edit Master title style</a:t>
            </a:r>
            <a:endParaRPr lang="en-AU"/>
          </a:p>
        </p:txBody>
      </p:sp>
    </p:spTree>
    <p:extLst>
      <p:ext uri="{BB962C8B-B14F-4D97-AF65-F5344CB8AC3E}">
        <p14:creationId xmlns:p14="http://schemas.microsoft.com/office/powerpoint/2010/main" val="3199787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lumMod val="50000"/>
                    <a:lumOff val="50000"/>
                  </a:schemeClr>
                </a:solidFill>
                <a:latin typeface="Comic Sans MS" panose="030F0702030302020204" pitchFamily="66" charset="0"/>
              </a:defRPr>
            </a:lvl1pPr>
          </a:lstStyle>
          <a:p>
            <a:r>
              <a:rPr lang="en-US"/>
              <a:t>Click to edit Master title style</a:t>
            </a:r>
            <a:endParaRPr lang="en-AU"/>
          </a:p>
        </p:txBody>
      </p:sp>
    </p:spTree>
    <p:extLst>
      <p:ext uri="{BB962C8B-B14F-4D97-AF65-F5344CB8AC3E}">
        <p14:creationId xmlns:p14="http://schemas.microsoft.com/office/powerpoint/2010/main" val="1148640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lumMod val="50000"/>
                    <a:lumOff val="50000"/>
                  </a:schemeClr>
                </a:solidFill>
                <a:latin typeface="Comic Sans MS" panose="030F0702030302020204" pitchFamily="66" charset="0"/>
              </a:defRPr>
            </a:lvl1pPr>
          </a:lstStyle>
          <a:p>
            <a:r>
              <a:rPr lang="en-US"/>
              <a:t>Click to edit Master title style</a:t>
            </a:r>
            <a:endParaRPr lang="en-AU"/>
          </a:p>
        </p:txBody>
      </p:sp>
    </p:spTree>
    <p:extLst>
      <p:ext uri="{BB962C8B-B14F-4D97-AF65-F5344CB8AC3E}">
        <p14:creationId xmlns:p14="http://schemas.microsoft.com/office/powerpoint/2010/main" val="2799995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lumMod val="50000"/>
                    <a:lumOff val="50000"/>
                  </a:schemeClr>
                </a:solidFill>
                <a:latin typeface="Comic Sans MS" panose="030F0702030302020204" pitchFamily="66" charset="0"/>
              </a:defRPr>
            </a:lvl1pPr>
          </a:lstStyle>
          <a:p>
            <a:r>
              <a:rPr lang="en-US"/>
              <a:t>Click to edit Master title style</a:t>
            </a:r>
            <a:endParaRPr lang="en-AU"/>
          </a:p>
        </p:txBody>
      </p:sp>
    </p:spTree>
    <p:extLst>
      <p:ext uri="{BB962C8B-B14F-4D97-AF65-F5344CB8AC3E}">
        <p14:creationId xmlns:p14="http://schemas.microsoft.com/office/powerpoint/2010/main" val="1444286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lumMod val="50000"/>
                    <a:lumOff val="50000"/>
                  </a:schemeClr>
                </a:solidFill>
                <a:latin typeface="Comic Sans MS" panose="030F0702030302020204" pitchFamily="66" charset="0"/>
              </a:defRPr>
            </a:lvl1pPr>
          </a:lstStyle>
          <a:p>
            <a:r>
              <a:rPr lang="en-US"/>
              <a:t>Click to edit Master title style</a:t>
            </a:r>
            <a:endParaRPr lang="en-AU"/>
          </a:p>
        </p:txBody>
      </p:sp>
    </p:spTree>
    <p:extLst>
      <p:ext uri="{BB962C8B-B14F-4D97-AF65-F5344CB8AC3E}">
        <p14:creationId xmlns:p14="http://schemas.microsoft.com/office/powerpoint/2010/main" val="52724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628650" y="2025872"/>
            <a:ext cx="7886700" cy="1091757"/>
          </a:xfrm>
        </p:spPr>
        <p:txBody>
          <a:bodyPr/>
          <a:lstStyle>
            <a:lvl1pPr algn="ctr">
              <a:defRPr b="1"/>
            </a:lvl1pPr>
          </a:lstStyle>
          <a:p>
            <a:r>
              <a:rPr lang="en-GB"/>
              <a:t>Click to edit Master title style</a:t>
            </a:r>
            <a:endParaRPr lang="en-US"/>
          </a:p>
        </p:txBody>
      </p:sp>
      <p:pic>
        <p:nvPicPr>
          <p:cNvPr id="3" name="Picture 2" descr="A picture containing icon&#10;&#10;Description automatically generated">
            <a:extLst>
              <a:ext uri="{FF2B5EF4-FFF2-40B4-BE49-F238E27FC236}">
                <a16:creationId xmlns:a16="http://schemas.microsoft.com/office/drawing/2014/main" id="{D779BA21-8A1F-404B-A37E-FAC17B0EC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322459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F7E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628650" y="2025872"/>
            <a:ext cx="7886700" cy="1091757"/>
          </a:xfrm>
        </p:spPr>
        <p:txBody>
          <a:bodyPr/>
          <a:lstStyle>
            <a:lvl1pPr algn="ctr">
              <a:defRPr b="1"/>
            </a:lvl1pPr>
          </a:lstStyle>
          <a:p>
            <a:r>
              <a:rPr lang="en-GB"/>
              <a:t>Click to edit Master title style</a:t>
            </a:r>
            <a:endParaRPr lang="en-US"/>
          </a:p>
        </p:txBody>
      </p:sp>
      <p:pic>
        <p:nvPicPr>
          <p:cNvPr id="3" name="Picture 2" descr="A picture containing icon&#10;&#10;Description automatically generated">
            <a:extLst>
              <a:ext uri="{FF2B5EF4-FFF2-40B4-BE49-F238E27FC236}">
                <a16:creationId xmlns:a16="http://schemas.microsoft.com/office/drawing/2014/main" id="{D779BA21-8A1F-404B-A37E-FAC17B0EC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177993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B030-37E4-0445-9A53-8CD68E3320E2}"/>
              </a:ext>
            </a:extLst>
          </p:cNvPr>
          <p:cNvSpPr>
            <a:spLocks noGrp="1"/>
          </p:cNvSpPr>
          <p:nvPr>
            <p:ph type="title"/>
          </p:nvPr>
        </p:nvSpPr>
        <p:spPr>
          <a:xfrm>
            <a:off x="628650" y="2025872"/>
            <a:ext cx="7886700" cy="1091757"/>
          </a:xfrm>
        </p:spPr>
        <p:txBody>
          <a:bodyPr/>
          <a:lstStyle>
            <a:lvl1pPr algn="ctr">
              <a:defRPr b="1"/>
            </a:lvl1pPr>
          </a:lstStyle>
          <a:p>
            <a:r>
              <a:rPr lang="en-GB"/>
              <a:t>Click to edit Master title style</a:t>
            </a:r>
            <a:endParaRPr lang="en-US"/>
          </a:p>
        </p:txBody>
      </p:sp>
      <p:pic>
        <p:nvPicPr>
          <p:cNvPr id="3" name="Picture 2" descr="A picture containing icon&#10;&#10;Description automatically generated">
            <a:extLst>
              <a:ext uri="{FF2B5EF4-FFF2-40B4-BE49-F238E27FC236}">
                <a16:creationId xmlns:a16="http://schemas.microsoft.com/office/drawing/2014/main" id="{D779BA21-8A1F-404B-A37E-FAC17B0EC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46132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A0D0-08D1-8F45-A625-E1C4B564D9DD}"/>
              </a:ext>
            </a:extLst>
          </p:cNvPr>
          <p:cNvSpPr>
            <a:spLocks noGrp="1"/>
          </p:cNvSpPr>
          <p:nvPr>
            <p:ph type="title"/>
          </p:nvPr>
        </p:nvSpPr>
        <p:spPr>
          <a:xfrm>
            <a:off x="200025" y="205264"/>
            <a:ext cx="7886700" cy="994172"/>
          </a:xfrm>
        </p:spPr>
        <p:txBody>
          <a:bodyPr/>
          <a:lstStyle/>
          <a:p>
            <a:r>
              <a:rPr lang="en-GB"/>
              <a:t>Click to edit Master title style</a:t>
            </a:r>
            <a:endParaRPr lang="en-US"/>
          </a:p>
        </p:txBody>
      </p:sp>
      <p:pic>
        <p:nvPicPr>
          <p:cNvPr id="3" name="Picture 2" descr="A picture containing icon&#10;&#10;Description automatically generated">
            <a:extLst>
              <a:ext uri="{FF2B5EF4-FFF2-40B4-BE49-F238E27FC236}">
                <a16:creationId xmlns:a16="http://schemas.microsoft.com/office/drawing/2014/main" id="{F69FC6D9-4EB5-F94F-A18D-23DFFDB19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grpSp>
        <p:nvGrpSpPr>
          <p:cNvPr id="24" name="Group 23">
            <a:extLst>
              <a:ext uri="{FF2B5EF4-FFF2-40B4-BE49-F238E27FC236}">
                <a16:creationId xmlns:a16="http://schemas.microsoft.com/office/drawing/2014/main" id="{DAA34F18-68A5-2540-85CB-FBBA4BF12677}"/>
              </a:ext>
            </a:extLst>
          </p:cNvPr>
          <p:cNvGrpSpPr/>
          <p:nvPr userDrawn="1"/>
        </p:nvGrpSpPr>
        <p:grpSpPr>
          <a:xfrm>
            <a:off x="404410" y="1444532"/>
            <a:ext cx="1480160" cy="2874075"/>
            <a:chOff x="7815776" y="1757066"/>
            <a:chExt cx="2347908" cy="4559010"/>
          </a:xfrm>
        </p:grpSpPr>
        <p:sp>
          <p:nvSpPr>
            <p:cNvPr id="25" name="Oval 24">
              <a:extLst>
                <a:ext uri="{FF2B5EF4-FFF2-40B4-BE49-F238E27FC236}">
                  <a16:creationId xmlns:a16="http://schemas.microsoft.com/office/drawing/2014/main" id="{A05541AD-85F6-BD42-A32E-12F83A68A9E0}"/>
                </a:ext>
              </a:extLst>
            </p:cNvPr>
            <p:cNvSpPr/>
            <p:nvPr/>
          </p:nvSpPr>
          <p:spPr>
            <a:xfrm>
              <a:off x="7815776" y="1757066"/>
              <a:ext cx="2347908" cy="2312285"/>
            </a:xfrm>
            <a:prstGeom prst="ellipse">
              <a:avLst/>
            </a:prstGeom>
            <a:solidFill>
              <a:srgbClr val="B6E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Shape&#10;&#10;Description automatically generated with low confidence">
              <a:extLst>
                <a:ext uri="{FF2B5EF4-FFF2-40B4-BE49-F238E27FC236}">
                  <a16:creationId xmlns:a16="http://schemas.microsoft.com/office/drawing/2014/main" id="{25BA319E-860F-2B42-8CCC-0E5349A27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3175" y="2225440"/>
              <a:ext cx="1367365" cy="1367365"/>
            </a:xfrm>
            <a:prstGeom prst="rect">
              <a:avLst/>
            </a:prstGeom>
          </p:spPr>
        </p:pic>
        <p:sp>
          <p:nvSpPr>
            <p:cNvPr id="27" name="Rectangle 26">
              <a:extLst>
                <a:ext uri="{FF2B5EF4-FFF2-40B4-BE49-F238E27FC236}">
                  <a16:creationId xmlns:a16="http://schemas.microsoft.com/office/drawing/2014/main" id="{2BC6B44D-3D03-5F4D-A7AA-19BE45714487}"/>
                </a:ext>
              </a:extLst>
            </p:cNvPr>
            <p:cNvSpPr/>
            <p:nvPr/>
          </p:nvSpPr>
          <p:spPr>
            <a:xfrm>
              <a:off x="8326147" y="4278057"/>
              <a:ext cx="1744848" cy="585854"/>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INSIGHT</a:t>
              </a:r>
            </a:p>
          </p:txBody>
        </p:sp>
        <p:sp>
          <p:nvSpPr>
            <p:cNvPr id="28" name="Rectangle 27">
              <a:extLst>
                <a:ext uri="{FF2B5EF4-FFF2-40B4-BE49-F238E27FC236}">
                  <a16:creationId xmlns:a16="http://schemas.microsoft.com/office/drawing/2014/main" id="{66962CEE-9767-944C-A3F0-4705E88D6980}"/>
                </a:ext>
              </a:extLst>
            </p:cNvPr>
            <p:cNvSpPr/>
            <p:nvPr/>
          </p:nvSpPr>
          <p:spPr>
            <a:xfrm>
              <a:off x="7866389" y="4851441"/>
              <a:ext cx="2246684" cy="1464635"/>
            </a:xfrm>
            <a:prstGeom prst="rect">
              <a:avLst/>
            </a:prstGeom>
          </p:spPr>
          <p:txBody>
            <a:bodyPr wrap="square">
              <a:spAutoFit/>
            </a:bodyPr>
            <a:lstStyle/>
            <a:p>
              <a:pPr algn="ctr"/>
              <a:r>
                <a:rPr lang="en-US" sz="900">
                  <a:solidFill>
                    <a:srgbClr val="354373"/>
                  </a:solidFill>
                  <a:latin typeface="Poppins" pitchFamily="2" charset="77"/>
                  <a:ea typeface="Helvetica Neue" panose="02000503000000020004" pitchFamily="2" charset="0"/>
                  <a:cs typeface="Poppins" pitchFamily="2" charset="77"/>
                </a:rPr>
                <a:t>We believe that ALL supporter activities must be based on sound insights about why people do what they do.</a:t>
              </a:r>
            </a:p>
          </p:txBody>
        </p:sp>
      </p:grpSp>
      <p:grpSp>
        <p:nvGrpSpPr>
          <p:cNvPr id="29" name="Group 28">
            <a:extLst>
              <a:ext uri="{FF2B5EF4-FFF2-40B4-BE49-F238E27FC236}">
                <a16:creationId xmlns:a16="http://schemas.microsoft.com/office/drawing/2014/main" id="{95CEA175-5BC7-AD4D-8D58-DD4447C5805D}"/>
              </a:ext>
            </a:extLst>
          </p:cNvPr>
          <p:cNvGrpSpPr/>
          <p:nvPr userDrawn="1"/>
        </p:nvGrpSpPr>
        <p:grpSpPr>
          <a:xfrm>
            <a:off x="2017868" y="1444533"/>
            <a:ext cx="1581721" cy="3012574"/>
            <a:chOff x="3370013" y="1628863"/>
            <a:chExt cx="2509010" cy="4778705"/>
          </a:xfrm>
        </p:grpSpPr>
        <p:sp>
          <p:nvSpPr>
            <p:cNvPr id="30" name="Oval 29">
              <a:extLst>
                <a:ext uri="{FF2B5EF4-FFF2-40B4-BE49-F238E27FC236}">
                  <a16:creationId xmlns:a16="http://schemas.microsoft.com/office/drawing/2014/main" id="{C489BA08-E4E0-D842-9A16-E73A1E0BCA41}"/>
                </a:ext>
              </a:extLst>
            </p:cNvPr>
            <p:cNvSpPr/>
            <p:nvPr/>
          </p:nvSpPr>
          <p:spPr>
            <a:xfrm>
              <a:off x="3450564" y="1628863"/>
              <a:ext cx="2347908" cy="2312285"/>
            </a:xfrm>
            <a:prstGeom prst="ellipse">
              <a:avLst/>
            </a:prstGeom>
            <a:solidFill>
              <a:srgbClr val="FFF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BBAC237-7C73-1E4F-AE72-B8B28FAB7E11}"/>
                </a:ext>
              </a:extLst>
            </p:cNvPr>
            <p:cNvSpPr/>
            <p:nvPr/>
          </p:nvSpPr>
          <p:spPr>
            <a:xfrm>
              <a:off x="4147260" y="4127750"/>
              <a:ext cx="1627881" cy="585854"/>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DESIGN</a:t>
              </a:r>
            </a:p>
          </p:txBody>
        </p:sp>
        <p:sp>
          <p:nvSpPr>
            <p:cNvPr id="32" name="Rectangle 31">
              <a:extLst>
                <a:ext uri="{FF2B5EF4-FFF2-40B4-BE49-F238E27FC236}">
                  <a16:creationId xmlns:a16="http://schemas.microsoft.com/office/drawing/2014/main" id="{059B7797-BE10-994B-BB8D-BBFC30E29A58}"/>
                </a:ext>
              </a:extLst>
            </p:cNvPr>
            <p:cNvSpPr/>
            <p:nvPr/>
          </p:nvSpPr>
          <p:spPr>
            <a:xfrm>
              <a:off x="3370013" y="4723238"/>
              <a:ext cx="2509010" cy="1684330"/>
            </a:xfrm>
            <a:prstGeom prst="rect">
              <a:avLst/>
            </a:prstGeom>
          </p:spPr>
          <p:txBody>
            <a:bodyPr wrap="square">
              <a:spAutoFit/>
            </a:bodyPr>
            <a:lstStyle/>
            <a:p>
              <a:pPr algn="ctr"/>
              <a:r>
                <a:rPr lang="en-US" sz="900">
                  <a:solidFill>
                    <a:srgbClr val="354373"/>
                  </a:solidFill>
                  <a:latin typeface="Poppins" pitchFamily="2" charset="77"/>
                  <a:ea typeface="Helvetica Neue" panose="02000503000000020004" pitchFamily="2" charset="0"/>
                  <a:cs typeface="Poppins" pitchFamily="2" charset="77"/>
                </a:rPr>
                <a:t>Our engagement journey will be designed using principles of delivering the best supporter experience and behavioral economics.</a:t>
              </a:r>
              <a:endParaRPr lang="en-US" sz="1200">
                <a:solidFill>
                  <a:srgbClr val="354373"/>
                </a:solidFill>
                <a:latin typeface="Poppins" pitchFamily="2" charset="77"/>
                <a:ea typeface="Helvetica Neue" panose="02000503000000020004" pitchFamily="2" charset="0"/>
                <a:cs typeface="Poppins" pitchFamily="2" charset="77"/>
              </a:endParaRPr>
            </a:p>
          </p:txBody>
        </p:sp>
        <p:pic>
          <p:nvPicPr>
            <p:cNvPr id="33" name="Picture 32" descr="Shape&#10;&#10;Description automatically generated with low confidence">
              <a:extLst>
                <a:ext uri="{FF2B5EF4-FFF2-40B4-BE49-F238E27FC236}">
                  <a16:creationId xmlns:a16="http://schemas.microsoft.com/office/drawing/2014/main" id="{A5B7D777-14BA-904E-8BF5-1867F6651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252" y="1973269"/>
              <a:ext cx="1455731" cy="1455731"/>
            </a:xfrm>
            <a:prstGeom prst="rect">
              <a:avLst/>
            </a:prstGeom>
          </p:spPr>
        </p:pic>
      </p:grpSp>
      <p:grpSp>
        <p:nvGrpSpPr>
          <p:cNvPr id="34" name="Group 33">
            <a:extLst>
              <a:ext uri="{FF2B5EF4-FFF2-40B4-BE49-F238E27FC236}">
                <a16:creationId xmlns:a16="http://schemas.microsoft.com/office/drawing/2014/main" id="{A0A448B4-D868-7148-8268-B9B65DD12297}"/>
              </a:ext>
            </a:extLst>
          </p:cNvPr>
          <p:cNvGrpSpPr/>
          <p:nvPr userDrawn="1"/>
        </p:nvGrpSpPr>
        <p:grpSpPr>
          <a:xfrm>
            <a:off x="5434903" y="1480549"/>
            <a:ext cx="1500347" cy="2710639"/>
            <a:chOff x="8854038" y="1628863"/>
            <a:chExt cx="2379930" cy="4299759"/>
          </a:xfrm>
        </p:grpSpPr>
        <p:sp>
          <p:nvSpPr>
            <p:cNvPr id="35" name="Oval 34">
              <a:extLst>
                <a:ext uri="{FF2B5EF4-FFF2-40B4-BE49-F238E27FC236}">
                  <a16:creationId xmlns:a16="http://schemas.microsoft.com/office/drawing/2014/main" id="{18F7DB5A-EFCB-6441-970D-93B53D2E3371}"/>
                </a:ext>
              </a:extLst>
            </p:cNvPr>
            <p:cNvSpPr/>
            <p:nvPr/>
          </p:nvSpPr>
          <p:spPr>
            <a:xfrm>
              <a:off x="8886060" y="1628863"/>
              <a:ext cx="2347908" cy="2312285"/>
            </a:xfrm>
            <a:prstGeom prst="ellipse">
              <a:avLst/>
            </a:prstGeom>
            <a:solidFill>
              <a:srgbClr val="AAD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F5567EA-8B9E-1D45-A17A-043E46755384}"/>
                </a:ext>
              </a:extLst>
            </p:cNvPr>
            <p:cNvSpPr/>
            <p:nvPr/>
          </p:nvSpPr>
          <p:spPr>
            <a:xfrm>
              <a:off x="9742041" y="4127749"/>
              <a:ext cx="1048129" cy="585854"/>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ACT</a:t>
              </a:r>
            </a:p>
          </p:txBody>
        </p:sp>
        <p:sp>
          <p:nvSpPr>
            <p:cNvPr id="37" name="Rectangle 36">
              <a:extLst>
                <a:ext uri="{FF2B5EF4-FFF2-40B4-BE49-F238E27FC236}">
                  <a16:creationId xmlns:a16="http://schemas.microsoft.com/office/drawing/2014/main" id="{258A99B6-24E5-A743-8AF4-BADD125418AD}"/>
                </a:ext>
              </a:extLst>
            </p:cNvPr>
            <p:cNvSpPr/>
            <p:nvPr/>
          </p:nvSpPr>
          <p:spPr>
            <a:xfrm>
              <a:off x="8854038" y="4683683"/>
              <a:ext cx="2347908" cy="1244939"/>
            </a:xfrm>
            <a:prstGeom prst="rect">
              <a:avLst/>
            </a:prstGeom>
          </p:spPr>
          <p:txBody>
            <a:bodyPr wrap="square">
              <a:spAutoFit/>
            </a:bodyPr>
            <a:lstStyle/>
            <a:p>
              <a:pPr algn="ctr"/>
              <a:r>
                <a:rPr lang="en-US" sz="900">
                  <a:solidFill>
                    <a:srgbClr val="354373"/>
                  </a:solidFill>
                  <a:latin typeface="Poppins" pitchFamily="2" charset="77"/>
                  <a:ea typeface="Helvetica Neue" panose="02000503000000020004" pitchFamily="2" charset="0"/>
                  <a:cs typeface="Poppins" pitchFamily="2" charset="77"/>
                </a:rPr>
                <a:t>You will gain value beyond conversions and use insights to build your next best move strategy. </a:t>
              </a:r>
            </a:p>
          </p:txBody>
        </p:sp>
        <p:pic>
          <p:nvPicPr>
            <p:cNvPr id="38" name="Picture 37" descr="Shape&#10;&#10;Description automatically generated with low confidence">
              <a:extLst>
                <a:ext uri="{FF2B5EF4-FFF2-40B4-BE49-F238E27FC236}">
                  <a16:creationId xmlns:a16="http://schemas.microsoft.com/office/drawing/2014/main" id="{34485274-34EA-954A-981D-7CA1B76561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2335" y="2008116"/>
              <a:ext cx="1431344" cy="1431343"/>
            </a:xfrm>
            <a:prstGeom prst="rect">
              <a:avLst/>
            </a:prstGeom>
          </p:spPr>
        </p:pic>
      </p:grpSp>
      <p:grpSp>
        <p:nvGrpSpPr>
          <p:cNvPr id="39" name="Group 38">
            <a:extLst>
              <a:ext uri="{FF2B5EF4-FFF2-40B4-BE49-F238E27FC236}">
                <a16:creationId xmlns:a16="http://schemas.microsoft.com/office/drawing/2014/main" id="{8D34B4BB-90FC-3A4D-B6DF-6EE3DF469565}"/>
              </a:ext>
            </a:extLst>
          </p:cNvPr>
          <p:cNvGrpSpPr/>
          <p:nvPr userDrawn="1"/>
        </p:nvGrpSpPr>
        <p:grpSpPr>
          <a:xfrm>
            <a:off x="3732887" y="1469374"/>
            <a:ext cx="1624722" cy="3012574"/>
            <a:chOff x="6148545" y="1628863"/>
            <a:chExt cx="2577221" cy="4778705"/>
          </a:xfrm>
        </p:grpSpPr>
        <p:sp>
          <p:nvSpPr>
            <p:cNvPr id="40" name="Oval 39">
              <a:extLst>
                <a:ext uri="{FF2B5EF4-FFF2-40B4-BE49-F238E27FC236}">
                  <a16:creationId xmlns:a16="http://schemas.microsoft.com/office/drawing/2014/main" id="{272020B3-0AAF-324E-9160-6052A164FF8C}"/>
                </a:ext>
              </a:extLst>
            </p:cNvPr>
            <p:cNvSpPr/>
            <p:nvPr/>
          </p:nvSpPr>
          <p:spPr>
            <a:xfrm>
              <a:off x="6148545" y="1628863"/>
              <a:ext cx="2347908" cy="2312285"/>
            </a:xfrm>
            <a:prstGeom prst="ellipse">
              <a:avLst/>
            </a:prstGeom>
            <a:solidFill>
              <a:srgbClr val="F8A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372BDEC-0F2F-6748-96A7-01F7AB6531F3}"/>
                </a:ext>
              </a:extLst>
            </p:cNvPr>
            <p:cNvSpPr/>
            <p:nvPr/>
          </p:nvSpPr>
          <p:spPr>
            <a:xfrm>
              <a:off x="6765295" y="4130324"/>
              <a:ext cx="1780447" cy="585854"/>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ENGAGE</a:t>
              </a:r>
            </a:p>
          </p:txBody>
        </p:sp>
        <p:sp>
          <p:nvSpPr>
            <p:cNvPr id="42" name="Rectangle 41">
              <a:extLst>
                <a:ext uri="{FF2B5EF4-FFF2-40B4-BE49-F238E27FC236}">
                  <a16:creationId xmlns:a16="http://schemas.microsoft.com/office/drawing/2014/main" id="{840C585E-226A-A94D-A582-34D7864CE5D9}"/>
                </a:ext>
              </a:extLst>
            </p:cNvPr>
            <p:cNvSpPr/>
            <p:nvPr/>
          </p:nvSpPr>
          <p:spPr>
            <a:xfrm>
              <a:off x="6216755" y="4723238"/>
              <a:ext cx="2509011" cy="1684330"/>
            </a:xfrm>
            <a:prstGeom prst="rect">
              <a:avLst/>
            </a:prstGeom>
          </p:spPr>
          <p:txBody>
            <a:bodyPr wrap="square">
              <a:spAutoFit/>
            </a:bodyPr>
            <a:lstStyle/>
            <a:p>
              <a:pPr algn="ctr"/>
              <a:r>
                <a:rPr lang="en-US" sz="900">
                  <a:solidFill>
                    <a:srgbClr val="354373"/>
                  </a:solidFill>
                  <a:latin typeface="Poppins" pitchFamily="2" charset="77"/>
                  <a:ea typeface="Helvetica Neue" panose="02000503000000020004" pitchFamily="2" charset="0"/>
                  <a:cs typeface="Poppins" pitchFamily="2" charset="77"/>
                </a:rPr>
                <a:t>Pass to active marketing, we believe in creating conversations. </a:t>
              </a:r>
              <a:br>
                <a:rPr lang="en-US" sz="900">
                  <a:solidFill>
                    <a:srgbClr val="354373"/>
                  </a:solidFill>
                  <a:latin typeface="Poppins" pitchFamily="2" charset="77"/>
                  <a:ea typeface="Helvetica Neue" panose="02000503000000020004" pitchFamily="2" charset="0"/>
                  <a:cs typeface="Poppins" pitchFamily="2" charset="77"/>
                </a:rPr>
              </a:br>
              <a:br>
                <a:rPr lang="en-US" sz="900">
                  <a:solidFill>
                    <a:srgbClr val="354373"/>
                  </a:solidFill>
                  <a:latin typeface="Poppins" pitchFamily="2" charset="77"/>
                  <a:ea typeface="Helvetica Neue" panose="02000503000000020004" pitchFamily="2" charset="0"/>
                  <a:cs typeface="Poppins" pitchFamily="2" charset="77"/>
                </a:rPr>
              </a:br>
              <a:r>
                <a:rPr lang="en-US" sz="900">
                  <a:solidFill>
                    <a:srgbClr val="354373"/>
                  </a:solidFill>
                  <a:latin typeface="Poppins" pitchFamily="2" charset="77"/>
                  <a:ea typeface="Helvetica Neue" panose="02000503000000020004" pitchFamily="2" charset="0"/>
                  <a:cs typeface="Poppins" pitchFamily="2" charset="77"/>
                </a:rPr>
                <a:t>We use automated tools to create deeper engagement.</a:t>
              </a:r>
            </a:p>
          </p:txBody>
        </p:sp>
        <p:pic>
          <p:nvPicPr>
            <p:cNvPr id="43" name="Picture 42" descr="Shape&#10;&#10;Description automatically generated with low confidence">
              <a:extLst>
                <a:ext uri="{FF2B5EF4-FFF2-40B4-BE49-F238E27FC236}">
                  <a16:creationId xmlns:a16="http://schemas.microsoft.com/office/drawing/2014/main" id="{E6D3E26A-EB96-B145-8E98-426C6F91D3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5459" y="2097237"/>
              <a:ext cx="1434656" cy="1434656"/>
            </a:xfrm>
            <a:prstGeom prst="rect">
              <a:avLst/>
            </a:prstGeom>
          </p:spPr>
        </p:pic>
      </p:grpSp>
      <p:grpSp>
        <p:nvGrpSpPr>
          <p:cNvPr id="44" name="Group 43">
            <a:extLst>
              <a:ext uri="{FF2B5EF4-FFF2-40B4-BE49-F238E27FC236}">
                <a16:creationId xmlns:a16="http://schemas.microsoft.com/office/drawing/2014/main" id="{B4792CBF-9294-B44B-A6DA-9CA821603BDB}"/>
              </a:ext>
            </a:extLst>
          </p:cNvPr>
          <p:cNvGrpSpPr/>
          <p:nvPr userDrawn="1"/>
        </p:nvGrpSpPr>
        <p:grpSpPr>
          <a:xfrm>
            <a:off x="7157107" y="1480549"/>
            <a:ext cx="1498865" cy="3407639"/>
            <a:chOff x="9542809" y="1974065"/>
            <a:chExt cx="1998486" cy="4543518"/>
          </a:xfrm>
        </p:grpSpPr>
        <p:grpSp>
          <p:nvGrpSpPr>
            <p:cNvPr id="45" name="Group 44">
              <a:extLst>
                <a:ext uri="{FF2B5EF4-FFF2-40B4-BE49-F238E27FC236}">
                  <a16:creationId xmlns:a16="http://schemas.microsoft.com/office/drawing/2014/main" id="{B222401E-ABDF-2C4D-A2EB-E25A276516D8}"/>
                </a:ext>
              </a:extLst>
            </p:cNvPr>
            <p:cNvGrpSpPr/>
            <p:nvPr userDrawn="1"/>
          </p:nvGrpSpPr>
          <p:grpSpPr>
            <a:xfrm>
              <a:off x="9542809" y="1974065"/>
              <a:ext cx="1998486" cy="4543518"/>
              <a:chOff x="8856389" y="1628863"/>
              <a:chExt cx="2377579" cy="5405376"/>
            </a:xfrm>
          </p:grpSpPr>
          <p:sp>
            <p:nvSpPr>
              <p:cNvPr id="47" name="Oval 46">
                <a:extLst>
                  <a:ext uri="{FF2B5EF4-FFF2-40B4-BE49-F238E27FC236}">
                    <a16:creationId xmlns:a16="http://schemas.microsoft.com/office/drawing/2014/main" id="{B4A60066-A1F6-6E45-B362-A04064E0C861}"/>
                  </a:ext>
                </a:extLst>
              </p:cNvPr>
              <p:cNvSpPr/>
              <p:nvPr/>
            </p:nvSpPr>
            <p:spPr>
              <a:xfrm>
                <a:off x="8886060" y="1628863"/>
                <a:ext cx="2347908" cy="2312285"/>
              </a:xfrm>
              <a:prstGeom prst="ellipse">
                <a:avLst/>
              </a:prstGeom>
              <a:solidFill>
                <a:srgbClr val="F7C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9737A07-CAE4-614F-A804-821080C5EF5A}"/>
                  </a:ext>
                </a:extLst>
              </p:cNvPr>
              <p:cNvSpPr/>
              <p:nvPr/>
            </p:nvSpPr>
            <p:spPr>
              <a:xfrm>
                <a:off x="9384718" y="4092721"/>
                <a:ext cx="1823674" cy="585854"/>
              </a:xfrm>
              <a:prstGeom prst="rect">
                <a:avLst/>
              </a:prstGeom>
            </p:spPr>
            <p:txBody>
              <a:bodyPr wrap="none">
                <a:spAutoFit/>
              </a:bodyPr>
              <a:lstStyle/>
              <a:p>
                <a:r>
                  <a:rPr lang="en-US" b="1">
                    <a:solidFill>
                      <a:srgbClr val="354373"/>
                    </a:solidFill>
                    <a:latin typeface="Poppins SemiBold" pitchFamily="2" charset="77"/>
                    <a:ea typeface="Helvetica Neue" panose="02000503000000020004" pitchFamily="2" charset="0"/>
                    <a:cs typeface="Poppins SemiBold" pitchFamily="2" charset="77"/>
                  </a:rPr>
                  <a:t>SIGNALS</a:t>
                </a:r>
              </a:p>
            </p:txBody>
          </p:sp>
          <p:sp>
            <p:nvSpPr>
              <p:cNvPr id="49" name="Rectangle 48">
                <a:extLst>
                  <a:ext uri="{FF2B5EF4-FFF2-40B4-BE49-F238E27FC236}">
                    <a16:creationId xmlns:a16="http://schemas.microsoft.com/office/drawing/2014/main" id="{8D0879AC-3700-C647-A966-F861885AD408}"/>
                  </a:ext>
                </a:extLst>
              </p:cNvPr>
              <p:cNvSpPr/>
              <p:nvPr/>
            </p:nvSpPr>
            <p:spPr>
              <a:xfrm>
                <a:off x="8856389" y="4690823"/>
                <a:ext cx="2347910" cy="2343416"/>
              </a:xfrm>
              <a:prstGeom prst="rect">
                <a:avLst/>
              </a:prstGeom>
            </p:spPr>
            <p:txBody>
              <a:bodyPr wrap="square">
                <a:spAutoFit/>
              </a:bodyPr>
              <a:lstStyle/>
              <a:p>
                <a:pPr algn="ctr"/>
                <a:r>
                  <a:rPr lang="en-US" sz="900">
                    <a:solidFill>
                      <a:srgbClr val="354373"/>
                    </a:solidFill>
                    <a:latin typeface="Poppins" pitchFamily="2" charset="77"/>
                    <a:ea typeface="Helvetica Neue" panose="02000503000000020004" pitchFamily="2" charset="0"/>
                    <a:cs typeface="Poppins" pitchFamily="2" charset="77"/>
                  </a:rPr>
                  <a:t>What happens in the journey informs our next move! </a:t>
                </a:r>
                <a:br>
                  <a:rPr lang="en-US" sz="900">
                    <a:solidFill>
                      <a:srgbClr val="354373"/>
                    </a:solidFill>
                    <a:latin typeface="Poppins" pitchFamily="2" charset="77"/>
                    <a:ea typeface="Helvetica Neue" panose="02000503000000020004" pitchFamily="2" charset="0"/>
                    <a:cs typeface="Poppins" pitchFamily="2" charset="77"/>
                  </a:rPr>
                </a:br>
                <a:br>
                  <a:rPr lang="en-US" sz="900">
                    <a:solidFill>
                      <a:srgbClr val="354373"/>
                    </a:solidFill>
                    <a:latin typeface="Poppins" pitchFamily="2" charset="77"/>
                    <a:ea typeface="Helvetica Neue" panose="02000503000000020004" pitchFamily="2" charset="0"/>
                    <a:cs typeface="Poppins" pitchFamily="2" charset="77"/>
                  </a:rPr>
                </a:br>
                <a:r>
                  <a:rPr lang="en-US" sz="900">
                    <a:solidFill>
                      <a:srgbClr val="354373"/>
                    </a:solidFill>
                    <a:latin typeface="Poppins" pitchFamily="2" charset="77"/>
                    <a:ea typeface="Helvetica Neue" panose="02000503000000020004" pitchFamily="2" charset="0"/>
                    <a:cs typeface="Poppins" pitchFamily="2" charset="77"/>
                  </a:rPr>
                  <a:t>Combine engagement and attitudes that correlate to inform likelihood of conversion</a:t>
                </a:r>
              </a:p>
            </p:txBody>
          </p:sp>
        </p:grpSp>
        <p:pic>
          <p:nvPicPr>
            <p:cNvPr id="46" name="Picture 45" descr="Shape&#10;&#10;Description automatically generated with low confidence">
              <a:extLst>
                <a:ext uri="{FF2B5EF4-FFF2-40B4-BE49-F238E27FC236}">
                  <a16:creationId xmlns:a16="http://schemas.microsoft.com/office/drawing/2014/main" id="{D7C9225D-2F42-6A43-A916-DC74CBF5D1F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69030" y="2382707"/>
              <a:ext cx="1146210" cy="1146210"/>
            </a:xfrm>
            <a:prstGeom prst="rect">
              <a:avLst/>
            </a:prstGeom>
          </p:spPr>
        </p:pic>
      </p:grpSp>
    </p:spTree>
    <p:extLst>
      <p:ext uri="{BB962C8B-B14F-4D97-AF65-F5344CB8AC3E}">
        <p14:creationId xmlns:p14="http://schemas.microsoft.com/office/powerpoint/2010/main" val="141309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9F2A-4186-1B4E-9C27-7C892DE9E087}"/>
              </a:ext>
            </a:extLst>
          </p:cNvPr>
          <p:cNvSpPr>
            <a:spLocks noGrp="1"/>
          </p:cNvSpPr>
          <p:nvPr>
            <p:ph type="title"/>
          </p:nvPr>
        </p:nvSpPr>
        <p:spPr>
          <a:xfrm>
            <a:off x="208321" y="185354"/>
            <a:ext cx="7886700" cy="994172"/>
          </a:xfrm>
        </p:spPr>
        <p:txBody>
          <a:bodyPr/>
          <a:lstStyle/>
          <a:p>
            <a:r>
              <a:rPr lang="en-GB"/>
              <a:t>Click to edit Master title style</a:t>
            </a:r>
            <a:endParaRPr lang="en-US"/>
          </a:p>
        </p:txBody>
      </p:sp>
      <p:pic>
        <p:nvPicPr>
          <p:cNvPr id="5" name="Picture 4" descr="A picture containing icon&#10;&#10;Description automatically generated">
            <a:extLst>
              <a:ext uri="{FF2B5EF4-FFF2-40B4-BE49-F238E27FC236}">
                <a16:creationId xmlns:a16="http://schemas.microsoft.com/office/drawing/2014/main" id="{7435CA9E-EB8A-334D-8553-54E7A8E969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322" y="198691"/>
            <a:ext cx="722711" cy="606113"/>
          </a:xfrm>
          <a:prstGeom prst="rect">
            <a:avLst/>
          </a:prstGeom>
        </p:spPr>
      </p:pic>
    </p:spTree>
    <p:extLst>
      <p:ext uri="{BB962C8B-B14F-4D97-AF65-F5344CB8AC3E}">
        <p14:creationId xmlns:p14="http://schemas.microsoft.com/office/powerpoint/2010/main" val="112881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8.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2.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00227016"/>
      </p:ext>
    </p:extLst>
  </p:cSld>
  <p:clrMap bg1="lt1" tx1="dk1" bg2="lt2" tx2="dk2" accent1="accent1" accent2="accent2" accent3="accent3" accent4="accent4" accent5="accent5" accent6="accent6" hlink="hlink" folHlink="folHlink"/>
  <p:sldLayoutIdLst>
    <p:sldLayoutId id="2147483916" r:id="rId1"/>
    <p:sldLayoutId id="2147483947" r:id="rId2"/>
    <p:sldLayoutId id="2147483948" r:id="rId3"/>
    <p:sldLayoutId id="2147483949" r:id="rId4"/>
    <p:sldLayoutId id="2147483950" r:id="rId5"/>
    <p:sldLayoutId id="2147483951" r:id="rId6"/>
    <p:sldLayoutId id="2147483952" r:id="rId7"/>
    <p:sldLayoutId id="2147483917" r:id="rId8"/>
    <p:sldLayoutId id="2147483946" r:id="rId9"/>
    <p:sldLayoutId id="2147483923" r:id="rId10"/>
    <p:sldLayoutId id="2147483924" r:id="rId11"/>
    <p:sldLayoutId id="2147483925" r:id="rId12"/>
    <p:sldLayoutId id="2147483926"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55" r:id="rId22"/>
    <p:sldLayoutId id="2147483956" r:id="rId23"/>
    <p:sldLayoutId id="2147483957" r:id="rId24"/>
    <p:sldLayoutId id="2147483958" r:id="rId25"/>
    <p:sldLayoutId id="2147483959" r:id="rId26"/>
    <p:sldLayoutId id="2147483953" r:id="rId27"/>
    <p:sldLayoutId id="2147483954" r:id="rId28"/>
    <p:sldLayoutId id="2147483961" r:id="rId29"/>
    <p:sldLayoutId id="2147483936" r:id="rId30"/>
    <p:sldLayoutId id="2147483937" r:id="rId31"/>
    <p:sldLayoutId id="2147483938" r:id="rId32"/>
    <p:sldLayoutId id="2147483963" r:id="rId33"/>
    <p:sldLayoutId id="2147483939" r:id="rId34"/>
    <p:sldLayoutId id="2147483940" r:id="rId35"/>
    <p:sldLayoutId id="2147483962" r:id="rId36"/>
    <p:sldLayoutId id="2147483941" r:id="rId37"/>
    <p:sldLayoutId id="2147483964" r:id="rId38"/>
    <p:sldLayoutId id="2147483942" r:id="rId39"/>
    <p:sldLayoutId id="2147483943" r:id="rId40"/>
    <p:sldLayoutId id="2147483944" r:id="rId41"/>
    <p:sldLayoutId id="2147483945" r:id="rId42"/>
    <p:sldLayoutId id="2147483966" r:id="rId43"/>
    <p:sldLayoutId id="2147483967" r:id="rId44"/>
  </p:sldLayoutIdLst>
  <p:txStyles>
    <p:titleStyle>
      <a:lvl1pPr algn="l" defTabSz="685800" rtl="0" eaLnBrk="1" latinLnBrk="0" hangingPunct="1">
        <a:lnSpc>
          <a:spcPct val="90000"/>
        </a:lnSpc>
        <a:spcBef>
          <a:spcPct val="0"/>
        </a:spcBef>
        <a:buNone/>
        <a:defRPr sz="3300" b="1" i="0" kern="1200">
          <a:solidFill>
            <a:srgbClr val="354373"/>
          </a:solidFill>
          <a:latin typeface="Poppins" pitchFamily="2" charset="77"/>
          <a:ea typeface="+mj-ea"/>
          <a:cs typeface="Poppins" pitchFamily="2" charset="77"/>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rgbClr val="354373"/>
          </a:solidFill>
          <a:latin typeface="Poppins SemiBold" pitchFamily="2" charset="77"/>
          <a:ea typeface="+mn-ea"/>
          <a:cs typeface="Poppins SemiBold"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70C0"/>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l="-17000" r="-17000"/>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628650" y="232281"/>
            <a:ext cx="7886700" cy="994172"/>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8" name="Text Placeholder 7"/>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7604747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Lst>
  <p:txStyles>
    <p:titleStyle>
      <a:lvl1pPr algn="ctr" defTabSz="685800" rtl="0" eaLnBrk="1" latinLnBrk="0" hangingPunct="1">
        <a:spcBef>
          <a:spcPct val="0"/>
        </a:spcBef>
        <a:buNone/>
        <a:defRPr sz="3300" b="0" i="0" kern="1200">
          <a:solidFill>
            <a:schemeClr val="tx1"/>
          </a:solidFill>
          <a:latin typeface="Helvetica" panose="020B0604020202020204" pitchFamily="34" charset="0"/>
          <a:ea typeface="+mj-ea"/>
          <a:cs typeface="Helvetica" panose="020B0604020202020204" pitchFamily="34" charset="0"/>
        </a:defRPr>
      </a:lvl1pPr>
    </p:titleStyle>
    <p:bodyStyle>
      <a:lvl1pPr marL="257175" indent="-257175" algn="l" defTabSz="685800" rtl="0" eaLnBrk="1" latinLnBrk="0" hangingPunct="1">
        <a:spcBef>
          <a:spcPct val="20000"/>
        </a:spcBef>
        <a:buFont typeface="Arial" pitchFamily="34" charset="0"/>
        <a:buChar char="•"/>
        <a:defRPr sz="2400" b="0" i="0" kern="1200">
          <a:solidFill>
            <a:schemeClr val="tx1"/>
          </a:solidFill>
          <a:latin typeface="Helvetica" panose="020B0604020202020204" pitchFamily="34" charset="0"/>
          <a:ea typeface="+mn-ea"/>
          <a:cs typeface="Helvetica" panose="020B0604020202020204" pitchFamily="34" charset="0"/>
        </a:defRPr>
      </a:lvl1pPr>
      <a:lvl2pPr marL="557213" indent="-214313" algn="l" defTabSz="685800" rtl="0" eaLnBrk="1" latinLnBrk="0" hangingPunct="1">
        <a:spcBef>
          <a:spcPct val="20000"/>
        </a:spcBef>
        <a:buFont typeface="Arial" pitchFamily="34" charset="0"/>
        <a:buChar char="–"/>
        <a:defRPr sz="2100" b="0" i="0" kern="1200">
          <a:solidFill>
            <a:schemeClr val="tx1"/>
          </a:solidFill>
          <a:latin typeface="Helvetica" panose="020B0604020202020204" pitchFamily="34" charset="0"/>
          <a:ea typeface="+mn-ea"/>
          <a:cs typeface="Helvetica" panose="020B0604020202020204" pitchFamily="34" charset="0"/>
        </a:defRPr>
      </a:lvl2pPr>
      <a:lvl3pPr marL="857250" indent="-171450" algn="l" defTabSz="685800" rtl="0" eaLnBrk="1" latinLnBrk="0" hangingPunct="1">
        <a:spcBef>
          <a:spcPct val="20000"/>
        </a:spcBef>
        <a:buFont typeface="Arial" pitchFamily="34" charset="0"/>
        <a:buChar char="•"/>
        <a:defRPr sz="1800" b="0" i="0" kern="1200">
          <a:solidFill>
            <a:schemeClr val="tx1"/>
          </a:solidFill>
          <a:latin typeface="Helvetica" panose="020B0604020202020204" pitchFamily="34" charset="0"/>
          <a:ea typeface="+mn-ea"/>
          <a:cs typeface="Helvetica" panose="020B0604020202020204" pitchFamily="34" charset="0"/>
        </a:defRPr>
      </a:lvl3pPr>
      <a:lvl4pPr marL="1200150" indent="-171450" algn="l" defTabSz="685800" rtl="0" eaLnBrk="1" latinLnBrk="0" hangingPunct="1">
        <a:spcBef>
          <a:spcPct val="20000"/>
        </a:spcBef>
        <a:buFont typeface="Arial" pitchFamily="34" charset="0"/>
        <a:buChar char="–"/>
        <a:defRPr sz="1500" b="0" i="0" kern="1200">
          <a:solidFill>
            <a:schemeClr val="tx1"/>
          </a:solidFill>
          <a:latin typeface="Helvetica" panose="020B0604020202020204" pitchFamily="34" charset="0"/>
          <a:ea typeface="+mn-ea"/>
          <a:cs typeface="Helvetica" panose="020B0604020202020204" pitchFamily="34" charset="0"/>
        </a:defRPr>
      </a:lvl4pPr>
      <a:lvl5pPr marL="1543050" indent="-171450" algn="l" defTabSz="685800" rtl="0" eaLnBrk="1" latinLnBrk="0" hangingPunct="1">
        <a:spcBef>
          <a:spcPct val="20000"/>
        </a:spcBef>
        <a:buFont typeface="Arial" pitchFamily="34" charset="0"/>
        <a:buChar char="»"/>
        <a:defRPr sz="1500" b="0" i="0" kern="1200">
          <a:solidFill>
            <a:schemeClr val="tx1"/>
          </a:solidFill>
          <a:latin typeface="Helvetica" panose="020B0604020202020204" pitchFamily="34" charset="0"/>
          <a:ea typeface="+mn-ea"/>
          <a:cs typeface="Helvetica"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chart" Target="../charts/chart4.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chart" Target="../charts/chart5.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27.sv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29.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19.sv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19.sv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karen@morestrategic.com.au" TargetMode="Externa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20F1-0B67-2C94-C76D-91963711AFFA}"/>
              </a:ext>
            </a:extLst>
          </p:cNvPr>
          <p:cNvSpPr>
            <a:spLocks noGrp="1"/>
          </p:cNvSpPr>
          <p:nvPr>
            <p:ph type="title"/>
          </p:nvPr>
        </p:nvSpPr>
        <p:spPr>
          <a:xfrm>
            <a:off x="628650" y="1770315"/>
            <a:ext cx="7886700" cy="801435"/>
          </a:xfrm>
        </p:spPr>
        <p:txBody>
          <a:bodyPr/>
          <a:lstStyle/>
          <a:p>
            <a:r>
              <a:rPr lang="en-US" b="1"/>
              <a:t>Include a Charity Exchange</a:t>
            </a:r>
          </a:p>
        </p:txBody>
      </p:sp>
      <p:sp>
        <p:nvSpPr>
          <p:cNvPr id="3" name="Text Placeholder 2">
            <a:extLst>
              <a:ext uri="{FF2B5EF4-FFF2-40B4-BE49-F238E27FC236}">
                <a16:creationId xmlns:a16="http://schemas.microsoft.com/office/drawing/2014/main" id="{5373E5CD-A0C9-B54D-CBCA-6658C868EF20}"/>
              </a:ext>
            </a:extLst>
          </p:cNvPr>
          <p:cNvSpPr>
            <a:spLocks noGrp="1"/>
          </p:cNvSpPr>
          <p:nvPr>
            <p:ph type="body" sz="quarter" idx="10"/>
          </p:nvPr>
        </p:nvSpPr>
        <p:spPr>
          <a:xfrm>
            <a:off x="628650" y="2527300"/>
            <a:ext cx="7886700" cy="1430925"/>
          </a:xfrm>
        </p:spPr>
        <p:txBody>
          <a:bodyPr>
            <a:normAutofit/>
          </a:bodyPr>
          <a:lstStyle/>
          <a:p>
            <a:r>
              <a:rPr lang="en-US"/>
              <a:t>Increasing movement from consideration to confirmed.</a:t>
            </a:r>
          </a:p>
        </p:txBody>
      </p:sp>
    </p:spTree>
    <p:extLst>
      <p:ext uri="{BB962C8B-B14F-4D97-AF65-F5344CB8AC3E}">
        <p14:creationId xmlns:p14="http://schemas.microsoft.com/office/powerpoint/2010/main" val="3909417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EDC05A98-1E0A-3434-D474-CC9D905172BB}"/>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Consideration of GIW</a:t>
            </a:r>
          </a:p>
        </p:txBody>
      </p:sp>
      <p:sp>
        <p:nvSpPr>
          <p:cNvPr id="13" name="Oval 12">
            <a:extLst>
              <a:ext uri="{FF2B5EF4-FFF2-40B4-BE49-F238E27FC236}">
                <a16:creationId xmlns:a16="http://schemas.microsoft.com/office/drawing/2014/main" id="{2D774BE2-7044-5F5C-1448-FF071A7CDFA3}"/>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3A9CD49-FA87-5072-FDA2-36FED2B0999D}"/>
              </a:ext>
            </a:extLst>
          </p:cNvPr>
          <p:cNvSpPr/>
          <p:nvPr/>
        </p:nvSpPr>
        <p:spPr>
          <a:xfrm>
            <a:off x="409472" y="2640530"/>
            <a:ext cx="2454462" cy="226493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The main shift in consideration is driven by the older audience declining from 22% to 17%. </a:t>
            </a:r>
          </a:p>
        </p:txBody>
      </p:sp>
      <p:pic>
        <p:nvPicPr>
          <p:cNvPr id="4" name="Graphic 3" descr="Signature outline">
            <a:extLst>
              <a:ext uri="{FF2B5EF4-FFF2-40B4-BE49-F238E27FC236}">
                <a16:creationId xmlns:a16="http://schemas.microsoft.com/office/drawing/2014/main" id="{3916B60B-46CF-11BE-CA34-870E39F71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9503" y="358544"/>
            <a:ext cx="914400" cy="914400"/>
          </a:xfrm>
          <a:prstGeom prst="rect">
            <a:avLst/>
          </a:prstGeom>
        </p:spPr>
      </p:pic>
      <p:graphicFrame>
        <p:nvGraphicFramePr>
          <p:cNvPr id="3" name="Content Placeholder 3">
            <a:extLst>
              <a:ext uri="{FF2B5EF4-FFF2-40B4-BE49-F238E27FC236}">
                <a16:creationId xmlns:a16="http://schemas.microsoft.com/office/drawing/2014/main" id="{1BF9CB51-FF53-9054-A959-F0F09FEEC20A}"/>
              </a:ext>
            </a:extLst>
          </p:cNvPr>
          <p:cNvGraphicFramePr>
            <a:graphicFrameLocks noGrp="1"/>
          </p:cNvGraphicFramePr>
          <p:nvPr>
            <p:ph idx="1"/>
            <p:extLst>
              <p:ext uri="{D42A27DB-BD31-4B8C-83A1-F6EECF244321}">
                <p14:modId xmlns:p14="http://schemas.microsoft.com/office/powerpoint/2010/main" val="2540455594"/>
              </p:ext>
            </p:extLst>
          </p:nvPr>
        </p:nvGraphicFramePr>
        <p:xfrm>
          <a:off x="3510948" y="774789"/>
          <a:ext cx="5314876" cy="4130675"/>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Straight Connector 4">
            <a:extLst>
              <a:ext uri="{FF2B5EF4-FFF2-40B4-BE49-F238E27FC236}">
                <a16:creationId xmlns:a16="http://schemas.microsoft.com/office/drawing/2014/main" id="{9688F7F3-6AEC-5E5A-51F2-4A37155AF518}"/>
              </a:ext>
            </a:extLst>
          </p:cNvPr>
          <p:cNvCxnSpPr>
            <a:cxnSpLocks/>
          </p:cNvCxnSpPr>
          <p:nvPr/>
        </p:nvCxnSpPr>
        <p:spPr>
          <a:xfrm>
            <a:off x="4514400" y="2144488"/>
            <a:ext cx="4017600" cy="0"/>
          </a:xfrm>
          <a:prstGeom prst="line">
            <a:avLst/>
          </a:prstGeom>
          <a:ln w="9525">
            <a:solidFill>
              <a:srgbClr val="35437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50F0307-C1A6-C94E-736B-C3DAC91D6BB0}"/>
              </a:ext>
            </a:extLst>
          </p:cNvPr>
          <p:cNvCxnSpPr>
            <a:cxnSpLocks/>
          </p:cNvCxnSpPr>
          <p:nvPr/>
        </p:nvCxnSpPr>
        <p:spPr>
          <a:xfrm>
            <a:off x="4464000" y="2952088"/>
            <a:ext cx="4068000" cy="0"/>
          </a:xfrm>
          <a:prstGeom prst="line">
            <a:avLst/>
          </a:prstGeom>
          <a:ln w="9525">
            <a:solidFill>
              <a:srgbClr val="3543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6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EDC05A98-1E0A-3434-D474-CC9D905172BB}"/>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Consideration of GIW</a:t>
            </a:r>
          </a:p>
        </p:txBody>
      </p:sp>
      <p:sp>
        <p:nvSpPr>
          <p:cNvPr id="13" name="Oval 12">
            <a:extLst>
              <a:ext uri="{FF2B5EF4-FFF2-40B4-BE49-F238E27FC236}">
                <a16:creationId xmlns:a16="http://schemas.microsoft.com/office/drawing/2014/main" id="{2D774BE2-7044-5F5C-1448-FF071A7CDFA3}"/>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3A9CD49-FA87-5072-FDA2-36FED2B0999D}"/>
              </a:ext>
            </a:extLst>
          </p:cNvPr>
          <p:cNvSpPr/>
          <p:nvPr/>
        </p:nvSpPr>
        <p:spPr>
          <a:xfrm>
            <a:off x="409472" y="2640530"/>
            <a:ext cx="2454462" cy="226493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The effect of age and growing appeal with younger audiences</a:t>
            </a:r>
          </a:p>
        </p:txBody>
      </p:sp>
      <p:pic>
        <p:nvPicPr>
          <p:cNvPr id="4" name="Graphic 3" descr="Signature outline">
            <a:extLst>
              <a:ext uri="{FF2B5EF4-FFF2-40B4-BE49-F238E27FC236}">
                <a16:creationId xmlns:a16="http://schemas.microsoft.com/office/drawing/2014/main" id="{82F817FD-DB0C-F82E-A85C-BC6525C5BB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9503" y="358544"/>
            <a:ext cx="914400" cy="914400"/>
          </a:xfrm>
          <a:prstGeom prst="rect">
            <a:avLst/>
          </a:prstGeom>
        </p:spPr>
      </p:pic>
      <p:graphicFrame>
        <p:nvGraphicFramePr>
          <p:cNvPr id="2" name="Chart 1">
            <a:extLst>
              <a:ext uri="{FF2B5EF4-FFF2-40B4-BE49-F238E27FC236}">
                <a16:creationId xmlns:a16="http://schemas.microsoft.com/office/drawing/2014/main" id="{D438BE8F-60FA-3F3F-D980-6E81AEE24155}"/>
              </a:ext>
            </a:extLst>
          </p:cNvPr>
          <p:cNvGraphicFramePr/>
          <p:nvPr>
            <p:extLst>
              <p:ext uri="{D42A27DB-BD31-4B8C-83A1-F6EECF244321}">
                <p14:modId xmlns:p14="http://schemas.microsoft.com/office/powerpoint/2010/main" val="3314865054"/>
              </p:ext>
            </p:extLst>
          </p:nvPr>
        </p:nvGraphicFramePr>
        <p:xfrm>
          <a:off x="3645209" y="815744"/>
          <a:ext cx="4922791" cy="40073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AF923CB0-875C-342C-3D11-F939047C9B2B}"/>
              </a:ext>
            </a:extLst>
          </p:cNvPr>
          <p:cNvSpPr txBox="1"/>
          <p:nvPr/>
        </p:nvSpPr>
        <p:spPr>
          <a:xfrm>
            <a:off x="6582809" y="4864100"/>
            <a:ext cx="2085827" cy="276999"/>
          </a:xfrm>
          <a:prstGeom prst="rect">
            <a:avLst/>
          </a:prstGeom>
          <a:noFill/>
        </p:spPr>
        <p:txBody>
          <a:bodyPr wrap="none" rtlCol="0">
            <a:spAutoFit/>
          </a:bodyPr>
          <a:lstStyle/>
          <a:p>
            <a:r>
              <a:rPr lang="en-US" sz="1200">
                <a:solidFill>
                  <a:srgbClr val="354373"/>
                </a:solidFill>
                <a:latin typeface="Poppins" pitchFamily="2" charset="77"/>
                <a:cs typeface="Poppins" pitchFamily="2" charset="77"/>
              </a:rPr>
              <a:t>Study 2: Public Research </a:t>
            </a:r>
          </a:p>
        </p:txBody>
      </p:sp>
    </p:spTree>
    <p:extLst>
      <p:ext uri="{BB962C8B-B14F-4D97-AF65-F5344CB8AC3E}">
        <p14:creationId xmlns:p14="http://schemas.microsoft.com/office/powerpoint/2010/main" val="336713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D382-F513-9F79-8AE3-53E6E637CA50}"/>
              </a:ext>
            </a:extLst>
          </p:cNvPr>
          <p:cNvSpPr>
            <a:spLocks noGrp="1"/>
          </p:cNvSpPr>
          <p:nvPr>
            <p:ph type="title"/>
          </p:nvPr>
        </p:nvSpPr>
        <p:spPr/>
        <p:txBody>
          <a:bodyPr>
            <a:normAutofit/>
          </a:bodyPr>
          <a:lstStyle/>
          <a:p>
            <a:r>
              <a:rPr lang="en-US"/>
              <a:t>Poll time</a:t>
            </a:r>
          </a:p>
        </p:txBody>
      </p:sp>
      <p:sp>
        <p:nvSpPr>
          <p:cNvPr id="4" name="Oval 3">
            <a:extLst>
              <a:ext uri="{FF2B5EF4-FFF2-40B4-BE49-F238E27FC236}">
                <a16:creationId xmlns:a16="http://schemas.microsoft.com/office/drawing/2014/main" id="{821B8789-FAD2-C26B-959A-293BC25296F2}"/>
              </a:ext>
            </a:extLst>
          </p:cNvPr>
          <p:cNvSpPr/>
          <p:nvPr/>
        </p:nvSpPr>
        <p:spPr>
          <a:xfrm>
            <a:off x="4937341" y="806326"/>
            <a:ext cx="2918109" cy="2870523"/>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ipboard Ticked with solid fill">
            <a:extLst>
              <a:ext uri="{FF2B5EF4-FFF2-40B4-BE49-F238E27FC236}">
                <a16:creationId xmlns:a16="http://schemas.microsoft.com/office/drawing/2014/main" id="{DC43CAC4-FC4B-4C44-9678-F60CA41757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1994" y="1312633"/>
            <a:ext cx="1756203" cy="1756203"/>
          </a:xfrm>
          <a:prstGeom prst="rect">
            <a:avLst/>
          </a:prstGeom>
        </p:spPr>
      </p:pic>
    </p:spTree>
    <p:extLst>
      <p:ext uri="{BB962C8B-B14F-4D97-AF65-F5344CB8AC3E}">
        <p14:creationId xmlns:p14="http://schemas.microsoft.com/office/powerpoint/2010/main" val="397825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D78E20-2476-0101-BA80-4214FA46A1C8}"/>
              </a:ext>
            </a:extLst>
          </p:cNvPr>
          <p:cNvSpPr>
            <a:spLocks noGrp="1"/>
          </p:cNvSpPr>
          <p:nvPr>
            <p:ph type="title"/>
          </p:nvPr>
        </p:nvSpPr>
        <p:spPr/>
        <p:txBody>
          <a:bodyPr>
            <a:normAutofit fontScale="90000"/>
          </a:bodyPr>
          <a:lstStyle/>
          <a:p>
            <a:r>
              <a:rPr lang="en-US">
                <a:latin typeface="Poppins"/>
                <a:cs typeface="Poppins"/>
              </a:rPr>
              <a:t>Discussion: </a:t>
            </a:r>
            <a:br>
              <a:rPr lang="en-US">
                <a:latin typeface="Poppins"/>
                <a:cs typeface="Poppins"/>
              </a:rPr>
            </a:br>
            <a:r>
              <a:rPr lang="en-US" b="0"/>
              <a:t>Who did you have the conversation with and the outcome – positive or negative. Share learnings. </a:t>
            </a:r>
            <a:br>
              <a:rPr lang="en-US" b="0"/>
            </a:br>
            <a:br>
              <a:rPr lang="en-US" b="0"/>
            </a:br>
            <a:r>
              <a:rPr lang="en-US" sz="2000"/>
              <a:t>(talking about considerers) </a:t>
            </a:r>
            <a:br>
              <a:rPr lang="en-US" sz="2000"/>
            </a:br>
            <a:endParaRPr lang="en-US"/>
          </a:p>
        </p:txBody>
      </p:sp>
    </p:spTree>
    <p:extLst>
      <p:ext uri="{BB962C8B-B14F-4D97-AF65-F5344CB8AC3E}">
        <p14:creationId xmlns:p14="http://schemas.microsoft.com/office/powerpoint/2010/main" val="157218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419561-996E-A46A-C8E4-9AF9F3717879}"/>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I trust charities to spend donations wisely</a:t>
            </a:r>
          </a:p>
        </p:txBody>
      </p:sp>
      <p:sp>
        <p:nvSpPr>
          <p:cNvPr id="7" name="Oval 6">
            <a:extLst>
              <a:ext uri="{FF2B5EF4-FFF2-40B4-BE49-F238E27FC236}">
                <a16:creationId xmlns:a16="http://schemas.microsoft.com/office/drawing/2014/main" id="{D2AE4FB2-2C2B-1A64-476E-1B3DDED6449F}"/>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7A1C939-F130-1AF6-6A02-E2A6C97ECD2C}"/>
              </a:ext>
            </a:extLst>
          </p:cNvPr>
          <p:cNvSpPr/>
          <p:nvPr/>
        </p:nvSpPr>
        <p:spPr>
          <a:xfrm>
            <a:off x="409472" y="2640530"/>
            <a:ext cx="2454462" cy="226493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Confirmed supporters have highest trust levels followed by considerers. </a:t>
            </a:r>
          </a:p>
          <a:p>
            <a:pPr algn="ctr"/>
            <a:endParaRPr lang="en-US" sz="1200">
              <a:solidFill>
                <a:srgbClr val="354373"/>
              </a:solidFill>
              <a:latin typeface="Poppins" pitchFamily="2" charset="77"/>
              <a:cs typeface="Poppins" pitchFamily="2" charset="77"/>
            </a:endParaRPr>
          </a:p>
          <a:p>
            <a:pPr algn="ctr"/>
            <a:r>
              <a:rPr lang="en-US" sz="1200">
                <a:solidFill>
                  <a:srgbClr val="354373"/>
                </a:solidFill>
                <a:latin typeface="Poppins" pitchFamily="2" charset="77"/>
                <a:cs typeface="Poppins" pitchFamily="2" charset="77"/>
              </a:rPr>
              <a:t>High trust scores for donors may be a signal for a bequest ask. </a:t>
            </a:r>
          </a:p>
        </p:txBody>
      </p:sp>
      <p:graphicFrame>
        <p:nvGraphicFramePr>
          <p:cNvPr id="2" name="Chart 1">
            <a:extLst>
              <a:ext uri="{FF2B5EF4-FFF2-40B4-BE49-F238E27FC236}">
                <a16:creationId xmlns:a16="http://schemas.microsoft.com/office/drawing/2014/main" id="{2D1F29C4-FC57-ADB2-DE54-BFE4A3A8630B}"/>
              </a:ext>
            </a:extLst>
          </p:cNvPr>
          <p:cNvGraphicFramePr/>
          <p:nvPr>
            <p:extLst>
              <p:ext uri="{D42A27DB-BD31-4B8C-83A1-F6EECF244321}">
                <p14:modId xmlns:p14="http://schemas.microsoft.com/office/powerpoint/2010/main" val="2955372517"/>
              </p:ext>
            </p:extLst>
          </p:nvPr>
        </p:nvGraphicFramePr>
        <p:xfrm>
          <a:off x="3657600" y="199936"/>
          <a:ext cx="4496653" cy="4705528"/>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Shield Tick outline">
            <a:extLst>
              <a:ext uri="{FF2B5EF4-FFF2-40B4-BE49-F238E27FC236}">
                <a16:creationId xmlns:a16="http://schemas.microsoft.com/office/drawing/2014/main" id="{E318456B-E66D-620D-EA7F-EDF5331E48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6073" y="408866"/>
            <a:ext cx="914400" cy="914400"/>
          </a:xfrm>
          <a:prstGeom prst="rect">
            <a:avLst/>
          </a:prstGeom>
        </p:spPr>
      </p:pic>
    </p:spTree>
    <p:extLst>
      <p:ext uri="{BB962C8B-B14F-4D97-AF65-F5344CB8AC3E}">
        <p14:creationId xmlns:p14="http://schemas.microsoft.com/office/powerpoint/2010/main" val="45763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419561-996E-A46A-C8E4-9AF9F3717879}"/>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Satisfaction of how charities engage with you</a:t>
            </a:r>
          </a:p>
        </p:txBody>
      </p:sp>
      <p:sp>
        <p:nvSpPr>
          <p:cNvPr id="7" name="Oval 6">
            <a:extLst>
              <a:ext uri="{FF2B5EF4-FFF2-40B4-BE49-F238E27FC236}">
                <a16:creationId xmlns:a16="http://schemas.microsoft.com/office/drawing/2014/main" id="{D2AE4FB2-2C2B-1A64-476E-1B3DDED6449F}"/>
              </a:ext>
            </a:extLst>
          </p:cNvPr>
          <p:cNvSpPr/>
          <p:nvPr/>
        </p:nvSpPr>
        <p:spPr>
          <a:xfrm>
            <a:off x="989747" y="199936"/>
            <a:ext cx="1347053" cy="1332260"/>
          </a:xfrm>
          <a:prstGeom prst="ellipse">
            <a:avLst/>
          </a:prstGeom>
          <a:solidFill>
            <a:srgbClr val="F8A42E"/>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7A1C939-F130-1AF6-6A02-E2A6C97ECD2C}"/>
              </a:ext>
            </a:extLst>
          </p:cNvPr>
          <p:cNvSpPr/>
          <p:nvPr/>
        </p:nvSpPr>
        <p:spPr>
          <a:xfrm>
            <a:off x="409472" y="2640530"/>
            <a:ext cx="2454462" cy="2264934"/>
          </a:xfrm>
          <a:prstGeom prst="roundRect">
            <a:avLst/>
          </a:prstGeom>
          <a:solidFill>
            <a:srgbClr val="F8A42E"/>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Confirmed most satisfied with how charities engage with them. </a:t>
            </a:r>
          </a:p>
          <a:p>
            <a:pPr algn="ctr"/>
            <a:endParaRPr lang="en-US" sz="1200">
              <a:solidFill>
                <a:srgbClr val="354373"/>
              </a:solidFill>
              <a:latin typeface="Poppins" pitchFamily="2" charset="77"/>
              <a:cs typeface="Poppins" pitchFamily="2" charset="77"/>
            </a:endParaRPr>
          </a:p>
          <a:p>
            <a:pPr algn="ctr"/>
            <a:r>
              <a:rPr lang="en-US" sz="1200">
                <a:solidFill>
                  <a:srgbClr val="354373"/>
                </a:solidFill>
                <a:latin typeface="Poppins" pitchFamily="2" charset="77"/>
                <a:cs typeface="Poppins" pitchFamily="2" charset="77"/>
              </a:rPr>
              <a:t>Consider lower satisfaction level compared to donors. Opportunity to review engagement tactics in pipeline journeys.</a:t>
            </a:r>
          </a:p>
        </p:txBody>
      </p:sp>
      <p:graphicFrame>
        <p:nvGraphicFramePr>
          <p:cNvPr id="2" name="Chart 1">
            <a:extLst>
              <a:ext uri="{FF2B5EF4-FFF2-40B4-BE49-F238E27FC236}">
                <a16:creationId xmlns:a16="http://schemas.microsoft.com/office/drawing/2014/main" id="{2535B179-CE75-30A3-FCEE-35006751F31B}"/>
              </a:ext>
            </a:extLst>
          </p:cNvPr>
          <p:cNvGraphicFramePr/>
          <p:nvPr/>
        </p:nvGraphicFramePr>
        <p:xfrm>
          <a:off x="3657600" y="199936"/>
          <a:ext cx="4648200" cy="4705528"/>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Thumbs up sign outline">
            <a:extLst>
              <a:ext uri="{FF2B5EF4-FFF2-40B4-BE49-F238E27FC236}">
                <a16:creationId xmlns:a16="http://schemas.microsoft.com/office/drawing/2014/main" id="{613D316E-26FB-0247-B3AE-8CC65A410F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6073" y="408866"/>
            <a:ext cx="914400" cy="914400"/>
          </a:xfrm>
          <a:prstGeom prst="rect">
            <a:avLst/>
          </a:prstGeom>
        </p:spPr>
      </p:pic>
    </p:spTree>
    <p:extLst>
      <p:ext uri="{BB962C8B-B14F-4D97-AF65-F5344CB8AC3E}">
        <p14:creationId xmlns:p14="http://schemas.microsoft.com/office/powerpoint/2010/main" val="1827458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419561-996E-A46A-C8E4-9AF9F3717879}"/>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I’d prefer to give donations to charities during my lifetime</a:t>
            </a:r>
          </a:p>
        </p:txBody>
      </p:sp>
      <p:sp>
        <p:nvSpPr>
          <p:cNvPr id="7" name="Oval 6">
            <a:extLst>
              <a:ext uri="{FF2B5EF4-FFF2-40B4-BE49-F238E27FC236}">
                <a16:creationId xmlns:a16="http://schemas.microsoft.com/office/drawing/2014/main" id="{D2AE4FB2-2C2B-1A64-476E-1B3DDED6449F}"/>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7A1C939-F130-1AF6-6A02-E2A6C97ECD2C}"/>
              </a:ext>
            </a:extLst>
          </p:cNvPr>
          <p:cNvSpPr/>
          <p:nvPr/>
        </p:nvSpPr>
        <p:spPr>
          <a:xfrm>
            <a:off x="409472" y="2640530"/>
            <a:ext cx="2454462" cy="226493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354373"/>
                </a:solidFill>
                <a:latin typeface="Poppins"/>
                <a:cs typeface="Poppins"/>
              </a:rPr>
              <a:t>Donors’ high preference to leave donation during lifetime. Education piece is needed to illustrate huge impact a gift in Will can make compared to one off donation.</a:t>
            </a:r>
          </a:p>
        </p:txBody>
      </p:sp>
      <p:graphicFrame>
        <p:nvGraphicFramePr>
          <p:cNvPr id="3" name="Chart 2">
            <a:extLst>
              <a:ext uri="{FF2B5EF4-FFF2-40B4-BE49-F238E27FC236}">
                <a16:creationId xmlns:a16="http://schemas.microsoft.com/office/drawing/2014/main" id="{E61F818B-22B2-E462-0AAC-F8DC7C48039F}"/>
              </a:ext>
            </a:extLst>
          </p:cNvPr>
          <p:cNvGraphicFramePr/>
          <p:nvPr>
            <p:extLst>
              <p:ext uri="{D42A27DB-BD31-4B8C-83A1-F6EECF244321}">
                <p14:modId xmlns:p14="http://schemas.microsoft.com/office/powerpoint/2010/main" val="6584140"/>
              </p:ext>
            </p:extLst>
          </p:nvPr>
        </p:nvGraphicFramePr>
        <p:xfrm>
          <a:off x="3592413" y="135134"/>
          <a:ext cx="4561840" cy="4627366"/>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Idea outline">
            <a:extLst>
              <a:ext uri="{FF2B5EF4-FFF2-40B4-BE49-F238E27FC236}">
                <a16:creationId xmlns:a16="http://schemas.microsoft.com/office/drawing/2014/main" id="{2A731C40-F2FE-22CF-9383-4E6D59685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6073" y="408866"/>
            <a:ext cx="914400" cy="914400"/>
          </a:xfrm>
          <a:prstGeom prst="rect">
            <a:avLst/>
          </a:prstGeom>
        </p:spPr>
      </p:pic>
    </p:spTree>
    <p:extLst>
      <p:ext uri="{BB962C8B-B14F-4D97-AF65-F5344CB8AC3E}">
        <p14:creationId xmlns:p14="http://schemas.microsoft.com/office/powerpoint/2010/main" val="157756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419561-996E-A46A-C8E4-9AF9F3717879}"/>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I think I will have enough to be able to include a charity </a:t>
            </a:r>
          </a:p>
        </p:txBody>
      </p:sp>
      <p:sp>
        <p:nvSpPr>
          <p:cNvPr id="7" name="Oval 6">
            <a:extLst>
              <a:ext uri="{FF2B5EF4-FFF2-40B4-BE49-F238E27FC236}">
                <a16:creationId xmlns:a16="http://schemas.microsoft.com/office/drawing/2014/main" id="{D2AE4FB2-2C2B-1A64-476E-1B3DDED6449F}"/>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7A1C939-F130-1AF6-6A02-E2A6C97ECD2C}"/>
              </a:ext>
            </a:extLst>
          </p:cNvPr>
          <p:cNvSpPr/>
          <p:nvPr/>
        </p:nvSpPr>
        <p:spPr>
          <a:xfrm>
            <a:off x="409472" y="2640530"/>
            <a:ext cx="2454462" cy="226493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Confirmed are the most financially optimistic. Aim to address this barrier when converting donor/non-donor segment to leads.</a:t>
            </a:r>
          </a:p>
        </p:txBody>
      </p:sp>
      <p:graphicFrame>
        <p:nvGraphicFramePr>
          <p:cNvPr id="3" name="Chart 2">
            <a:extLst>
              <a:ext uri="{FF2B5EF4-FFF2-40B4-BE49-F238E27FC236}">
                <a16:creationId xmlns:a16="http://schemas.microsoft.com/office/drawing/2014/main" id="{4A794F3A-0C61-2B1C-1C57-2A9135CE279E}"/>
              </a:ext>
            </a:extLst>
          </p:cNvPr>
          <p:cNvGraphicFramePr/>
          <p:nvPr>
            <p:extLst>
              <p:ext uri="{D42A27DB-BD31-4B8C-83A1-F6EECF244321}">
                <p14:modId xmlns:p14="http://schemas.microsoft.com/office/powerpoint/2010/main" val="2484947460"/>
              </p:ext>
            </p:extLst>
          </p:nvPr>
        </p:nvGraphicFramePr>
        <p:xfrm>
          <a:off x="3733800" y="161836"/>
          <a:ext cx="4420453" cy="4705528"/>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Idea outline">
            <a:extLst>
              <a:ext uri="{FF2B5EF4-FFF2-40B4-BE49-F238E27FC236}">
                <a16:creationId xmlns:a16="http://schemas.microsoft.com/office/drawing/2014/main" id="{AC8193DC-2269-E686-2C1C-BD91CB779E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6073" y="408866"/>
            <a:ext cx="914400" cy="914400"/>
          </a:xfrm>
          <a:prstGeom prst="rect">
            <a:avLst/>
          </a:prstGeom>
        </p:spPr>
      </p:pic>
    </p:spTree>
    <p:extLst>
      <p:ext uri="{BB962C8B-B14F-4D97-AF65-F5344CB8AC3E}">
        <p14:creationId xmlns:p14="http://schemas.microsoft.com/office/powerpoint/2010/main" val="47031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419561-996E-A46A-C8E4-9AF9F3717879}"/>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My family would be pleased if I left a gift to charity</a:t>
            </a:r>
          </a:p>
        </p:txBody>
      </p:sp>
      <p:sp>
        <p:nvSpPr>
          <p:cNvPr id="7" name="Oval 6">
            <a:extLst>
              <a:ext uri="{FF2B5EF4-FFF2-40B4-BE49-F238E27FC236}">
                <a16:creationId xmlns:a16="http://schemas.microsoft.com/office/drawing/2014/main" id="{D2AE4FB2-2C2B-1A64-476E-1B3DDED6449F}"/>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7A1C939-F130-1AF6-6A02-E2A6C97ECD2C}"/>
              </a:ext>
            </a:extLst>
          </p:cNvPr>
          <p:cNvSpPr/>
          <p:nvPr/>
        </p:nvSpPr>
        <p:spPr>
          <a:xfrm>
            <a:off x="409472" y="2640530"/>
            <a:ext cx="2454462" cy="226493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Family remains large barrier for leaving a gift in Will. Large need to normalise this in non-donor and donor groups.</a:t>
            </a:r>
          </a:p>
        </p:txBody>
      </p:sp>
      <p:graphicFrame>
        <p:nvGraphicFramePr>
          <p:cNvPr id="2" name="Chart 1">
            <a:extLst>
              <a:ext uri="{FF2B5EF4-FFF2-40B4-BE49-F238E27FC236}">
                <a16:creationId xmlns:a16="http://schemas.microsoft.com/office/drawing/2014/main" id="{6CDFBAAA-3B1A-BE30-01C0-EDA41B86AF80}"/>
              </a:ext>
            </a:extLst>
          </p:cNvPr>
          <p:cNvGraphicFramePr/>
          <p:nvPr>
            <p:extLst>
              <p:ext uri="{D42A27DB-BD31-4B8C-83A1-F6EECF244321}">
                <p14:modId xmlns:p14="http://schemas.microsoft.com/office/powerpoint/2010/main" val="3386030659"/>
              </p:ext>
            </p:extLst>
          </p:nvPr>
        </p:nvGraphicFramePr>
        <p:xfrm>
          <a:off x="3670300" y="199936"/>
          <a:ext cx="4394200" cy="4705528"/>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Idea outline">
            <a:extLst>
              <a:ext uri="{FF2B5EF4-FFF2-40B4-BE49-F238E27FC236}">
                <a16:creationId xmlns:a16="http://schemas.microsoft.com/office/drawing/2014/main" id="{17BE79D8-3F23-566C-87EC-0A5A30A455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6073" y="408866"/>
            <a:ext cx="914400" cy="914400"/>
          </a:xfrm>
          <a:prstGeom prst="rect">
            <a:avLst/>
          </a:prstGeom>
        </p:spPr>
      </p:pic>
    </p:spTree>
    <p:extLst>
      <p:ext uri="{BB962C8B-B14F-4D97-AF65-F5344CB8AC3E}">
        <p14:creationId xmlns:p14="http://schemas.microsoft.com/office/powerpoint/2010/main" val="275921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419561-996E-A46A-C8E4-9AF9F3717879}"/>
              </a:ext>
            </a:extLst>
          </p:cNvPr>
          <p:cNvSpPr/>
          <p:nvPr/>
        </p:nvSpPr>
        <p:spPr>
          <a:xfrm>
            <a:off x="436042" y="1685204"/>
            <a:ext cx="2454462" cy="1134195"/>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354373"/>
                </a:solidFill>
                <a:latin typeface="Poppins" pitchFamily="2" charset="77"/>
                <a:cs typeface="Poppins" pitchFamily="2" charset="77"/>
              </a:rPr>
              <a:t>I’d only consider leaving a donation to charity in my Will in my family is doing well financially and I did not think they really need money</a:t>
            </a:r>
          </a:p>
        </p:txBody>
      </p:sp>
      <p:sp>
        <p:nvSpPr>
          <p:cNvPr id="7" name="Oval 6">
            <a:extLst>
              <a:ext uri="{FF2B5EF4-FFF2-40B4-BE49-F238E27FC236}">
                <a16:creationId xmlns:a16="http://schemas.microsoft.com/office/drawing/2014/main" id="{D2AE4FB2-2C2B-1A64-476E-1B3DDED6449F}"/>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7A1C939-F130-1AF6-6A02-E2A6C97ECD2C}"/>
              </a:ext>
            </a:extLst>
          </p:cNvPr>
          <p:cNvSpPr/>
          <p:nvPr/>
        </p:nvSpPr>
        <p:spPr>
          <a:xfrm>
            <a:off x="409472" y="2933700"/>
            <a:ext cx="2454462" cy="197176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Consider, Donor and Non-Donor segments have high agreeance with statement, illustrating key barrier is ensuring family is taken care of.</a:t>
            </a:r>
          </a:p>
        </p:txBody>
      </p:sp>
      <p:graphicFrame>
        <p:nvGraphicFramePr>
          <p:cNvPr id="3" name="Chart 2">
            <a:extLst>
              <a:ext uri="{FF2B5EF4-FFF2-40B4-BE49-F238E27FC236}">
                <a16:creationId xmlns:a16="http://schemas.microsoft.com/office/drawing/2014/main" id="{0D789371-CA1D-2529-4A4D-8986F2193E01}"/>
              </a:ext>
            </a:extLst>
          </p:cNvPr>
          <p:cNvGraphicFramePr/>
          <p:nvPr>
            <p:extLst>
              <p:ext uri="{D42A27DB-BD31-4B8C-83A1-F6EECF244321}">
                <p14:modId xmlns:p14="http://schemas.microsoft.com/office/powerpoint/2010/main" val="3261837241"/>
              </p:ext>
            </p:extLst>
          </p:nvPr>
        </p:nvGraphicFramePr>
        <p:xfrm>
          <a:off x="3821013" y="199936"/>
          <a:ext cx="4333240" cy="4705528"/>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Idea outline">
            <a:extLst>
              <a:ext uri="{FF2B5EF4-FFF2-40B4-BE49-F238E27FC236}">
                <a16:creationId xmlns:a16="http://schemas.microsoft.com/office/drawing/2014/main" id="{F65F5CC2-F673-35F0-3DFE-5DD116DB6B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6073" y="408866"/>
            <a:ext cx="914400" cy="914400"/>
          </a:xfrm>
          <a:prstGeom prst="rect">
            <a:avLst/>
          </a:prstGeom>
        </p:spPr>
      </p:pic>
    </p:spTree>
    <p:extLst>
      <p:ext uri="{BB962C8B-B14F-4D97-AF65-F5344CB8AC3E}">
        <p14:creationId xmlns:p14="http://schemas.microsoft.com/office/powerpoint/2010/main" val="191883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3A34CF-1FF3-DE45-A0E7-784CD64EA8B9}"/>
              </a:ext>
            </a:extLst>
          </p:cNvPr>
          <p:cNvSpPr>
            <a:spLocks noGrp="1"/>
          </p:cNvSpPr>
          <p:nvPr>
            <p:ph type="title"/>
          </p:nvPr>
        </p:nvSpPr>
        <p:spPr/>
        <p:txBody>
          <a:bodyPr/>
          <a:lstStyle/>
          <a:p>
            <a:r>
              <a:rPr lang="en-US"/>
              <a:t>Agenda</a:t>
            </a:r>
          </a:p>
        </p:txBody>
      </p:sp>
      <p:graphicFrame>
        <p:nvGraphicFramePr>
          <p:cNvPr id="2" name="Table 7">
            <a:extLst>
              <a:ext uri="{FF2B5EF4-FFF2-40B4-BE49-F238E27FC236}">
                <a16:creationId xmlns:a16="http://schemas.microsoft.com/office/drawing/2014/main" id="{A96269C1-E9D9-6A21-8119-ABD07D7A444C}"/>
              </a:ext>
            </a:extLst>
          </p:cNvPr>
          <p:cNvGraphicFramePr>
            <a:graphicFrameLocks noGrp="1"/>
          </p:cNvGraphicFramePr>
          <p:nvPr>
            <p:extLst>
              <p:ext uri="{D42A27DB-BD31-4B8C-83A1-F6EECF244321}">
                <p14:modId xmlns:p14="http://schemas.microsoft.com/office/powerpoint/2010/main" val="2846054667"/>
              </p:ext>
            </p:extLst>
          </p:nvPr>
        </p:nvGraphicFramePr>
        <p:xfrm>
          <a:off x="208321" y="1179528"/>
          <a:ext cx="8598795" cy="3840342"/>
        </p:xfrm>
        <a:graphic>
          <a:graphicData uri="http://schemas.openxmlformats.org/drawingml/2006/table">
            <a:tbl>
              <a:tblPr firstRow="1" bandRow="1">
                <a:tableStyleId>{69012ECD-51FC-41F1-AA8D-1B2483CD663E}</a:tableStyleId>
              </a:tblPr>
              <a:tblGrid>
                <a:gridCol w="2866265">
                  <a:extLst>
                    <a:ext uri="{9D8B030D-6E8A-4147-A177-3AD203B41FA5}">
                      <a16:colId xmlns:a16="http://schemas.microsoft.com/office/drawing/2014/main" val="1613366075"/>
                    </a:ext>
                  </a:extLst>
                </a:gridCol>
                <a:gridCol w="2866265">
                  <a:extLst>
                    <a:ext uri="{9D8B030D-6E8A-4147-A177-3AD203B41FA5}">
                      <a16:colId xmlns:a16="http://schemas.microsoft.com/office/drawing/2014/main" val="3893830450"/>
                    </a:ext>
                  </a:extLst>
                </a:gridCol>
                <a:gridCol w="2866265">
                  <a:extLst>
                    <a:ext uri="{9D8B030D-6E8A-4147-A177-3AD203B41FA5}">
                      <a16:colId xmlns:a16="http://schemas.microsoft.com/office/drawing/2014/main" val="863037730"/>
                    </a:ext>
                  </a:extLst>
                </a:gridCol>
              </a:tblGrid>
              <a:tr h="265399">
                <a:tc>
                  <a:txBody>
                    <a:bodyPr/>
                    <a:lstStyle/>
                    <a:p>
                      <a:pPr algn="ctr"/>
                      <a:r>
                        <a:rPr lang="en-US" sz="1200">
                          <a:solidFill>
                            <a:schemeClr val="bg1"/>
                          </a:solidFill>
                          <a:latin typeface="Poppins" pitchFamily="2" charset="77"/>
                          <a:cs typeface="Poppins" pitchFamily="2" charset="77"/>
                        </a:rPr>
                        <a:t>Item</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rgbClr val="354373"/>
                    </a:solidFill>
                  </a:tcPr>
                </a:tc>
                <a:tc>
                  <a:txBody>
                    <a:bodyPr/>
                    <a:lstStyle/>
                    <a:p>
                      <a:pPr algn="ctr"/>
                      <a:r>
                        <a:rPr lang="en-US" sz="1200">
                          <a:solidFill>
                            <a:schemeClr val="bg1"/>
                          </a:solidFill>
                          <a:latin typeface="Poppins" pitchFamily="2" charset="77"/>
                          <a:cs typeface="Poppins" pitchFamily="2" charset="77"/>
                        </a:rPr>
                        <a:t>Time</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rgbClr val="354373"/>
                    </a:solidFill>
                  </a:tcPr>
                </a:tc>
                <a:tc>
                  <a:txBody>
                    <a:bodyPr/>
                    <a:lstStyle/>
                    <a:p>
                      <a:pPr algn="ctr"/>
                      <a:r>
                        <a:rPr lang="en-US" sz="1200">
                          <a:solidFill>
                            <a:schemeClr val="bg1"/>
                          </a:solidFill>
                          <a:latin typeface="Poppins" pitchFamily="2" charset="77"/>
                          <a:cs typeface="Poppins" pitchFamily="2" charset="77"/>
                        </a:rPr>
                        <a:t>Responsible</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rgbClr val="354373"/>
                    </a:solidFill>
                  </a:tcPr>
                </a:tc>
                <a:extLst>
                  <a:ext uri="{0D108BD9-81ED-4DB2-BD59-A6C34878D82A}">
                    <a16:rowId xmlns:a16="http://schemas.microsoft.com/office/drawing/2014/main" val="3292882740"/>
                  </a:ext>
                </a:extLst>
              </a:tr>
              <a:tr h="418845">
                <a:tc>
                  <a:txBody>
                    <a:bodyPr/>
                    <a:lstStyle/>
                    <a:p>
                      <a:pPr algn="ctr"/>
                      <a:r>
                        <a:rPr lang="en-US" sz="1200">
                          <a:latin typeface="Poppins" pitchFamily="2" charset="77"/>
                          <a:cs typeface="Poppins" pitchFamily="2" charset="77"/>
                        </a:rPr>
                        <a:t>Welcome</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a:latin typeface="Poppins" pitchFamily="2" charset="77"/>
                          <a:cs typeface="Poppins" pitchFamily="2" charset="77"/>
                        </a:rPr>
                        <a:t>12.30-12.35</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a:latin typeface="Poppins"/>
                          <a:cs typeface="Poppins"/>
                        </a:rPr>
                        <a:t>Helen Beeby</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58158066"/>
                  </a:ext>
                </a:extLst>
              </a:tr>
              <a:tr h="44233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a:latin typeface="Poppins" pitchFamily="2" charset="77"/>
                          <a:cs typeface="Poppins" pitchFamily="2" charset="77"/>
                        </a:rPr>
                        <a:t>Goals &amp; Attitudes</a:t>
                      </a:r>
                    </a:p>
                    <a:p>
                      <a:pPr algn="ctr"/>
                      <a:endParaRPr lang="en-US" sz="1200">
                        <a:latin typeface="Poppins" pitchFamily="2" charset="77"/>
                        <a:cs typeface="Poppins" pitchFamily="2" charset="77"/>
                      </a:endParaRP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dirty="0">
                          <a:latin typeface="Poppins" pitchFamily="2" charset="77"/>
                          <a:cs typeface="Poppins" pitchFamily="2" charset="77"/>
                        </a:rPr>
                        <a:t>12.35 – 12.45</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a:latin typeface="Poppins" pitchFamily="2" charset="77"/>
                          <a:cs typeface="Poppins" pitchFamily="2" charset="77"/>
                        </a:rPr>
                        <a:t>Karen Armstrong</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505283"/>
                  </a:ext>
                </a:extLst>
              </a:tr>
              <a:tr h="418845">
                <a:tc>
                  <a:txBody>
                    <a:bodyPr/>
                    <a:lstStyle/>
                    <a:p>
                      <a:pPr algn="ctr"/>
                      <a:r>
                        <a:rPr lang="en-US" sz="1200">
                          <a:latin typeface="Poppins" pitchFamily="2" charset="77"/>
                          <a:cs typeface="Poppins" pitchFamily="2" charset="77"/>
                        </a:rPr>
                        <a:t>Poll/Break-out 1</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a:latin typeface="Poppins" pitchFamily="2" charset="77"/>
                          <a:cs typeface="Poppins" pitchFamily="2" charset="77"/>
                        </a:rPr>
                        <a:t>12.45-1.00</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a:latin typeface="Poppins"/>
                          <a:cs typeface="Poppins"/>
                        </a:rPr>
                        <a:t>Groups &amp;</a:t>
                      </a:r>
                      <a:endParaRPr lang="en-US" sz="1200">
                        <a:latin typeface="Poppins" pitchFamily="2" charset="77"/>
                        <a:cs typeface="Poppins" pitchFamily="2" charset="77"/>
                      </a:endParaRPr>
                    </a:p>
                    <a:p>
                      <a:pPr lvl="0" algn="ctr">
                        <a:buNone/>
                      </a:pPr>
                      <a:r>
                        <a:rPr lang="en-US" sz="1200">
                          <a:latin typeface="Poppins"/>
                          <a:cs typeface="Poppins"/>
                        </a:rPr>
                        <a:t>Feedback</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4468747"/>
                  </a:ext>
                </a:extLst>
              </a:tr>
              <a:tr h="44233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latin typeface="Poppins" pitchFamily="2" charset="77"/>
                          <a:cs typeface="Poppins" pitchFamily="2" charset="77"/>
                        </a:rPr>
                        <a:t>Trust &amp; messaging</a:t>
                      </a:r>
                    </a:p>
                    <a:p>
                      <a:pPr algn="ctr"/>
                      <a:endParaRPr lang="en-US" sz="1200" dirty="0">
                        <a:latin typeface="Poppins" pitchFamily="2" charset="77"/>
                        <a:cs typeface="Poppins" pitchFamily="2" charset="77"/>
                      </a:endParaRP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a:latin typeface="Poppins" pitchFamily="2" charset="77"/>
                          <a:cs typeface="Poppins" pitchFamily="2" charset="77"/>
                        </a:rPr>
                        <a:t>1.00 – 1.10</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a:latin typeface="Poppins" pitchFamily="2" charset="77"/>
                          <a:cs typeface="Poppins" pitchFamily="2" charset="77"/>
                        </a:rPr>
                        <a:t>Karen Armstrong</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6053129"/>
                  </a:ext>
                </a:extLst>
              </a:tr>
              <a:tr h="418845">
                <a:tc>
                  <a:txBody>
                    <a:bodyPr/>
                    <a:lstStyle/>
                    <a:p>
                      <a:pPr algn="ctr"/>
                      <a:r>
                        <a:rPr lang="en-US" sz="1200">
                          <a:latin typeface="Poppins" pitchFamily="2" charset="77"/>
                          <a:cs typeface="Poppins" pitchFamily="2" charset="77"/>
                        </a:rPr>
                        <a:t>Break-out 2</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a:latin typeface="Poppins" pitchFamily="2" charset="77"/>
                          <a:cs typeface="Poppins" pitchFamily="2" charset="77"/>
                        </a:rPr>
                        <a:t>1.10 – 1.22</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a:latin typeface="Poppins" pitchFamily="2" charset="77"/>
                          <a:cs typeface="Poppins" pitchFamily="2" charset="77"/>
                        </a:rPr>
                        <a:t>Groups</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1600222"/>
                  </a:ext>
                </a:extLst>
              </a:tr>
              <a:tr h="442332">
                <a:tc>
                  <a:txBody>
                    <a:bodyPr/>
                    <a:lstStyle/>
                    <a:p>
                      <a:pPr algn="ctr"/>
                      <a:r>
                        <a:rPr lang="en-US" sz="1200">
                          <a:latin typeface="Poppins" pitchFamily="2" charset="77"/>
                          <a:cs typeface="Poppins" pitchFamily="2" charset="77"/>
                        </a:rPr>
                        <a:t>Share ideas</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dirty="0">
                          <a:latin typeface="Poppins" pitchFamily="2" charset="77"/>
                          <a:cs typeface="Poppins" pitchFamily="2" charset="77"/>
                        </a:rPr>
                        <a:t>1.22- 1.32</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a:latin typeface="Poppins" pitchFamily="2" charset="77"/>
                          <a:cs typeface="Poppins" pitchFamily="2" charset="77"/>
                        </a:rPr>
                        <a:t>Lead from groups</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8628127"/>
                  </a:ext>
                </a:extLst>
              </a:tr>
              <a:tr h="44233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a:latin typeface="Poppins"/>
                          <a:cs typeface="Poppins"/>
                        </a:rPr>
                        <a:t>Influencers</a:t>
                      </a:r>
                    </a:p>
                    <a:p>
                      <a:pPr algn="ctr"/>
                      <a:endParaRPr lang="en-US" sz="1200" b="0">
                        <a:latin typeface="Poppins"/>
                        <a:cs typeface="Poppins"/>
                      </a:endParaRP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dirty="0">
                          <a:latin typeface="Poppins" pitchFamily="2" charset="77"/>
                          <a:cs typeface="Poppins" pitchFamily="2" charset="77"/>
                        </a:rPr>
                        <a:t>1.32 – 1.45</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a:latin typeface="Poppins"/>
                          <a:cs typeface="Poppins"/>
                        </a:rPr>
                        <a:t>Rohani Bixler</a:t>
                      </a:r>
                      <a:endParaRPr lang="en-US" sz="1200">
                        <a:latin typeface="Poppins" pitchFamily="2" charset="77"/>
                        <a:cs typeface="Poppins" pitchFamily="2" charset="77"/>
                      </a:endParaRP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87296523"/>
                  </a:ext>
                </a:extLst>
              </a:tr>
              <a:tr h="442332">
                <a:tc>
                  <a:txBody>
                    <a:bodyPr/>
                    <a:lstStyle/>
                    <a:p>
                      <a:pPr algn="ctr"/>
                      <a:r>
                        <a:rPr lang="en-US" sz="1200" b="0">
                          <a:latin typeface="Poppins"/>
                          <a:cs typeface="Poppins"/>
                        </a:rPr>
                        <a:t>Close</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endParaRPr lang="en-US" sz="1200">
                        <a:latin typeface="Poppins" pitchFamily="2" charset="77"/>
                        <a:cs typeface="Poppins" pitchFamily="2" charset="77"/>
                      </a:endParaRP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tc>
                  <a:txBody>
                    <a:bodyPr/>
                    <a:lstStyle/>
                    <a:p>
                      <a:pPr algn="ctr"/>
                      <a:r>
                        <a:rPr lang="en-US" sz="1200" dirty="0">
                          <a:latin typeface="Poppins" pitchFamily="2" charset="77"/>
                          <a:cs typeface="Poppins" pitchFamily="2" charset="77"/>
                        </a:rPr>
                        <a:t>Helen </a:t>
                      </a:r>
                      <a:r>
                        <a:rPr lang="en-US" sz="1200" dirty="0" err="1">
                          <a:latin typeface="Poppins" pitchFamily="2" charset="77"/>
                          <a:cs typeface="Poppins" pitchFamily="2" charset="77"/>
                        </a:rPr>
                        <a:t>Beeby</a:t>
                      </a:r>
                      <a:endParaRPr lang="en-US" sz="1200" dirty="0">
                        <a:latin typeface="Poppins" pitchFamily="2" charset="77"/>
                        <a:cs typeface="Poppins" pitchFamily="2" charset="77"/>
                      </a:endParaRPr>
                    </a:p>
                    <a:p>
                      <a:pPr algn="ctr"/>
                      <a:endParaRPr lang="en-US" sz="1200" dirty="0">
                        <a:latin typeface="Poppins" pitchFamily="2" charset="77"/>
                        <a:cs typeface="Poppins" pitchFamily="2" charset="77"/>
                      </a:endParaRP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4759099"/>
                  </a:ext>
                </a:extLst>
              </a:tr>
            </a:tbl>
          </a:graphicData>
        </a:graphic>
      </p:graphicFrame>
    </p:spTree>
    <p:extLst>
      <p:ext uri="{BB962C8B-B14F-4D97-AF65-F5344CB8AC3E}">
        <p14:creationId xmlns:p14="http://schemas.microsoft.com/office/powerpoint/2010/main" val="3292960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419561-996E-A46A-C8E4-9AF9F3717879}"/>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354373"/>
                </a:solidFill>
                <a:latin typeface="Poppins" pitchFamily="2" charset="77"/>
                <a:cs typeface="Poppins" pitchFamily="2" charset="77"/>
              </a:rPr>
              <a:t>Any gift, big or small, in your Will can make a difference for your favourite charity</a:t>
            </a:r>
          </a:p>
        </p:txBody>
      </p:sp>
      <p:sp>
        <p:nvSpPr>
          <p:cNvPr id="7" name="Oval 6">
            <a:extLst>
              <a:ext uri="{FF2B5EF4-FFF2-40B4-BE49-F238E27FC236}">
                <a16:creationId xmlns:a16="http://schemas.microsoft.com/office/drawing/2014/main" id="{D2AE4FB2-2C2B-1A64-476E-1B3DDED6449F}"/>
              </a:ext>
            </a:extLst>
          </p:cNvPr>
          <p:cNvSpPr/>
          <p:nvPr/>
        </p:nvSpPr>
        <p:spPr>
          <a:xfrm>
            <a:off x="989747" y="199936"/>
            <a:ext cx="1347053" cy="1332260"/>
          </a:xfrm>
          <a:prstGeom prst="ellipse">
            <a:avLst/>
          </a:prstGeom>
          <a:solidFill>
            <a:srgbClr val="CCE8FA"/>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7A1C939-F130-1AF6-6A02-E2A6C97ECD2C}"/>
              </a:ext>
            </a:extLst>
          </p:cNvPr>
          <p:cNvSpPr/>
          <p:nvPr/>
        </p:nvSpPr>
        <p:spPr>
          <a:xfrm>
            <a:off x="409472" y="2640530"/>
            <a:ext cx="2454462" cy="2264934"/>
          </a:xfrm>
          <a:prstGeom prst="roundRect">
            <a:avLst/>
          </a:prstGeom>
          <a:solidFill>
            <a:srgbClr val="CCE8FA"/>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Increases likelihood to give a gift in Will across all segments.</a:t>
            </a:r>
          </a:p>
          <a:p>
            <a:pPr algn="ctr"/>
            <a:endParaRPr lang="en-US" sz="1200">
              <a:solidFill>
                <a:srgbClr val="354373"/>
              </a:solidFill>
              <a:latin typeface="Poppins" pitchFamily="2" charset="77"/>
              <a:cs typeface="Poppins" pitchFamily="2" charset="77"/>
            </a:endParaRPr>
          </a:p>
          <a:p>
            <a:pPr algn="ctr"/>
            <a:r>
              <a:rPr lang="en-US" sz="1200">
                <a:solidFill>
                  <a:srgbClr val="354373"/>
                </a:solidFill>
                <a:latin typeface="Poppins" pitchFamily="2" charset="77"/>
                <a:cs typeface="Poppins" pitchFamily="2" charset="77"/>
              </a:rPr>
              <a:t>Recommendation to focus on this key message.</a:t>
            </a:r>
          </a:p>
        </p:txBody>
      </p:sp>
      <p:graphicFrame>
        <p:nvGraphicFramePr>
          <p:cNvPr id="3" name="Chart 2">
            <a:extLst>
              <a:ext uri="{FF2B5EF4-FFF2-40B4-BE49-F238E27FC236}">
                <a16:creationId xmlns:a16="http://schemas.microsoft.com/office/drawing/2014/main" id="{A51903F3-8BEA-074A-26AA-A538C26E57B9}"/>
              </a:ext>
            </a:extLst>
          </p:cNvPr>
          <p:cNvGraphicFramePr/>
          <p:nvPr>
            <p:extLst>
              <p:ext uri="{D42A27DB-BD31-4B8C-83A1-F6EECF244321}">
                <p14:modId xmlns:p14="http://schemas.microsoft.com/office/powerpoint/2010/main" val="3443214027"/>
              </p:ext>
            </p:extLst>
          </p:nvPr>
        </p:nvGraphicFramePr>
        <p:xfrm>
          <a:off x="3695700" y="150207"/>
          <a:ext cx="4610100" cy="4705528"/>
        </p:xfrm>
        <a:graphic>
          <a:graphicData uri="http://schemas.openxmlformats.org/drawingml/2006/chart">
            <c:chart xmlns:c="http://schemas.openxmlformats.org/drawingml/2006/chart" xmlns:r="http://schemas.openxmlformats.org/officeDocument/2006/relationships" r:id="rId3"/>
          </a:graphicData>
        </a:graphic>
      </p:graphicFrame>
      <p:pic>
        <p:nvPicPr>
          <p:cNvPr id="5" name="Graphic 4" descr="Inventory outline">
            <a:extLst>
              <a:ext uri="{FF2B5EF4-FFF2-40B4-BE49-F238E27FC236}">
                <a16:creationId xmlns:a16="http://schemas.microsoft.com/office/drawing/2014/main" id="{D62D3EA6-7864-D53D-6155-FCFFCFFD65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6073" y="408866"/>
            <a:ext cx="914400" cy="914400"/>
          </a:xfrm>
          <a:prstGeom prst="rect">
            <a:avLst/>
          </a:prstGeom>
        </p:spPr>
      </p:pic>
    </p:spTree>
    <p:extLst>
      <p:ext uri="{BB962C8B-B14F-4D97-AF65-F5344CB8AC3E}">
        <p14:creationId xmlns:p14="http://schemas.microsoft.com/office/powerpoint/2010/main" val="361764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419561-996E-A46A-C8E4-9AF9F3717879}"/>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354373"/>
                </a:solidFill>
                <a:latin typeface="Poppins" pitchFamily="2" charset="77"/>
                <a:cs typeface="Poppins" pitchFamily="2" charset="77"/>
              </a:rPr>
              <a:t>Once you’ve taken care of your family you can leave some of what is remaining to charity.</a:t>
            </a:r>
          </a:p>
        </p:txBody>
      </p:sp>
      <p:sp>
        <p:nvSpPr>
          <p:cNvPr id="7" name="Oval 6">
            <a:extLst>
              <a:ext uri="{FF2B5EF4-FFF2-40B4-BE49-F238E27FC236}">
                <a16:creationId xmlns:a16="http://schemas.microsoft.com/office/drawing/2014/main" id="{D2AE4FB2-2C2B-1A64-476E-1B3DDED6449F}"/>
              </a:ext>
            </a:extLst>
          </p:cNvPr>
          <p:cNvSpPr/>
          <p:nvPr/>
        </p:nvSpPr>
        <p:spPr>
          <a:xfrm>
            <a:off x="989747" y="199936"/>
            <a:ext cx="1347053" cy="1332260"/>
          </a:xfrm>
          <a:prstGeom prst="ellipse">
            <a:avLst/>
          </a:prstGeom>
          <a:solidFill>
            <a:srgbClr val="CCE8FA"/>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7A1C939-F130-1AF6-6A02-E2A6C97ECD2C}"/>
              </a:ext>
            </a:extLst>
          </p:cNvPr>
          <p:cNvSpPr/>
          <p:nvPr/>
        </p:nvSpPr>
        <p:spPr>
          <a:xfrm>
            <a:off x="409472" y="2640530"/>
            <a:ext cx="2454462" cy="2264934"/>
          </a:xfrm>
          <a:prstGeom prst="roundRect">
            <a:avLst/>
          </a:prstGeom>
          <a:solidFill>
            <a:srgbClr val="CCE8FA"/>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Donor, Non-Donor and Considerer resonate with this statement the most, further supporting family is a barrier to leaving gift in Will. </a:t>
            </a:r>
          </a:p>
        </p:txBody>
      </p:sp>
      <p:graphicFrame>
        <p:nvGraphicFramePr>
          <p:cNvPr id="3" name="Chart 2">
            <a:extLst>
              <a:ext uri="{FF2B5EF4-FFF2-40B4-BE49-F238E27FC236}">
                <a16:creationId xmlns:a16="http://schemas.microsoft.com/office/drawing/2014/main" id="{8C07E9EE-804B-07BE-5C49-EE0215B8F03F}"/>
              </a:ext>
            </a:extLst>
          </p:cNvPr>
          <p:cNvGraphicFramePr/>
          <p:nvPr>
            <p:extLst>
              <p:ext uri="{D42A27DB-BD31-4B8C-83A1-F6EECF244321}">
                <p14:modId xmlns:p14="http://schemas.microsoft.com/office/powerpoint/2010/main" val="2012534438"/>
              </p:ext>
            </p:extLst>
          </p:nvPr>
        </p:nvGraphicFramePr>
        <p:xfrm>
          <a:off x="3652977" y="150207"/>
          <a:ext cx="4574522" cy="4705528"/>
        </p:xfrm>
        <a:graphic>
          <a:graphicData uri="http://schemas.openxmlformats.org/drawingml/2006/chart">
            <c:chart xmlns:c="http://schemas.openxmlformats.org/drawingml/2006/chart" xmlns:r="http://schemas.openxmlformats.org/officeDocument/2006/relationships" r:id="rId3"/>
          </a:graphicData>
        </a:graphic>
      </p:graphicFrame>
      <p:pic>
        <p:nvPicPr>
          <p:cNvPr id="5" name="Graphic 4" descr="Home1 outline">
            <a:extLst>
              <a:ext uri="{FF2B5EF4-FFF2-40B4-BE49-F238E27FC236}">
                <a16:creationId xmlns:a16="http://schemas.microsoft.com/office/drawing/2014/main" id="{426A3813-8937-699B-B3F5-3DC2806280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6073" y="408866"/>
            <a:ext cx="914400" cy="914400"/>
          </a:xfrm>
          <a:prstGeom prst="rect">
            <a:avLst/>
          </a:prstGeom>
        </p:spPr>
      </p:pic>
    </p:spTree>
    <p:extLst>
      <p:ext uri="{BB962C8B-B14F-4D97-AF65-F5344CB8AC3E}">
        <p14:creationId xmlns:p14="http://schemas.microsoft.com/office/powerpoint/2010/main" val="856664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D78E20-2476-0101-BA80-4214FA46A1C8}"/>
              </a:ext>
            </a:extLst>
          </p:cNvPr>
          <p:cNvSpPr>
            <a:spLocks noGrp="1"/>
          </p:cNvSpPr>
          <p:nvPr>
            <p:ph type="title"/>
          </p:nvPr>
        </p:nvSpPr>
        <p:spPr>
          <a:xfrm>
            <a:off x="628650" y="2171032"/>
            <a:ext cx="7886700" cy="1273626"/>
          </a:xfrm>
        </p:spPr>
        <p:txBody>
          <a:bodyPr>
            <a:normAutofit fontScale="90000"/>
          </a:bodyPr>
          <a:lstStyle/>
          <a:p>
            <a:r>
              <a:rPr lang="en-US" b="1"/>
              <a:t>Discussion 2: </a:t>
            </a:r>
            <a:br>
              <a:rPr lang="en-US"/>
            </a:br>
            <a:r>
              <a:rPr lang="en-US"/>
              <a:t>1. How can we increase trust and satisfaction with charities?</a:t>
            </a:r>
            <a:br>
              <a:rPr lang="en-US"/>
            </a:br>
            <a:br>
              <a:rPr lang="en-US"/>
            </a:br>
            <a:r>
              <a:rPr lang="en-US"/>
              <a:t>2. How do we consistently use the winning messages to address the attitudinal differences of considerers?</a:t>
            </a:r>
            <a:br>
              <a:rPr lang="en-US"/>
            </a:br>
            <a:r>
              <a:rPr lang="en-US"/>
              <a:t> </a:t>
            </a:r>
            <a:br>
              <a:rPr lang="en-US"/>
            </a:br>
            <a:r>
              <a:rPr lang="en-US" sz="1600"/>
              <a:t>“</a:t>
            </a:r>
            <a:r>
              <a:rPr lang="en-US" sz="1600" b="1">
                <a:solidFill>
                  <a:srgbClr val="354373"/>
                </a:solidFill>
                <a:latin typeface="Poppins" pitchFamily="2" charset="77"/>
                <a:cs typeface="Poppins" pitchFamily="2" charset="77"/>
              </a:rPr>
              <a:t>Any gift, big or small, in your Will can make a difference for your </a:t>
            </a:r>
            <a:r>
              <a:rPr lang="en-US" sz="1600" b="1" err="1">
                <a:solidFill>
                  <a:srgbClr val="354373"/>
                </a:solidFill>
                <a:latin typeface="Poppins" pitchFamily="2" charset="77"/>
                <a:cs typeface="Poppins" pitchFamily="2" charset="77"/>
              </a:rPr>
              <a:t>favourite</a:t>
            </a:r>
            <a:r>
              <a:rPr lang="en-US" sz="1600" b="1">
                <a:solidFill>
                  <a:srgbClr val="354373"/>
                </a:solidFill>
                <a:latin typeface="Poppins" pitchFamily="2" charset="77"/>
                <a:cs typeface="Poppins" pitchFamily="2" charset="77"/>
              </a:rPr>
              <a:t> charity”</a:t>
            </a:r>
            <a:br>
              <a:rPr lang="en-US" sz="1600" b="1">
                <a:solidFill>
                  <a:srgbClr val="354373"/>
                </a:solidFill>
                <a:latin typeface="Poppins" pitchFamily="2" charset="77"/>
                <a:cs typeface="Poppins" pitchFamily="2" charset="77"/>
              </a:rPr>
            </a:br>
            <a:br>
              <a:rPr lang="en-US" sz="1300" b="1">
                <a:solidFill>
                  <a:srgbClr val="354373"/>
                </a:solidFill>
                <a:latin typeface="Poppins" pitchFamily="2" charset="77"/>
                <a:cs typeface="Poppins" pitchFamily="2" charset="77"/>
              </a:rPr>
            </a:br>
            <a:r>
              <a:rPr lang="en-US" sz="1600" b="1">
                <a:solidFill>
                  <a:srgbClr val="354373"/>
                </a:solidFill>
                <a:latin typeface="Poppins" pitchFamily="2" charset="77"/>
                <a:cs typeface="Poppins" pitchFamily="2" charset="77"/>
              </a:rPr>
              <a:t>“Once you’ve taken care of your family you can leave some of what is remaining to charity.”</a:t>
            </a:r>
            <a:br>
              <a:rPr lang="en-US" sz="3600" b="1">
                <a:solidFill>
                  <a:srgbClr val="354373"/>
                </a:solidFill>
                <a:latin typeface="Poppins" pitchFamily="2" charset="77"/>
                <a:cs typeface="Poppins" pitchFamily="2" charset="77"/>
              </a:rPr>
            </a:br>
            <a:br>
              <a:rPr lang="en-US"/>
            </a:br>
            <a:endParaRPr lang="en-US" b="1"/>
          </a:p>
        </p:txBody>
      </p:sp>
    </p:spTree>
    <p:extLst>
      <p:ext uri="{BB962C8B-B14F-4D97-AF65-F5344CB8AC3E}">
        <p14:creationId xmlns:p14="http://schemas.microsoft.com/office/powerpoint/2010/main" val="496834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D78E20-2476-0101-BA80-4214FA46A1C8}"/>
              </a:ext>
            </a:extLst>
          </p:cNvPr>
          <p:cNvSpPr>
            <a:spLocks noGrp="1"/>
          </p:cNvSpPr>
          <p:nvPr>
            <p:ph type="title"/>
          </p:nvPr>
        </p:nvSpPr>
        <p:spPr>
          <a:xfrm>
            <a:off x="628650" y="2171032"/>
            <a:ext cx="7886700" cy="1273626"/>
          </a:xfrm>
        </p:spPr>
        <p:txBody>
          <a:bodyPr>
            <a:normAutofit/>
          </a:bodyPr>
          <a:lstStyle/>
          <a:p>
            <a:r>
              <a:rPr lang="en-US" b="1"/>
              <a:t>Report Back</a:t>
            </a:r>
            <a:br>
              <a:rPr lang="en-US"/>
            </a:br>
            <a:endParaRPr lang="en-US" b="1"/>
          </a:p>
        </p:txBody>
      </p:sp>
    </p:spTree>
    <p:extLst>
      <p:ext uri="{BB962C8B-B14F-4D97-AF65-F5344CB8AC3E}">
        <p14:creationId xmlns:p14="http://schemas.microsoft.com/office/powerpoint/2010/main" val="351899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D78E20-2476-0101-BA80-4214FA46A1C8}"/>
              </a:ext>
            </a:extLst>
          </p:cNvPr>
          <p:cNvSpPr>
            <a:spLocks noGrp="1"/>
          </p:cNvSpPr>
          <p:nvPr>
            <p:ph type="title"/>
          </p:nvPr>
        </p:nvSpPr>
        <p:spPr>
          <a:xfrm>
            <a:off x="628650" y="2171032"/>
            <a:ext cx="7886700" cy="1273626"/>
          </a:xfrm>
        </p:spPr>
        <p:txBody>
          <a:bodyPr>
            <a:normAutofit fontScale="90000"/>
          </a:bodyPr>
          <a:lstStyle/>
          <a:p>
            <a:r>
              <a:rPr lang="en-US" b="1"/>
              <a:t>Welcome</a:t>
            </a:r>
            <a:br>
              <a:rPr lang="en-US" b="1"/>
            </a:br>
            <a:r>
              <a:rPr lang="en-US" b="1" err="1"/>
              <a:t>Rohani</a:t>
            </a:r>
            <a:r>
              <a:rPr lang="en-US" b="1"/>
              <a:t> Bixler  </a:t>
            </a:r>
            <a:br>
              <a:rPr lang="en-US"/>
            </a:br>
            <a:r>
              <a:rPr lang="en-US"/>
              <a:t>The role of influencers Q&amp;A</a:t>
            </a:r>
            <a:endParaRPr lang="en-US" b="1"/>
          </a:p>
        </p:txBody>
      </p:sp>
    </p:spTree>
    <p:extLst>
      <p:ext uri="{BB962C8B-B14F-4D97-AF65-F5344CB8AC3E}">
        <p14:creationId xmlns:p14="http://schemas.microsoft.com/office/powerpoint/2010/main" val="1161476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EDC05A98-1E0A-3434-D474-CC9D905172BB}"/>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Discuss making a Will?</a:t>
            </a:r>
          </a:p>
        </p:txBody>
      </p:sp>
      <p:sp>
        <p:nvSpPr>
          <p:cNvPr id="13" name="Oval 12">
            <a:extLst>
              <a:ext uri="{FF2B5EF4-FFF2-40B4-BE49-F238E27FC236}">
                <a16:creationId xmlns:a16="http://schemas.microsoft.com/office/drawing/2014/main" id="{2D774BE2-7044-5F5C-1448-FF071A7CDFA3}"/>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3A9CD49-FA87-5072-FDA2-36FED2B0999D}"/>
              </a:ext>
            </a:extLst>
          </p:cNvPr>
          <p:cNvSpPr/>
          <p:nvPr/>
        </p:nvSpPr>
        <p:spPr>
          <a:xfrm>
            <a:off x="409472" y="2640530"/>
            <a:ext cx="2454462" cy="226493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Confirmed and considered bequestors are more likely to discuss their Will with spouse/partner</a:t>
            </a:r>
          </a:p>
        </p:txBody>
      </p:sp>
      <p:graphicFrame>
        <p:nvGraphicFramePr>
          <p:cNvPr id="2" name="Chart 1">
            <a:extLst>
              <a:ext uri="{FF2B5EF4-FFF2-40B4-BE49-F238E27FC236}">
                <a16:creationId xmlns:a16="http://schemas.microsoft.com/office/drawing/2014/main" id="{54187981-B8C6-08AD-A619-55223DF5C35A}"/>
              </a:ext>
            </a:extLst>
          </p:cNvPr>
          <p:cNvGraphicFramePr/>
          <p:nvPr/>
        </p:nvGraphicFramePr>
        <p:xfrm>
          <a:off x="3654970" y="241301"/>
          <a:ext cx="5079558" cy="4664163"/>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phic 2" descr="Signature outline">
            <a:extLst>
              <a:ext uri="{FF2B5EF4-FFF2-40B4-BE49-F238E27FC236}">
                <a16:creationId xmlns:a16="http://schemas.microsoft.com/office/drawing/2014/main" id="{2FDD0718-072A-BD66-56E0-494663450D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9503" y="358544"/>
            <a:ext cx="914400" cy="914400"/>
          </a:xfrm>
          <a:prstGeom prst="rect">
            <a:avLst/>
          </a:prstGeom>
        </p:spPr>
      </p:pic>
    </p:spTree>
    <p:extLst>
      <p:ext uri="{BB962C8B-B14F-4D97-AF65-F5344CB8AC3E}">
        <p14:creationId xmlns:p14="http://schemas.microsoft.com/office/powerpoint/2010/main" val="3466805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EDC05A98-1E0A-3434-D474-CC9D905172BB}"/>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Who knows the Will details?</a:t>
            </a:r>
          </a:p>
        </p:txBody>
      </p:sp>
      <p:sp>
        <p:nvSpPr>
          <p:cNvPr id="13" name="Oval 12">
            <a:extLst>
              <a:ext uri="{FF2B5EF4-FFF2-40B4-BE49-F238E27FC236}">
                <a16:creationId xmlns:a16="http://schemas.microsoft.com/office/drawing/2014/main" id="{2D774BE2-7044-5F5C-1448-FF071A7CDFA3}"/>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3A9CD49-FA87-5072-FDA2-36FED2B0999D}"/>
              </a:ext>
            </a:extLst>
          </p:cNvPr>
          <p:cNvSpPr/>
          <p:nvPr/>
        </p:nvSpPr>
        <p:spPr>
          <a:xfrm>
            <a:off x="409472" y="2640530"/>
            <a:ext cx="2454462" cy="226493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Confirmed and considered bequestors are likely to tell their spouse the details of their Will but more considered bequestors will tell their children than confirmed.</a:t>
            </a:r>
          </a:p>
        </p:txBody>
      </p:sp>
      <p:graphicFrame>
        <p:nvGraphicFramePr>
          <p:cNvPr id="3" name="Chart 2">
            <a:extLst>
              <a:ext uri="{FF2B5EF4-FFF2-40B4-BE49-F238E27FC236}">
                <a16:creationId xmlns:a16="http://schemas.microsoft.com/office/drawing/2014/main" id="{1B47DED6-AB61-D824-F4EB-4AE30911EE4A}"/>
              </a:ext>
            </a:extLst>
          </p:cNvPr>
          <p:cNvGraphicFramePr/>
          <p:nvPr/>
        </p:nvGraphicFramePr>
        <p:xfrm>
          <a:off x="3730127" y="155664"/>
          <a:ext cx="4990658" cy="46990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Signature outline">
            <a:extLst>
              <a:ext uri="{FF2B5EF4-FFF2-40B4-BE49-F238E27FC236}">
                <a16:creationId xmlns:a16="http://schemas.microsoft.com/office/drawing/2014/main" id="{BCFE8A5C-0A8A-497A-54B2-29BCB3B47B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9503" y="358544"/>
            <a:ext cx="914400" cy="914400"/>
          </a:xfrm>
          <a:prstGeom prst="rect">
            <a:avLst/>
          </a:prstGeom>
        </p:spPr>
      </p:pic>
    </p:spTree>
    <p:extLst>
      <p:ext uri="{BB962C8B-B14F-4D97-AF65-F5344CB8AC3E}">
        <p14:creationId xmlns:p14="http://schemas.microsoft.com/office/powerpoint/2010/main" val="340953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1ABA5DD-C264-2168-1689-288392AE179C}"/>
              </a:ext>
            </a:extLst>
          </p:cNvPr>
          <p:cNvSpPr>
            <a:spLocks noGrp="1"/>
          </p:cNvSpPr>
          <p:nvPr>
            <p:ph type="title"/>
          </p:nvPr>
        </p:nvSpPr>
        <p:spPr/>
        <p:txBody>
          <a:bodyPr/>
          <a:lstStyle/>
          <a:p>
            <a:r>
              <a:rPr lang="en-US"/>
              <a:t>Questions</a:t>
            </a:r>
          </a:p>
        </p:txBody>
      </p:sp>
      <p:sp>
        <p:nvSpPr>
          <p:cNvPr id="4" name="Rounded Rectangle 3">
            <a:extLst>
              <a:ext uri="{FF2B5EF4-FFF2-40B4-BE49-F238E27FC236}">
                <a16:creationId xmlns:a16="http://schemas.microsoft.com/office/drawing/2014/main" id="{20D81F3C-0E67-8A49-B133-9D046D805852}"/>
              </a:ext>
            </a:extLst>
          </p:cNvPr>
          <p:cNvSpPr/>
          <p:nvPr/>
        </p:nvSpPr>
        <p:spPr>
          <a:xfrm>
            <a:off x="4099137" y="3229919"/>
            <a:ext cx="4074838" cy="1604865"/>
          </a:xfrm>
          <a:prstGeom prst="roundRect">
            <a:avLst/>
          </a:prstGeom>
          <a:solidFill>
            <a:srgbClr val="DEF0FC"/>
          </a:solidFill>
          <a:ln w="3810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354373"/>
                </a:solidFill>
                <a:latin typeface="Poppins" pitchFamily="2" charset="77"/>
                <a:cs typeface="Poppins" pitchFamily="2" charset="77"/>
              </a:rPr>
              <a:t>Please get in touch with </a:t>
            </a:r>
          </a:p>
          <a:p>
            <a:pPr algn="ctr"/>
            <a:r>
              <a:rPr lang="en-US" sz="1600">
                <a:solidFill>
                  <a:srgbClr val="354373"/>
                </a:solidFill>
                <a:latin typeface="Poppins" pitchFamily="2" charset="77"/>
                <a:cs typeface="Poppins" pitchFamily="2" charset="77"/>
              </a:rPr>
              <a:t>Karen Armstrong </a:t>
            </a:r>
            <a:r>
              <a:rPr lang="en-US" sz="1600">
                <a:solidFill>
                  <a:srgbClr val="354373"/>
                </a:solidFill>
                <a:latin typeface="Poppins" pitchFamily="2" charset="77"/>
                <a:cs typeface="Poppins" pitchFamily="2" charset="77"/>
                <a:hlinkClick r:id="rId2"/>
              </a:rPr>
              <a:t>karen@morestrategic.com.au</a:t>
            </a:r>
            <a:endParaRPr lang="en-US" sz="1600">
              <a:solidFill>
                <a:srgbClr val="354373"/>
              </a:solidFill>
              <a:latin typeface="Poppins" pitchFamily="2" charset="77"/>
              <a:cs typeface="Poppins" pitchFamily="2" charset="77"/>
            </a:endParaRPr>
          </a:p>
          <a:p>
            <a:pPr algn="ctr"/>
            <a:r>
              <a:rPr lang="en-US" sz="1600">
                <a:solidFill>
                  <a:srgbClr val="354373"/>
                </a:solidFill>
                <a:latin typeface="Poppins" pitchFamily="2" charset="77"/>
                <a:cs typeface="Poppins" pitchFamily="2" charset="77"/>
              </a:rPr>
              <a:t>+61402450451</a:t>
            </a:r>
          </a:p>
        </p:txBody>
      </p:sp>
      <p:pic>
        <p:nvPicPr>
          <p:cNvPr id="3" name="Picture 2" descr="A close-up of a person smiling&#10;&#10;Description automatically generated">
            <a:extLst>
              <a:ext uri="{FF2B5EF4-FFF2-40B4-BE49-F238E27FC236}">
                <a16:creationId xmlns:a16="http://schemas.microsoft.com/office/drawing/2014/main" id="{132172FA-B384-E7C3-A5E7-391E741A7704}"/>
              </a:ext>
            </a:extLst>
          </p:cNvPr>
          <p:cNvPicPr>
            <a:picLocks noChangeAspect="1"/>
          </p:cNvPicPr>
          <p:nvPr/>
        </p:nvPicPr>
        <p:blipFill>
          <a:blip r:embed="rId3"/>
          <a:stretch>
            <a:fillRect/>
          </a:stretch>
        </p:blipFill>
        <p:spPr>
          <a:xfrm>
            <a:off x="3749479" y="2639748"/>
            <a:ext cx="1014156" cy="994173"/>
          </a:xfrm>
          <a:prstGeom prst="rect">
            <a:avLst/>
          </a:prstGeom>
        </p:spPr>
      </p:pic>
    </p:spTree>
    <p:extLst>
      <p:ext uri="{BB962C8B-B14F-4D97-AF65-F5344CB8AC3E}">
        <p14:creationId xmlns:p14="http://schemas.microsoft.com/office/powerpoint/2010/main" val="3522044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6713" y="3955593"/>
            <a:ext cx="1408844" cy="1041473"/>
          </a:xfrm>
          <a:prstGeom prst="rect">
            <a:avLst/>
          </a:prstGeom>
        </p:spPr>
      </p:pic>
    </p:spTree>
    <p:extLst>
      <p:ext uri="{BB962C8B-B14F-4D97-AF65-F5344CB8AC3E}">
        <p14:creationId xmlns:p14="http://schemas.microsoft.com/office/powerpoint/2010/main" val="64038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ouple of people sit on a bench at the beach&#10;&#10;Description automatically generated with medium confidence">
            <a:extLst>
              <a:ext uri="{FF2B5EF4-FFF2-40B4-BE49-F238E27FC236}">
                <a16:creationId xmlns:a16="http://schemas.microsoft.com/office/drawing/2014/main" id="{FB3DCED6-7C99-B29A-8FEE-94499E246C1A}"/>
              </a:ext>
            </a:extLst>
          </p:cNvPr>
          <p:cNvPicPr>
            <a:picLocks noChangeAspect="1"/>
          </p:cNvPicPr>
          <p:nvPr/>
        </p:nvPicPr>
        <p:blipFill rotWithShape="1">
          <a:blip r:embed="rId3"/>
          <a:srcRect t="5256"/>
          <a:stretch/>
        </p:blipFill>
        <p:spPr>
          <a:xfrm>
            <a:off x="0" y="0"/>
            <a:ext cx="9144000" cy="6497516"/>
          </a:xfrm>
          <a:prstGeom prst="rect">
            <a:avLst/>
          </a:prstGeom>
        </p:spPr>
      </p:pic>
      <p:sp>
        <p:nvSpPr>
          <p:cNvPr id="2" name="Title 1">
            <a:extLst>
              <a:ext uri="{FF2B5EF4-FFF2-40B4-BE49-F238E27FC236}">
                <a16:creationId xmlns:a16="http://schemas.microsoft.com/office/drawing/2014/main" id="{7A0B2BDD-1586-4DDD-ED0B-8E23F69AEF05}"/>
              </a:ext>
            </a:extLst>
          </p:cNvPr>
          <p:cNvSpPr>
            <a:spLocks noGrp="1"/>
          </p:cNvSpPr>
          <p:nvPr>
            <p:ph type="title"/>
          </p:nvPr>
        </p:nvSpPr>
        <p:spPr>
          <a:xfrm>
            <a:off x="413886" y="516849"/>
            <a:ext cx="8277727" cy="4276532"/>
          </a:xfrm>
          <a:solidFill>
            <a:schemeClr val="bg1">
              <a:alpha val="70040"/>
            </a:schemeClr>
          </a:solidFill>
          <a:ln>
            <a:noFill/>
          </a:ln>
        </p:spPr>
        <p:txBody>
          <a:bodyPr>
            <a:normAutofit/>
          </a:bodyPr>
          <a:lstStyle/>
          <a:p>
            <a:r>
              <a:rPr lang="en-US" sz="2700">
                <a:solidFill>
                  <a:schemeClr val="tx1"/>
                </a:solidFill>
                <a:latin typeface="Poppins"/>
                <a:cs typeface="Poppins"/>
              </a:rPr>
              <a:t>23% of Australians have considered leaving a Will. Of these 3% and 13% of Australians will “definitely” or “probably” leave a gift in Will respectively. </a:t>
            </a:r>
            <a:br>
              <a:rPr lang="en-US" sz="2700"/>
            </a:br>
            <a:br>
              <a:rPr lang="en-US" sz="2700"/>
            </a:br>
            <a:r>
              <a:rPr lang="en-US" sz="2700">
                <a:solidFill>
                  <a:schemeClr val="tx1"/>
                </a:solidFill>
                <a:latin typeface="Poppins"/>
                <a:cs typeface="Poppins"/>
              </a:rPr>
              <a:t>A potential of 2.6m Australians</a:t>
            </a:r>
            <a:br>
              <a:rPr lang="en-US" sz="2700"/>
            </a:br>
            <a:r>
              <a:rPr lang="en-US" sz="900">
                <a:solidFill>
                  <a:schemeClr val="tx1"/>
                </a:solidFill>
                <a:latin typeface="Poppins"/>
                <a:cs typeface="Poppins"/>
              </a:rPr>
              <a:t>							More Strategic Public Survey Nov 22 n=1,031</a:t>
            </a:r>
          </a:p>
        </p:txBody>
      </p:sp>
    </p:spTree>
    <p:extLst>
      <p:ext uri="{BB962C8B-B14F-4D97-AF65-F5344CB8AC3E}">
        <p14:creationId xmlns:p14="http://schemas.microsoft.com/office/powerpoint/2010/main" val="11804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ocument&#10;&#10;Description automatically generated">
            <a:extLst>
              <a:ext uri="{FF2B5EF4-FFF2-40B4-BE49-F238E27FC236}">
                <a16:creationId xmlns:a16="http://schemas.microsoft.com/office/drawing/2014/main" id="{61B7BBF9-6BCC-85EF-17F7-4DF246D01087}"/>
              </a:ext>
            </a:extLst>
          </p:cNvPr>
          <p:cNvPicPr>
            <a:picLocks noChangeAspect="1"/>
          </p:cNvPicPr>
          <p:nvPr/>
        </p:nvPicPr>
        <p:blipFill>
          <a:blip r:embed="rId3"/>
          <a:stretch>
            <a:fillRect/>
          </a:stretch>
        </p:blipFill>
        <p:spPr>
          <a:xfrm>
            <a:off x="0" y="-514350"/>
            <a:ext cx="9144000" cy="6172200"/>
          </a:xfrm>
          <a:prstGeom prst="rect">
            <a:avLst/>
          </a:prstGeom>
        </p:spPr>
      </p:pic>
      <p:sp>
        <p:nvSpPr>
          <p:cNvPr id="2" name="Title 1">
            <a:extLst>
              <a:ext uri="{FF2B5EF4-FFF2-40B4-BE49-F238E27FC236}">
                <a16:creationId xmlns:a16="http://schemas.microsoft.com/office/drawing/2014/main" id="{7A0B2BDD-1586-4DDD-ED0B-8E23F69AEF05}"/>
              </a:ext>
            </a:extLst>
          </p:cNvPr>
          <p:cNvSpPr>
            <a:spLocks noGrp="1"/>
          </p:cNvSpPr>
          <p:nvPr>
            <p:ph type="title"/>
          </p:nvPr>
        </p:nvSpPr>
        <p:spPr>
          <a:xfrm>
            <a:off x="492368" y="263676"/>
            <a:ext cx="8159263" cy="4674084"/>
          </a:xfrm>
          <a:solidFill>
            <a:schemeClr val="bg1">
              <a:alpha val="70040"/>
            </a:schemeClr>
          </a:solidFill>
          <a:ln>
            <a:noFill/>
          </a:ln>
        </p:spPr>
        <p:txBody>
          <a:bodyPr>
            <a:normAutofit/>
          </a:bodyPr>
          <a:lstStyle/>
          <a:p>
            <a:pPr algn="ctr"/>
            <a:r>
              <a:rPr lang="en-US">
                <a:solidFill>
                  <a:schemeClr val="tx1"/>
                </a:solidFill>
                <a:latin typeface="Poppins"/>
                <a:cs typeface="Poppins"/>
              </a:rPr>
              <a:t>If 5% were converted to confirmed </a:t>
            </a:r>
            <a:r>
              <a:rPr lang="en-US" err="1">
                <a:solidFill>
                  <a:schemeClr val="tx1"/>
                </a:solidFill>
                <a:latin typeface="Poppins"/>
                <a:cs typeface="Poppins"/>
              </a:rPr>
              <a:t>bequestors</a:t>
            </a:r>
            <a:r>
              <a:rPr lang="en-US">
                <a:solidFill>
                  <a:schemeClr val="tx1"/>
                </a:solidFill>
                <a:latin typeface="Poppins"/>
                <a:cs typeface="Poppins"/>
              </a:rPr>
              <a:t> it would equate to an estimated $12BN in gifts</a:t>
            </a:r>
            <a:br>
              <a:rPr lang="en-US"/>
            </a:br>
            <a:r>
              <a:rPr lang="en-US" sz="900">
                <a:solidFill>
                  <a:schemeClr val="tx1"/>
                </a:solidFill>
                <a:latin typeface="Poppins"/>
                <a:cs typeface="Poppins"/>
              </a:rPr>
              <a:t>							</a:t>
            </a:r>
          </a:p>
        </p:txBody>
      </p:sp>
    </p:spTree>
    <p:extLst>
      <p:ext uri="{BB962C8B-B14F-4D97-AF65-F5344CB8AC3E}">
        <p14:creationId xmlns:p14="http://schemas.microsoft.com/office/powerpoint/2010/main" val="160652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able, indoor&#10;&#10;Description automatically generated">
            <a:extLst>
              <a:ext uri="{FF2B5EF4-FFF2-40B4-BE49-F238E27FC236}">
                <a16:creationId xmlns:a16="http://schemas.microsoft.com/office/drawing/2014/main" id="{5FF26AB3-92B9-9D33-E5FC-6D12DC632774}"/>
              </a:ext>
            </a:extLst>
          </p:cNvPr>
          <p:cNvPicPr>
            <a:picLocks noChangeAspect="1"/>
          </p:cNvPicPr>
          <p:nvPr/>
        </p:nvPicPr>
        <p:blipFill rotWithShape="1">
          <a:blip r:embed="rId2"/>
          <a:srcRect t="22532" r="14403" b="5245"/>
          <a:stretch/>
        </p:blipFill>
        <p:spPr>
          <a:xfrm>
            <a:off x="1" y="0"/>
            <a:ext cx="9143999" cy="5143500"/>
          </a:xfrm>
          <a:prstGeom prst="rect">
            <a:avLst/>
          </a:prstGeom>
        </p:spPr>
      </p:pic>
      <p:sp>
        <p:nvSpPr>
          <p:cNvPr id="2" name="Title 1">
            <a:extLst>
              <a:ext uri="{FF2B5EF4-FFF2-40B4-BE49-F238E27FC236}">
                <a16:creationId xmlns:a16="http://schemas.microsoft.com/office/drawing/2014/main" id="{7A0B2BDD-1586-4DDD-ED0B-8E23F69AEF05}"/>
              </a:ext>
            </a:extLst>
          </p:cNvPr>
          <p:cNvSpPr>
            <a:spLocks noGrp="1"/>
          </p:cNvSpPr>
          <p:nvPr>
            <p:ph type="title"/>
          </p:nvPr>
        </p:nvSpPr>
        <p:spPr>
          <a:xfrm>
            <a:off x="479597" y="442762"/>
            <a:ext cx="8106137" cy="4071486"/>
          </a:xfrm>
          <a:solidFill>
            <a:schemeClr val="bg1">
              <a:alpha val="70040"/>
            </a:schemeClr>
          </a:solidFill>
          <a:ln>
            <a:noFill/>
          </a:ln>
        </p:spPr>
        <p:txBody>
          <a:bodyPr>
            <a:normAutofit/>
          </a:bodyPr>
          <a:lstStyle/>
          <a:p>
            <a:r>
              <a:rPr lang="en-US">
                <a:solidFill>
                  <a:schemeClr val="tx1"/>
                </a:solidFill>
              </a:rPr>
              <a:t>Charities are on average stewarding 1k confirmed and over 2k intenders/considerers. </a:t>
            </a:r>
            <a:br>
              <a:rPr lang="en-US">
                <a:solidFill>
                  <a:schemeClr val="tx1"/>
                </a:solidFill>
              </a:rPr>
            </a:br>
            <a:br>
              <a:rPr lang="en-US">
                <a:solidFill>
                  <a:schemeClr val="tx1"/>
                </a:solidFill>
              </a:rPr>
            </a:br>
            <a:r>
              <a:rPr lang="en-US">
                <a:solidFill>
                  <a:schemeClr val="tx1"/>
                </a:solidFill>
              </a:rPr>
              <a:t>14% growth in pipeline size over last 5 years, driven by ‘More Information’ category.</a:t>
            </a:r>
            <a:br>
              <a:rPr lang="en-US">
                <a:solidFill>
                  <a:schemeClr val="tx1"/>
                </a:solidFill>
              </a:rPr>
            </a:br>
            <a:r>
              <a:rPr lang="en-US" sz="900">
                <a:solidFill>
                  <a:schemeClr val="tx1"/>
                </a:solidFill>
              </a:rPr>
              <a:t>							Include a Charity benchmark 2022</a:t>
            </a:r>
            <a:endParaRPr lang="en-US" sz="900"/>
          </a:p>
        </p:txBody>
      </p:sp>
    </p:spTree>
    <p:extLst>
      <p:ext uri="{BB962C8B-B14F-4D97-AF65-F5344CB8AC3E}">
        <p14:creationId xmlns:p14="http://schemas.microsoft.com/office/powerpoint/2010/main" val="334889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riting on a piece of paper&#10;&#10;Description automatically generated with medium confidence">
            <a:extLst>
              <a:ext uri="{FF2B5EF4-FFF2-40B4-BE49-F238E27FC236}">
                <a16:creationId xmlns:a16="http://schemas.microsoft.com/office/drawing/2014/main" id="{0C7C7802-9A5C-6107-DD1A-5A1B6D05A031}"/>
              </a:ext>
            </a:extLst>
          </p:cNvPr>
          <p:cNvPicPr>
            <a:picLocks noChangeAspect="1"/>
          </p:cNvPicPr>
          <p:nvPr/>
        </p:nvPicPr>
        <p:blipFill>
          <a:blip r:embed="rId2"/>
          <a:stretch>
            <a:fillRect/>
          </a:stretch>
        </p:blipFill>
        <p:spPr>
          <a:xfrm>
            <a:off x="0" y="0"/>
            <a:ext cx="9144000" cy="6102625"/>
          </a:xfrm>
          <a:prstGeom prst="rect">
            <a:avLst/>
          </a:prstGeom>
        </p:spPr>
      </p:pic>
      <p:sp>
        <p:nvSpPr>
          <p:cNvPr id="2" name="Title 1">
            <a:extLst>
              <a:ext uri="{FF2B5EF4-FFF2-40B4-BE49-F238E27FC236}">
                <a16:creationId xmlns:a16="http://schemas.microsoft.com/office/drawing/2014/main" id="{7A0B2BDD-1586-4DDD-ED0B-8E23F69AEF05}"/>
              </a:ext>
            </a:extLst>
          </p:cNvPr>
          <p:cNvSpPr>
            <a:spLocks noGrp="1"/>
          </p:cNvSpPr>
          <p:nvPr>
            <p:ph type="title"/>
          </p:nvPr>
        </p:nvSpPr>
        <p:spPr>
          <a:xfrm>
            <a:off x="471638" y="719071"/>
            <a:ext cx="8142973" cy="3843303"/>
          </a:xfrm>
          <a:solidFill>
            <a:schemeClr val="bg1">
              <a:alpha val="70040"/>
            </a:schemeClr>
          </a:solidFill>
          <a:ln>
            <a:noFill/>
          </a:ln>
        </p:spPr>
        <p:txBody>
          <a:bodyPr>
            <a:normAutofit/>
          </a:bodyPr>
          <a:lstStyle/>
          <a:p>
            <a:pPr algn="ctr"/>
            <a:r>
              <a:rPr lang="en-US">
                <a:solidFill>
                  <a:schemeClr val="tx1"/>
                </a:solidFill>
              </a:rPr>
              <a:t>Let’s convert the average </a:t>
            </a:r>
            <a:r>
              <a:rPr lang="en-US"/>
              <a:t>pipeline considerers: 3% intenders: 7%</a:t>
            </a:r>
            <a:r>
              <a:rPr lang="en-US">
                <a:solidFill>
                  <a:schemeClr val="tx1"/>
                </a:solidFill>
              </a:rPr>
              <a:t>. </a:t>
            </a:r>
            <a:br>
              <a:rPr lang="en-US">
                <a:solidFill>
                  <a:schemeClr val="tx1"/>
                </a:solidFill>
              </a:rPr>
            </a:br>
            <a:br>
              <a:rPr lang="en-US">
                <a:solidFill>
                  <a:schemeClr val="tx1"/>
                </a:solidFill>
              </a:rPr>
            </a:br>
            <a:r>
              <a:rPr lang="en-US">
                <a:solidFill>
                  <a:schemeClr val="tx1"/>
                </a:solidFill>
              </a:rPr>
              <a:t>$7.5m</a:t>
            </a:r>
            <a:br>
              <a:rPr lang="en-US">
                <a:solidFill>
                  <a:schemeClr val="tx1"/>
                </a:solidFill>
              </a:rPr>
            </a:br>
            <a:r>
              <a:rPr lang="en-US" sz="900">
                <a:solidFill>
                  <a:schemeClr val="tx1"/>
                </a:solidFill>
              </a:rPr>
              <a:t>									Include a Charity benchmark 2022</a:t>
            </a:r>
            <a:endParaRPr lang="en-US" sz="900"/>
          </a:p>
        </p:txBody>
      </p:sp>
    </p:spTree>
    <p:extLst>
      <p:ext uri="{BB962C8B-B14F-4D97-AF65-F5344CB8AC3E}">
        <p14:creationId xmlns:p14="http://schemas.microsoft.com/office/powerpoint/2010/main" val="413083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EDC05A98-1E0A-3434-D474-CC9D905172BB}"/>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Incidence of gift in Will</a:t>
            </a:r>
          </a:p>
        </p:txBody>
      </p:sp>
      <p:sp>
        <p:nvSpPr>
          <p:cNvPr id="13" name="Oval 12">
            <a:extLst>
              <a:ext uri="{FF2B5EF4-FFF2-40B4-BE49-F238E27FC236}">
                <a16:creationId xmlns:a16="http://schemas.microsoft.com/office/drawing/2014/main" id="{2D774BE2-7044-5F5C-1448-FF071A7CDFA3}"/>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3A9CD49-FA87-5072-FDA2-36FED2B0999D}"/>
              </a:ext>
            </a:extLst>
          </p:cNvPr>
          <p:cNvSpPr/>
          <p:nvPr/>
        </p:nvSpPr>
        <p:spPr>
          <a:xfrm>
            <a:off x="409472" y="2640530"/>
            <a:ext cx="2454462" cy="226493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There change between 19-22 while positive is insignificant, however, confirms the positive growth retained since 2016. </a:t>
            </a:r>
          </a:p>
        </p:txBody>
      </p:sp>
      <p:graphicFrame>
        <p:nvGraphicFramePr>
          <p:cNvPr id="3" name="Chart 2">
            <a:extLst>
              <a:ext uri="{FF2B5EF4-FFF2-40B4-BE49-F238E27FC236}">
                <a16:creationId xmlns:a16="http://schemas.microsoft.com/office/drawing/2014/main" id="{9556E303-B68E-AC9E-5D57-77C045DF2FEE}"/>
              </a:ext>
            </a:extLst>
          </p:cNvPr>
          <p:cNvGraphicFramePr/>
          <p:nvPr/>
        </p:nvGraphicFramePr>
        <p:xfrm>
          <a:off x="3818562" y="99739"/>
          <a:ext cx="4966506" cy="31486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DE356D6-92DD-6F8B-442B-7A4C08AB7F34}"/>
              </a:ext>
            </a:extLst>
          </p:cNvPr>
          <p:cNvSpPr txBox="1"/>
          <p:nvPr/>
        </p:nvSpPr>
        <p:spPr>
          <a:xfrm>
            <a:off x="3818562" y="4273778"/>
            <a:ext cx="4869952" cy="707886"/>
          </a:xfrm>
          <a:prstGeom prst="rect">
            <a:avLst/>
          </a:prstGeom>
          <a:noFill/>
        </p:spPr>
        <p:txBody>
          <a:bodyPr wrap="square" rtlCol="0">
            <a:spAutoFit/>
          </a:bodyPr>
          <a:lstStyle/>
          <a:p>
            <a:pPr algn="ctr"/>
            <a:r>
              <a:rPr lang="en-AU" sz="1000" b="0" i="0">
                <a:solidFill>
                  <a:srgbClr val="222222"/>
                </a:solidFill>
                <a:effectLst/>
                <a:latin typeface="Poppins" pitchFamily="2" charset="77"/>
                <a:cs typeface="Poppins" pitchFamily="2" charset="77"/>
              </a:rPr>
              <a:t>Q2.6 - Have you left a donation to a charity or not-for-profit organisation in your Will?</a:t>
            </a:r>
          </a:p>
          <a:p>
            <a:pPr algn="ctr"/>
            <a:r>
              <a:rPr lang="en-US" sz="1000" i="1">
                <a:latin typeface="Poppins" pitchFamily="2" charset="77"/>
                <a:cs typeface="Poppins" pitchFamily="2" charset="77"/>
              </a:rPr>
              <a:t>Base: All respondents, n=1521</a:t>
            </a:r>
          </a:p>
          <a:p>
            <a:pPr algn="ctr"/>
            <a:endParaRPr lang="en-AU" sz="1000" i="1">
              <a:latin typeface="Helvetica" panose="020B0604020202020204" pitchFamily="34" charset="0"/>
              <a:cs typeface="Helvetica" panose="020B0604020202020204" pitchFamily="34" charset="0"/>
            </a:endParaRPr>
          </a:p>
        </p:txBody>
      </p:sp>
      <p:graphicFrame>
        <p:nvGraphicFramePr>
          <p:cNvPr id="5" name="Table 7">
            <a:extLst>
              <a:ext uri="{FF2B5EF4-FFF2-40B4-BE49-F238E27FC236}">
                <a16:creationId xmlns:a16="http://schemas.microsoft.com/office/drawing/2014/main" id="{5EC76181-3308-DBBF-A191-BBACAAE2BC74}"/>
              </a:ext>
            </a:extLst>
          </p:cNvPr>
          <p:cNvGraphicFramePr>
            <a:graphicFrameLocks noGrp="1"/>
          </p:cNvGraphicFramePr>
          <p:nvPr/>
        </p:nvGraphicFramePr>
        <p:xfrm>
          <a:off x="3916166" y="3400910"/>
          <a:ext cx="4674744" cy="811430"/>
        </p:xfrm>
        <a:graphic>
          <a:graphicData uri="http://schemas.openxmlformats.org/drawingml/2006/table">
            <a:tbl>
              <a:tblPr firstRow="1" bandRow="1">
                <a:tableStyleId>{69012ECD-51FC-41F1-AA8D-1B2483CD663E}</a:tableStyleId>
              </a:tblPr>
              <a:tblGrid>
                <a:gridCol w="1168686">
                  <a:extLst>
                    <a:ext uri="{9D8B030D-6E8A-4147-A177-3AD203B41FA5}">
                      <a16:colId xmlns:a16="http://schemas.microsoft.com/office/drawing/2014/main" val="1613366075"/>
                    </a:ext>
                  </a:extLst>
                </a:gridCol>
                <a:gridCol w="1168686">
                  <a:extLst>
                    <a:ext uri="{9D8B030D-6E8A-4147-A177-3AD203B41FA5}">
                      <a16:colId xmlns:a16="http://schemas.microsoft.com/office/drawing/2014/main" val="3893830450"/>
                    </a:ext>
                  </a:extLst>
                </a:gridCol>
                <a:gridCol w="1168686">
                  <a:extLst>
                    <a:ext uri="{9D8B030D-6E8A-4147-A177-3AD203B41FA5}">
                      <a16:colId xmlns:a16="http://schemas.microsoft.com/office/drawing/2014/main" val="863037730"/>
                    </a:ext>
                  </a:extLst>
                </a:gridCol>
                <a:gridCol w="1168686">
                  <a:extLst>
                    <a:ext uri="{9D8B030D-6E8A-4147-A177-3AD203B41FA5}">
                      <a16:colId xmlns:a16="http://schemas.microsoft.com/office/drawing/2014/main" val="1764046165"/>
                    </a:ext>
                  </a:extLst>
                </a:gridCol>
              </a:tblGrid>
              <a:tr h="405715">
                <a:tc>
                  <a:txBody>
                    <a:bodyPr/>
                    <a:lstStyle/>
                    <a:p>
                      <a:pPr algn="ctr"/>
                      <a:endParaRPr lang="en-US" sz="1200">
                        <a:solidFill>
                          <a:schemeClr val="bg1"/>
                        </a:solidFill>
                        <a:latin typeface="Poppins" pitchFamily="2" charset="77"/>
                        <a:cs typeface="Poppins" pitchFamily="2" charset="77"/>
                      </a:endParaRP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rgbClr val="354373"/>
                    </a:solidFill>
                  </a:tcPr>
                </a:tc>
                <a:tc>
                  <a:txBody>
                    <a:bodyPr/>
                    <a:lstStyle/>
                    <a:p>
                      <a:pPr algn="ctr"/>
                      <a:r>
                        <a:rPr lang="en-US" sz="1200">
                          <a:solidFill>
                            <a:schemeClr val="bg1"/>
                          </a:solidFill>
                          <a:latin typeface="Poppins" pitchFamily="2" charset="77"/>
                          <a:cs typeface="Poppins" pitchFamily="2" charset="77"/>
                        </a:rPr>
                        <a:t>2016</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rgbClr val="354373"/>
                    </a:solidFill>
                  </a:tcPr>
                </a:tc>
                <a:tc>
                  <a:txBody>
                    <a:bodyPr/>
                    <a:lstStyle/>
                    <a:p>
                      <a:pPr algn="ctr"/>
                      <a:r>
                        <a:rPr lang="en-US" sz="1200">
                          <a:solidFill>
                            <a:schemeClr val="bg1"/>
                          </a:solidFill>
                          <a:latin typeface="Poppins" pitchFamily="2" charset="77"/>
                          <a:cs typeface="Poppins" pitchFamily="2" charset="77"/>
                        </a:rPr>
                        <a:t>2019</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rgbClr val="354373"/>
                    </a:solidFill>
                  </a:tcPr>
                </a:tc>
                <a:tc>
                  <a:txBody>
                    <a:bodyPr/>
                    <a:lstStyle/>
                    <a:p>
                      <a:pPr algn="ctr"/>
                      <a:r>
                        <a:rPr lang="en-US" sz="1200">
                          <a:solidFill>
                            <a:schemeClr val="bg1"/>
                          </a:solidFill>
                          <a:latin typeface="Poppins" pitchFamily="2" charset="77"/>
                          <a:cs typeface="Poppins" pitchFamily="2" charset="77"/>
                        </a:rPr>
                        <a:t>2022</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rgbClr val="354373"/>
                    </a:solidFill>
                  </a:tcPr>
                </a:tc>
                <a:extLst>
                  <a:ext uri="{0D108BD9-81ED-4DB2-BD59-A6C34878D82A}">
                    <a16:rowId xmlns:a16="http://schemas.microsoft.com/office/drawing/2014/main" val="3292882740"/>
                  </a:ext>
                </a:extLst>
              </a:tr>
              <a:tr h="405715">
                <a:tc>
                  <a:txBody>
                    <a:bodyPr/>
                    <a:lstStyle/>
                    <a:p>
                      <a:pPr algn="ctr"/>
                      <a:r>
                        <a:rPr lang="en-US" sz="1200">
                          <a:latin typeface="Poppins" pitchFamily="2" charset="77"/>
                          <a:cs typeface="Poppins" pitchFamily="2" charset="77"/>
                        </a:rPr>
                        <a:t>Yes</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tc>
                  <a:txBody>
                    <a:bodyPr/>
                    <a:lstStyle/>
                    <a:p>
                      <a:pPr algn="ctr"/>
                      <a:r>
                        <a:rPr lang="en-US" sz="1200">
                          <a:latin typeface="Poppins" pitchFamily="2" charset="77"/>
                          <a:cs typeface="Poppins" pitchFamily="2" charset="77"/>
                        </a:rPr>
                        <a:t>8%</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tc>
                  <a:txBody>
                    <a:bodyPr/>
                    <a:lstStyle/>
                    <a:p>
                      <a:pPr algn="ctr"/>
                      <a:r>
                        <a:rPr lang="en-US" sz="1200">
                          <a:latin typeface="Poppins" pitchFamily="2" charset="77"/>
                          <a:cs typeface="Poppins" pitchFamily="2" charset="77"/>
                        </a:rPr>
                        <a:t>11%</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tc>
                  <a:txBody>
                    <a:bodyPr/>
                    <a:lstStyle/>
                    <a:p>
                      <a:pPr algn="ctr"/>
                      <a:r>
                        <a:rPr lang="en-US" sz="1200">
                          <a:latin typeface="Poppins" pitchFamily="2" charset="77"/>
                          <a:cs typeface="Poppins" pitchFamily="2" charset="77"/>
                        </a:rPr>
                        <a:t>12%</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extLst>
                  <a:ext uri="{0D108BD9-81ED-4DB2-BD59-A6C34878D82A}">
                    <a16:rowId xmlns:a16="http://schemas.microsoft.com/office/drawing/2014/main" val="3558158066"/>
                  </a:ext>
                </a:extLst>
              </a:tr>
            </a:tbl>
          </a:graphicData>
        </a:graphic>
      </p:graphicFrame>
      <p:pic>
        <p:nvPicPr>
          <p:cNvPr id="6" name="Graphic 5" descr="Signature outline">
            <a:extLst>
              <a:ext uri="{FF2B5EF4-FFF2-40B4-BE49-F238E27FC236}">
                <a16:creationId xmlns:a16="http://schemas.microsoft.com/office/drawing/2014/main" id="{EA971674-E427-FA75-2403-DF5B16D049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9503" y="358544"/>
            <a:ext cx="914400" cy="914400"/>
          </a:xfrm>
          <a:prstGeom prst="rect">
            <a:avLst/>
          </a:prstGeom>
        </p:spPr>
      </p:pic>
    </p:spTree>
    <p:extLst>
      <p:ext uri="{BB962C8B-B14F-4D97-AF65-F5344CB8AC3E}">
        <p14:creationId xmlns:p14="http://schemas.microsoft.com/office/powerpoint/2010/main" val="373713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EDC05A98-1E0A-3434-D474-CC9D905172BB}"/>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Inform the charity of Will donation?</a:t>
            </a:r>
          </a:p>
        </p:txBody>
      </p:sp>
      <p:sp>
        <p:nvSpPr>
          <p:cNvPr id="13" name="Oval 12">
            <a:extLst>
              <a:ext uri="{FF2B5EF4-FFF2-40B4-BE49-F238E27FC236}">
                <a16:creationId xmlns:a16="http://schemas.microsoft.com/office/drawing/2014/main" id="{2D774BE2-7044-5F5C-1448-FF071A7CDFA3}"/>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3A9CD49-FA87-5072-FDA2-36FED2B0999D}"/>
              </a:ext>
            </a:extLst>
          </p:cNvPr>
          <p:cNvSpPr/>
          <p:nvPr/>
        </p:nvSpPr>
        <p:spPr>
          <a:xfrm>
            <a:off x="409472" y="2640530"/>
            <a:ext cx="2454462" cy="226493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Telling charities is quite a polarizing position which is likely driving our continued high % of unknown </a:t>
            </a:r>
            <a:r>
              <a:rPr lang="en-US" sz="1200" err="1">
                <a:solidFill>
                  <a:srgbClr val="354373"/>
                </a:solidFill>
                <a:latin typeface="Poppins" pitchFamily="2" charset="77"/>
                <a:cs typeface="Poppins" pitchFamily="2" charset="77"/>
              </a:rPr>
              <a:t>bequestors</a:t>
            </a:r>
            <a:r>
              <a:rPr lang="en-US" sz="1200">
                <a:solidFill>
                  <a:srgbClr val="354373"/>
                </a:solidFill>
                <a:latin typeface="Poppins" pitchFamily="2" charset="77"/>
                <a:cs typeface="Poppins" pitchFamily="2" charset="77"/>
              </a:rPr>
              <a:t>. This % unlikely to shift until the attitude shifts. Considerers may be the most likely to influence.</a:t>
            </a:r>
          </a:p>
        </p:txBody>
      </p:sp>
      <p:graphicFrame>
        <p:nvGraphicFramePr>
          <p:cNvPr id="2" name="Chart 1">
            <a:extLst>
              <a:ext uri="{FF2B5EF4-FFF2-40B4-BE49-F238E27FC236}">
                <a16:creationId xmlns:a16="http://schemas.microsoft.com/office/drawing/2014/main" id="{CCCCB4C6-DCE9-E108-0ED0-571076628793}"/>
              </a:ext>
            </a:extLst>
          </p:cNvPr>
          <p:cNvGraphicFramePr/>
          <p:nvPr/>
        </p:nvGraphicFramePr>
        <p:xfrm>
          <a:off x="3645209" y="298272"/>
          <a:ext cx="5160490" cy="4565828"/>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Signature outline">
            <a:extLst>
              <a:ext uri="{FF2B5EF4-FFF2-40B4-BE49-F238E27FC236}">
                <a16:creationId xmlns:a16="http://schemas.microsoft.com/office/drawing/2014/main" id="{6B57B56E-757A-9596-B88E-3519DE5315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9503" y="358544"/>
            <a:ext cx="914400" cy="914400"/>
          </a:xfrm>
          <a:prstGeom prst="rect">
            <a:avLst/>
          </a:prstGeom>
        </p:spPr>
      </p:pic>
    </p:spTree>
    <p:extLst>
      <p:ext uri="{BB962C8B-B14F-4D97-AF65-F5344CB8AC3E}">
        <p14:creationId xmlns:p14="http://schemas.microsoft.com/office/powerpoint/2010/main" val="335586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EDC05A98-1E0A-3434-D474-CC9D905172BB}"/>
              </a:ext>
            </a:extLst>
          </p:cNvPr>
          <p:cNvSpPr/>
          <p:nvPr/>
        </p:nvSpPr>
        <p:spPr>
          <a:xfrm>
            <a:off x="436042" y="1685205"/>
            <a:ext cx="2454462" cy="817766"/>
          </a:xfrm>
          <a:prstGeom prst="roundRect">
            <a:avLst/>
          </a:prstGeom>
          <a:solidFill>
            <a:schemeClr val="bg1">
              <a:lumMod val="95000"/>
            </a:schemeClr>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54373"/>
                </a:solidFill>
                <a:latin typeface="Poppins" pitchFamily="2" charset="77"/>
                <a:cs typeface="Poppins" pitchFamily="2" charset="77"/>
              </a:rPr>
              <a:t>Consideration if GIW</a:t>
            </a:r>
          </a:p>
        </p:txBody>
      </p:sp>
      <p:sp>
        <p:nvSpPr>
          <p:cNvPr id="13" name="Oval 12">
            <a:extLst>
              <a:ext uri="{FF2B5EF4-FFF2-40B4-BE49-F238E27FC236}">
                <a16:creationId xmlns:a16="http://schemas.microsoft.com/office/drawing/2014/main" id="{2D774BE2-7044-5F5C-1448-FF071A7CDFA3}"/>
              </a:ext>
            </a:extLst>
          </p:cNvPr>
          <p:cNvSpPr/>
          <p:nvPr/>
        </p:nvSpPr>
        <p:spPr>
          <a:xfrm>
            <a:off x="989747" y="199936"/>
            <a:ext cx="1347053" cy="1332260"/>
          </a:xfrm>
          <a:prstGeom prst="ellipse">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3A9CD49-FA87-5072-FDA2-36FED2B0999D}"/>
              </a:ext>
            </a:extLst>
          </p:cNvPr>
          <p:cNvSpPr/>
          <p:nvPr/>
        </p:nvSpPr>
        <p:spPr>
          <a:xfrm>
            <a:off x="409472" y="2640530"/>
            <a:ext cx="2454462" cy="2264934"/>
          </a:xfrm>
          <a:prstGeom prst="roundRect">
            <a:avLst/>
          </a:prstGeom>
          <a:solidFill>
            <a:srgbClr val="C0D9A2"/>
          </a:solidFill>
          <a:ln w="19050">
            <a:solidFill>
              <a:srgbClr val="35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354373"/>
                </a:solidFill>
                <a:latin typeface="Poppins" pitchFamily="2" charset="77"/>
                <a:cs typeface="Poppins" pitchFamily="2" charset="77"/>
              </a:rPr>
              <a:t>There has been no significant increase in consideration overall. There has been a significant decline for those with a Will. </a:t>
            </a:r>
          </a:p>
          <a:p>
            <a:pPr algn="ctr"/>
            <a:r>
              <a:rPr lang="en-US" sz="1200">
                <a:solidFill>
                  <a:srgbClr val="FF0000"/>
                </a:solidFill>
                <a:latin typeface="Poppins" pitchFamily="2" charset="77"/>
                <a:cs typeface="Poppins" pitchFamily="2" charset="77"/>
              </a:rPr>
              <a:t>Goal: 25%</a:t>
            </a:r>
          </a:p>
          <a:p>
            <a:pPr algn="ctr"/>
            <a:r>
              <a:rPr lang="en-US" sz="1200">
                <a:solidFill>
                  <a:srgbClr val="FF0000"/>
                </a:solidFill>
                <a:latin typeface="Poppins" pitchFamily="2" charset="77"/>
                <a:cs typeface="Poppins" pitchFamily="2" charset="77"/>
              </a:rPr>
              <a:t>Not Achieved: 19% </a:t>
            </a:r>
            <a:endParaRPr lang="en-US" sz="1200">
              <a:solidFill>
                <a:srgbClr val="354373"/>
              </a:solidFill>
              <a:latin typeface="Poppins" pitchFamily="2" charset="77"/>
              <a:cs typeface="Poppins" pitchFamily="2" charset="77"/>
            </a:endParaRPr>
          </a:p>
        </p:txBody>
      </p:sp>
      <p:graphicFrame>
        <p:nvGraphicFramePr>
          <p:cNvPr id="2" name="Chart 1">
            <a:extLst>
              <a:ext uri="{FF2B5EF4-FFF2-40B4-BE49-F238E27FC236}">
                <a16:creationId xmlns:a16="http://schemas.microsoft.com/office/drawing/2014/main" id="{AFFE757B-F98C-C9D9-B67F-237AAB3F1016}"/>
              </a:ext>
            </a:extLst>
          </p:cNvPr>
          <p:cNvGraphicFramePr/>
          <p:nvPr/>
        </p:nvGraphicFramePr>
        <p:xfrm>
          <a:off x="3846997" y="0"/>
          <a:ext cx="4966506" cy="28143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CCBE46D-9D35-3F73-C64A-3893563CB0C3}"/>
              </a:ext>
            </a:extLst>
          </p:cNvPr>
          <p:cNvSpPr txBox="1"/>
          <p:nvPr/>
        </p:nvSpPr>
        <p:spPr>
          <a:xfrm>
            <a:off x="3895274" y="4263487"/>
            <a:ext cx="4869952" cy="861774"/>
          </a:xfrm>
          <a:prstGeom prst="rect">
            <a:avLst/>
          </a:prstGeom>
          <a:noFill/>
        </p:spPr>
        <p:txBody>
          <a:bodyPr wrap="square" rtlCol="0">
            <a:spAutoFit/>
          </a:bodyPr>
          <a:lstStyle/>
          <a:p>
            <a:pPr algn="ctr"/>
            <a:r>
              <a:rPr lang="en-AU" sz="1000" b="0" i="0">
                <a:solidFill>
                  <a:srgbClr val="222222"/>
                </a:solidFill>
                <a:effectLst/>
                <a:latin typeface="Poppins" pitchFamily="2" charset="77"/>
                <a:cs typeface="Poppins" pitchFamily="2" charset="77"/>
              </a:rPr>
              <a:t>Q3.1 - Have you ever considered leaving a donation to a charity or not-for-profit organisation in your Will?</a:t>
            </a:r>
          </a:p>
          <a:p>
            <a:pPr algn="ctr"/>
            <a:r>
              <a:rPr lang="en-US" sz="1000" i="1">
                <a:latin typeface="Poppins" pitchFamily="2" charset="77"/>
                <a:cs typeface="Poppins" pitchFamily="2" charset="77"/>
              </a:rPr>
              <a:t>Base: All respondents, n=1371 </a:t>
            </a:r>
          </a:p>
          <a:p>
            <a:pPr algn="ctr"/>
            <a:r>
              <a:rPr lang="en-US" sz="1000" i="1">
                <a:latin typeface="Poppins" pitchFamily="2" charset="77"/>
                <a:cs typeface="Poppins" pitchFamily="2" charset="77"/>
              </a:rPr>
              <a:t>(excludes those who have left a gift in their Will)</a:t>
            </a:r>
          </a:p>
          <a:p>
            <a:pPr algn="ctr"/>
            <a:endParaRPr lang="en-AU" sz="1000" i="1">
              <a:latin typeface="Helvetica" panose="020B0604020202020204" pitchFamily="34" charset="0"/>
              <a:cs typeface="Helvetica" panose="020B0604020202020204" pitchFamily="34" charset="0"/>
            </a:endParaRPr>
          </a:p>
        </p:txBody>
      </p:sp>
      <p:graphicFrame>
        <p:nvGraphicFramePr>
          <p:cNvPr id="7" name="Table 7">
            <a:extLst>
              <a:ext uri="{FF2B5EF4-FFF2-40B4-BE49-F238E27FC236}">
                <a16:creationId xmlns:a16="http://schemas.microsoft.com/office/drawing/2014/main" id="{A06F07B7-A008-D6BA-89C8-13FCFF11CE8B}"/>
              </a:ext>
            </a:extLst>
          </p:cNvPr>
          <p:cNvGraphicFramePr>
            <a:graphicFrameLocks noGrp="1"/>
          </p:cNvGraphicFramePr>
          <p:nvPr/>
        </p:nvGraphicFramePr>
        <p:xfrm>
          <a:off x="3992878" y="2911449"/>
          <a:ext cx="4674744" cy="1217145"/>
        </p:xfrm>
        <a:graphic>
          <a:graphicData uri="http://schemas.openxmlformats.org/drawingml/2006/table">
            <a:tbl>
              <a:tblPr firstRow="1" bandRow="1">
                <a:tableStyleId>{69012ECD-51FC-41F1-AA8D-1B2483CD663E}</a:tableStyleId>
              </a:tblPr>
              <a:tblGrid>
                <a:gridCol w="1168686">
                  <a:extLst>
                    <a:ext uri="{9D8B030D-6E8A-4147-A177-3AD203B41FA5}">
                      <a16:colId xmlns:a16="http://schemas.microsoft.com/office/drawing/2014/main" val="1613366075"/>
                    </a:ext>
                  </a:extLst>
                </a:gridCol>
                <a:gridCol w="1168686">
                  <a:extLst>
                    <a:ext uri="{9D8B030D-6E8A-4147-A177-3AD203B41FA5}">
                      <a16:colId xmlns:a16="http://schemas.microsoft.com/office/drawing/2014/main" val="3893830450"/>
                    </a:ext>
                  </a:extLst>
                </a:gridCol>
                <a:gridCol w="1168686">
                  <a:extLst>
                    <a:ext uri="{9D8B030D-6E8A-4147-A177-3AD203B41FA5}">
                      <a16:colId xmlns:a16="http://schemas.microsoft.com/office/drawing/2014/main" val="863037730"/>
                    </a:ext>
                  </a:extLst>
                </a:gridCol>
                <a:gridCol w="1168686">
                  <a:extLst>
                    <a:ext uri="{9D8B030D-6E8A-4147-A177-3AD203B41FA5}">
                      <a16:colId xmlns:a16="http://schemas.microsoft.com/office/drawing/2014/main" val="1764046165"/>
                    </a:ext>
                  </a:extLst>
                </a:gridCol>
              </a:tblGrid>
              <a:tr h="405715">
                <a:tc>
                  <a:txBody>
                    <a:bodyPr/>
                    <a:lstStyle/>
                    <a:p>
                      <a:pPr algn="ctr"/>
                      <a:endParaRPr lang="en-US" sz="1200">
                        <a:solidFill>
                          <a:schemeClr val="bg1"/>
                        </a:solidFill>
                        <a:latin typeface="Poppins" pitchFamily="2" charset="77"/>
                        <a:cs typeface="Poppins" pitchFamily="2" charset="77"/>
                      </a:endParaRP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rgbClr val="354373"/>
                    </a:solidFill>
                  </a:tcPr>
                </a:tc>
                <a:tc>
                  <a:txBody>
                    <a:bodyPr/>
                    <a:lstStyle/>
                    <a:p>
                      <a:pPr algn="ctr"/>
                      <a:r>
                        <a:rPr lang="en-US" sz="1200">
                          <a:solidFill>
                            <a:schemeClr val="bg1"/>
                          </a:solidFill>
                          <a:latin typeface="Poppins" pitchFamily="2" charset="77"/>
                          <a:cs typeface="Poppins" pitchFamily="2" charset="77"/>
                        </a:rPr>
                        <a:t>2016</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rgbClr val="354373"/>
                    </a:solidFill>
                  </a:tcPr>
                </a:tc>
                <a:tc>
                  <a:txBody>
                    <a:bodyPr/>
                    <a:lstStyle/>
                    <a:p>
                      <a:pPr algn="ctr"/>
                      <a:r>
                        <a:rPr lang="en-US" sz="1200">
                          <a:solidFill>
                            <a:schemeClr val="bg1"/>
                          </a:solidFill>
                          <a:latin typeface="Poppins" pitchFamily="2" charset="77"/>
                          <a:cs typeface="Poppins" pitchFamily="2" charset="77"/>
                        </a:rPr>
                        <a:t>2019</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rgbClr val="354373"/>
                    </a:solidFill>
                  </a:tcPr>
                </a:tc>
                <a:tc>
                  <a:txBody>
                    <a:bodyPr/>
                    <a:lstStyle/>
                    <a:p>
                      <a:pPr algn="ctr"/>
                      <a:r>
                        <a:rPr lang="en-US" sz="1200">
                          <a:solidFill>
                            <a:schemeClr val="bg1"/>
                          </a:solidFill>
                          <a:latin typeface="Poppins" pitchFamily="2" charset="77"/>
                          <a:cs typeface="Poppins" pitchFamily="2" charset="77"/>
                        </a:rPr>
                        <a:t>2022</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solidFill>
                      <a:srgbClr val="354373"/>
                    </a:solidFill>
                  </a:tcPr>
                </a:tc>
                <a:extLst>
                  <a:ext uri="{0D108BD9-81ED-4DB2-BD59-A6C34878D82A}">
                    <a16:rowId xmlns:a16="http://schemas.microsoft.com/office/drawing/2014/main" val="3292882740"/>
                  </a:ext>
                </a:extLst>
              </a:tr>
              <a:tr h="405715">
                <a:tc>
                  <a:txBody>
                    <a:bodyPr/>
                    <a:lstStyle/>
                    <a:p>
                      <a:pPr algn="ctr"/>
                      <a:r>
                        <a:rPr lang="en-US" sz="1200">
                          <a:latin typeface="Poppins" pitchFamily="2" charset="77"/>
                          <a:cs typeface="Poppins" pitchFamily="2" charset="77"/>
                        </a:rPr>
                        <a:t>All </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tc>
                  <a:txBody>
                    <a:bodyPr/>
                    <a:lstStyle/>
                    <a:p>
                      <a:pPr algn="ctr"/>
                      <a:r>
                        <a:rPr lang="en-US" sz="1200">
                          <a:latin typeface="Poppins" pitchFamily="2" charset="77"/>
                          <a:cs typeface="Poppins" pitchFamily="2" charset="77"/>
                        </a:rPr>
                        <a:t>17%</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tc>
                  <a:txBody>
                    <a:bodyPr/>
                    <a:lstStyle/>
                    <a:p>
                      <a:pPr algn="ctr"/>
                      <a:r>
                        <a:rPr lang="en-US" sz="1200">
                          <a:latin typeface="Poppins" pitchFamily="2" charset="77"/>
                          <a:cs typeface="Poppins" pitchFamily="2" charset="77"/>
                        </a:rPr>
                        <a:t>20.1%</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tc>
                  <a:txBody>
                    <a:bodyPr/>
                    <a:lstStyle/>
                    <a:p>
                      <a:pPr algn="ctr"/>
                      <a:r>
                        <a:rPr lang="en-US" sz="1200">
                          <a:latin typeface="Poppins" pitchFamily="2" charset="77"/>
                          <a:cs typeface="Poppins" pitchFamily="2" charset="77"/>
                        </a:rPr>
                        <a:t>19.0%</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extLst>
                  <a:ext uri="{0D108BD9-81ED-4DB2-BD59-A6C34878D82A}">
                    <a16:rowId xmlns:a16="http://schemas.microsoft.com/office/drawing/2014/main" val="3558158066"/>
                  </a:ext>
                </a:extLst>
              </a:tr>
              <a:tr h="405715">
                <a:tc>
                  <a:txBody>
                    <a:bodyPr/>
                    <a:lstStyle/>
                    <a:p>
                      <a:pPr algn="ctr"/>
                      <a:r>
                        <a:rPr lang="en-US" sz="1200">
                          <a:latin typeface="Poppins" pitchFamily="2" charset="77"/>
                          <a:cs typeface="Poppins" pitchFamily="2" charset="77"/>
                        </a:rPr>
                        <a:t>With Will</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tc>
                  <a:txBody>
                    <a:bodyPr/>
                    <a:lstStyle/>
                    <a:p>
                      <a:pPr algn="ctr"/>
                      <a:endParaRPr lang="en-US" sz="1200">
                        <a:latin typeface="Poppins" pitchFamily="2" charset="77"/>
                        <a:cs typeface="Poppins" pitchFamily="2" charset="77"/>
                      </a:endParaRP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tc>
                  <a:txBody>
                    <a:bodyPr/>
                    <a:lstStyle/>
                    <a:p>
                      <a:pPr algn="ctr"/>
                      <a:r>
                        <a:rPr lang="en-US" sz="1200">
                          <a:latin typeface="Poppins" pitchFamily="2" charset="77"/>
                          <a:cs typeface="Poppins" pitchFamily="2" charset="77"/>
                        </a:rPr>
                        <a:t>21.1%</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tc>
                  <a:txBody>
                    <a:bodyPr/>
                    <a:lstStyle/>
                    <a:p>
                      <a:pPr algn="ctr"/>
                      <a:r>
                        <a:rPr lang="en-US" sz="1200">
                          <a:latin typeface="Poppins" pitchFamily="2" charset="77"/>
                          <a:cs typeface="Poppins" pitchFamily="2" charset="77"/>
                        </a:rPr>
                        <a:t>17.9%</a:t>
                      </a:r>
                    </a:p>
                  </a:txBody>
                  <a:tcPr>
                    <a:lnL w="12700" cap="flat" cmpd="sng" algn="ctr">
                      <a:solidFill>
                        <a:srgbClr val="354373"/>
                      </a:solidFill>
                      <a:prstDash val="solid"/>
                      <a:round/>
                      <a:headEnd type="none" w="med" len="med"/>
                      <a:tailEnd type="none" w="med" len="med"/>
                    </a:lnL>
                    <a:lnR w="12700" cap="flat" cmpd="sng" algn="ctr">
                      <a:solidFill>
                        <a:srgbClr val="354373"/>
                      </a:solidFill>
                      <a:prstDash val="solid"/>
                      <a:round/>
                      <a:headEnd type="none" w="med" len="med"/>
                      <a:tailEnd type="none" w="med" len="med"/>
                    </a:lnR>
                    <a:lnT w="12700" cap="flat" cmpd="sng" algn="ctr">
                      <a:solidFill>
                        <a:srgbClr val="354373"/>
                      </a:solidFill>
                      <a:prstDash val="solid"/>
                      <a:round/>
                      <a:headEnd type="none" w="med" len="med"/>
                      <a:tailEnd type="none" w="med" len="med"/>
                    </a:lnT>
                    <a:lnB w="12700" cap="flat" cmpd="sng" algn="ctr">
                      <a:solidFill>
                        <a:srgbClr val="354373"/>
                      </a:solidFill>
                      <a:prstDash val="solid"/>
                      <a:round/>
                      <a:headEnd type="none" w="med" len="med"/>
                      <a:tailEnd type="none" w="med" len="med"/>
                    </a:lnB>
                  </a:tcPr>
                </a:tc>
                <a:extLst>
                  <a:ext uri="{0D108BD9-81ED-4DB2-BD59-A6C34878D82A}">
                    <a16:rowId xmlns:a16="http://schemas.microsoft.com/office/drawing/2014/main" val="4277976114"/>
                  </a:ext>
                </a:extLst>
              </a:tr>
            </a:tbl>
          </a:graphicData>
        </a:graphic>
      </p:graphicFrame>
      <p:pic>
        <p:nvPicPr>
          <p:cNvPr id="8" name="Graphic 7" descr="Signature outline">
            <a:extLst>
              <a:ext uri="{FF2B5EF4-FFF2-40B4-BE49-F238E27FC236}">
                <a16:creationId xmlns:a16="http://schemas.microsoft.com/office/drawing/2014/main" id="{46433060-9B24-B194-FC2A-81DBB45AD8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9503" y="358544"/>
            <a:ext cx="914400" cy="914400"/>
          </a:xfrm>
          <a:prstGeom prst="rect">
            <a:avLst/>
          </a:prstGeom>
        </p:spPr>
      </p:pic>
    </p:spTree>
    <p:extLst>
      <p:ext uri="{BB962C8B-B14F-4D97-AF65-F5344CB8AC3E}">
        <p14:creationId xmlns:p14="http://schemas.microsoft.com/office/powerpoint/2010/main" val="2868110255"/>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702683b-2f29-4b9e-9823-3aae14fa044d" xsi:nil="true"/>
    <lcf76f155ced4ddcb4097134ff3c332f xmlns="e8231a8e-a6c7-4000-8b32-bcf2d9073a7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608FBB04A8AD4A98634938D5B5A3C3" ma:contentTypeVersion="16" ma:contentTypeDescription="Create a new document." ma:contentTypeScope="" ma:versionID="87e00ca347320c159064bbc42fbcd96a">
  <xsd:schema xmlns:xsd="http://www.w3.org/2001/XMLSchema" xmlns:xs="http://www.w3.org/2001/XMLSchema" xmlns:p="http://schemas.microsoft.com/office/2006/metadata/properties" xmlns:ns2="e8231a8e-a6c7-4000-8b32-bcf2d9073a76" xmlns:ns3="8702683b-2f29-4b9e-9823-3aae14fa044d" targetNamespace="http://schemas.microsoft.com/office/2006/metadata/properties" ma:root="true" ma:fieldsID="2e6bdcbc811d0a87de1bf26e2c11344e" ns2:_="" ns3:_="">
    <xsd:import namespace="e8231a8e-a6c7-4000-8b32-bcf2d9073a76"/>
    <xsd:import namespace="8702683b-2f29-4b9e-9823-3aae14fa04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31a8e-a6c7-4000-8b32-bcf2d9073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63f195-9f50-4f8a-b054-4910e534a0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02683b-2f29-4b9e-9823-3aae14fa04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dcfbdb-f875-489f-90db-7993ff057829}" ma:internalName="TaxCatchAll" ma:showField="CatchAllData" ma:web="8702683b-2f29-4b9e-9823-3aae14fa0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32BE6F-D8A3-45C4-84C2-D4912897C386}">
  <ds:schemaRefs>
    <ds:schemaRef ds:uri="http://schemas.openxmlformats.org/package/2006/metadata/core-properties"/>
    <ds:schemaRef ds:uri="http://purl.org/dc/terms/"/>
    <ds:schemaRef ds:uri="http://purl.org/dc/elements/1.1/"/>
    <ds:schemaRef ds:uri="http://purl.org/dc/dcmitype/"/>
    <ds:schemaRef ds:uri="f31134fc-fbd1-4ba2-880a-6d66080b3de7"/>
    <ds:schemaRef ds:uri="http://schemas.microsoft.com/office/2006/documentManagement/types"/>
    <ds:schemaRef ds:uri="http://schemas.microsoft.com/office/2006/metadata/properties"/>
    <ds:schemaRef ds:uri="http://schemas.microsoft.com/office/infopath/2007/PartnerControls"/>
    <ds:schemaRef ds:uri="31d9184b-df38-48a3-b6ba-9cb45dd6158f"/>
    <ds:schemaRef ds:uri="http://www.w3.org/XML/1998/namespace"/>
  </ds:schemaRefs>
</ds:datastoreItem>
</file>

<file path=customXml/itemProps2.xml><?xml version="1.0" encoding="utf-8"?>
<ds:datastoreItem xmlns:ds="http://schemas.openxmlformats.org/officeDocument/2006/customXml" ds:itemID="{3D644280-74B5-493B-9151-8842E68D6D69}">
  <ds:schemaRefs>
    <ds:schemaRef ds:uri="http://schemas.microsoft.com/sharepoint/v3/contenttype/forms"/>
  </ds:schemaRefs>
</ds:datastoreItem>
</file>

<file path=customXml/itemProps3.xml><?xml version="1.0" encoding="utf-8"?>
<ds:datastoreItem xmlns:ds="http://schemas.openxmlformats.org/officeDocument/2006/customXml" ds:itemID="{299C8CC6-74C7-4DB5-A7E4-3069DA6C6DE9}"/>
</file>

<file path=docProps/app.xml><?xml version="1.0" encoding="utf-8"?>
<Properties xmlns="http://schemas.openxmlformats.org/officeDocument/2006/extended-properties" xmlns:vt="http://schemas.openxmlformats.org/officeDocument/2006/docPropsVTypes">
  <TotalTime>2</TotalTime>
  <Words>1025</Words>
  <Application>Microsoft Office PowerPoint</Application>
  <PresentationFormat>On-screen Show (16:9)</PresentationFormat>
  <Paragraphs>126</Paragraphs>
  <Slides>28</Slides>
  <Notes>19</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Comic Sans MS</vt:lpstr>
      <vt:lpstr>Helvetica</vt:lpstr>
      <vt:lpstr>Poppins</vt:lpstr>
      <vt:lpstr>Poppins SemiBold</vt:lpstr>
      <vt:lpstr>3_Office Theme</vt:lpstr>
      <vt:lpstr>Custom Design</vt:lpstr>
      <vt:lpstr>Include a Charity Exchange</vt:lpstr>
      <vt:lpstr>Agenda</vt:lpstr>
      <vt:lpstr>23% of Australians have considered leaving a Will. Of these 3% and 13% of Australians will “definitely” or “probably” leave a gift in Will respectively.   A potential of 2.6m Australians        More Strategic Public Survey Nov 22 n=1,031</vt:lpstr>
      <vt:lpstr>If 5% were converted to confirmed bequestors it would equate to an estimated $12BN in gifts        </vt:lpstr>
      <vt:lpstr>Charities are on average stewarding 1k confirmed and over 2k intenders/considerers.   14% growth in pipeline size over last 5 years, driven by ‘More Information’ category.        Include a Charity benchmark 2022</vt:lpstr>
      <vt:lpstr>Let’s convert the average pipeline considerers: 3% intenders: 7%.   $7.5m          Include a Charity benchmark 2022</vt:lpstr>
      <vt:lpstr>PowerPoint Presentation</vt:lpstr>
      <vt:lpstr>PowerPoint Presentation</vt:lpstr>
      <vt:lpstr>PowerPoint Presentation</vt:lpstr>
      <vt:lpstr>PowerPoint Presentation</vt:lpstr>
      <vt:lpstr>PowerPoint Presentation</vt:lpstr>
      <vt:lpstr>Poll time</vt:lpstr>
      <vt:lpstr>Discussion:  Who did you have the conversation with and the outcome – positive or negative. Share learnings.   (talking about considerers)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2:  1. How can we increase trust and satisfaction with charities?  2. How do we consistently use the winning messages to address the attitudinal differences of considerers?   “Any gift, big or small, in your Will can make a difference for your favourite charity”  “Once you’ve taken care of your family you can leave some of what is remaining to charity.”  </vt:lpstr>
      <vt:lpstr>Report Back </vt:lpstr>
      <vt:lpstr>Welcome Rohani Bixler   The role of influencers Q&amp;A</vt:lpstr>
      <vt:lpstr>PowerPoint Presentation</vt:lpstr>
      <vt:lpstr>PowerPoint Presentation</vt:lpstr>
      <vt:lpstr>Questions</vt:lpstr>
      <vt:lpstr>PowerPoint Presentation</vt:lpstr>
    </vt:vector>
  </TitlesOfParts>
  <Manager/>
  <Company>Marlin Communications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Katynka Powning</dc:creator>
  <cp:keywords/>
  <dc:description/>
  <cp:lastModifiedBy>Helen Beeby</cp:lastModifiedBy>
  <cp:revision>2</cp:revision>
  <cp:lastPrinted>2019-10-30T01:16:18Z</cp:lastPrinted>
  <dcterms:created xsi:type="dcterms:W3CDTF">2017-01-25T03:18:40Z</dcterms:created>
  <dcterms:modified xsi:type="dcterms:W3CDTF">2023-02-12T23:52:56Z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0x010100B8608FBB04A8AD4A98634938D5B5A3C3</vt:lpwstr>
  </property>
  <property fmtid="{D5CDD505-2E9C-101B-9397-08002B2CF9AE}" pid="3" name="MediaServiceImageTags">
    <vt:lpwstr/>
  </property>
</Properties>
</file>