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310" r:id="rId5"/>
    <p:sldId id="724" r:id="rId6"/>
    <p:sldId id="726" r:id="rId7"/>
    <p:sldId id="727" r:id="rId8"/>
    <p:sldId id="728" r:id="rId9"/>
    <p:sldId id="729" r:id="rId10"/>
    <p:sldId id="730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22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1F94A-3AE1-A805-5E9D-C087283F0882}" v="6" dt="2023-07-18T03:21:04.815"/>
    <p1510:client id="{1369C010-DB95-4784-B97C-D7E2C0F8CDE0}" v="2" dt="2021-08-12T02:40:16.904"/>
    <p1510:client id="{A45E230E-0440-84A4-6C74-D6E2FB4DC428}" v="59" dt="2023-05-26T01:21:18.029"/>
    <p1510:client id="{D4E37565-D474-7D1E-C2D3-388EC44E3696}" v="22" dt="2022-06-22T06:57:31.924"/>
    <p1510:client id="{D515FD9F-66DF-DC55-6D9B-1F936ABE40B1}" v="3" dt="2022-10-11T05:44:51.029"/>
    <p1510:client id="{E26CFD08-3B49-D528-CDFD-28AAA1E387FF}" v="9" dt="2023-07-18T03:37:21.658"/>
    <p1510:client id="{EFF4BA83-F1C4-3D8B-4577-27B29269D724}" v="172" dt="2023-07-18T03:18:28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/>
    <p:restoredTop sz="94490"/>
  </p:normalViewPr>
  <p:slideViewPr>
    <p:cSldViewPr snapToGrid="0" snapToObjects="1">
      <p:cViewPr varScale="1">
        <p:scale>
          <a:sx n="84" d="100"/>
          <a:sy n="84" d="100"/>
        </p:scale>
        <p:origin x="60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ison Wenaden" userId="S::mwenaden@fia.org.au::e3065270-cd6c-4028-979b-a188b224e055" providerId="AD" clId="Web-{0D41F94A-3AE1-A805-5E9D-C087283F0882}"/>
    <pc:docChg chg="modSld">
      <pc:chgData name="Madison Wenaden" userId="S::mwenaden@fia.org.au::e3065270-cd6c-4028-979b-a188b224e055" providerId="AD" clId="Web-{0D41F94A-3AE1-A805-5E9D-C087283F0882}" dt="2023-07-18T03:21:04.815" v="4" actId="1076"/>
      <pc:docMkLst>
        <pc:docMk/>
      </pc:docMkLst>
      <pc:sldChg chg="addSp delSp modSp">
        <pc:chgData name="Madison Wenaden" userId="S::mwenaden@fia.org.au::e3065270-cd6c-4028-979b-a188b224e055" providerId="AD" clId="Web-{0D41F94A-3AE1-A805-5E9D-C087283F0882}" dt="2023-07-18T03:21:04.815" v="4" actId="1076"/>
        <pc:sldMkLst>
          <pc:docMk/>
          <pc:sldMk cId="3619995798" sldId="724"/>
        </pc:sldMkLst>
        <pc:picChg chg="del">
          <ac:chgData name="Madison Wenaden" userId="S::mwenaden@fia.org.au::e3065270-cd6c-4028-979b-a188b224e055" providerId="AD" clId="Web-{0D41F94A-3AE1-A805-5E9D-C087283F0882}" dt="2023-07-18T03:20:56.877" v="0"/>
          <ac:picMkLst>
            <pc:docMk/>
            <pc:sldMk cId="3619995798" sldId="724"/>
            <ac:picMk id="6" creationId="{A30E9783-F6F1-02F6-AD96-C9885BCE47A8}"/>
          </ac:picMkLst>
        </pc:picChg>
        <pc:picChg chg="add mod">
          <ac:chgData name="Madison Wenaden" userId="S::mwenaden@fia.org.au::e3065270-cd6c-4028-979b-a188b224e055" providerId="AD" clId="Web-{0D41F94A-3AE1-A805-5E9D-C087283F0882}" dt="2023-07-18T03:21:04.815" v="4" actId="1076"/>
          <ac:picMkLst>
            <pc:docMk/>
            <pc:sldMk cId="3619995798" sldId="724"/>
            <ac:picMk id="7" creationId="{6F11F51C-3A15-17A4-39F2-84718D4D30E3}"/>
          </ac:picMkLst>
        </pc:picChg>
      </pc:sldChg>
    </pc:docChg>
  </pc:docChgLst>
  <pc:docChgLst>
    <pc:chgData name="Helen Beeby" userId="S::hbeeby@fia.org.au::42e0a4b3-b9e5-4927-8cd2-f165afb5a477" providerId="AD" clId="Web-{E26CFD08-3B49-D528-CDFD-28AAA1E387FF}"/>
    <pc:docChg chg="modSld">
      <pc:chgData name="Helen Beeby" userId="S::hbeeby@fia.org.au::42e0a4b3-b9e5-4927-8cd2-f165afb5a477" providerId="AD" clId="Web-{E26CFD08-3B49-D528-CDFD-28AAA1E387FF}" dt="2023-07-18T03:37:21.361" v="7" actId="20577"/>
      <pc:docMkLst>
        <pc:docMk/>
      </pc:docMkLst>
      <pc:sldChg chg="modSp">
        <pc:chgData name="Helen Beeby" userId="S::hbeeby@fia.org.au::42e0a4b3-b9e5-4927-8cd2-f165afb5a477" providerId="AD" clId="Web-{E26CFD08-3B49-D528-CDFD-28AAA1E387FF}" dt="2023-07-18T03:37:21.361" v="7" actId="20577"/>
        <pc:sldMkLst>
          <pc:docMk/>
          <pc:sldMk cId="765535277" sldId="256"/>
        </pc:sldMkLst>
        <pc:spChg chg="mod">
          <ac:chgData name="Helen Beeby" userId="S::hbeeby@fia.org.au::42e0a4b3-b9e5-4927-8cd2-f165afb5a477" providerId="AD" clId="Web-{E26CFD08-3B49-D528-CDFD-28AAA1E387FF}" dt="2023-07-18T03:37:21.361" v="7" actId="20577"/>
          <ac:spMkLst>
            <pc:docMk/>
            <pc:sldMk cId="765535277" sldId="256"/>
            <ac:spMk id="10" creationId="{A658C220-35C4-0C4A-8FB0-E6F5F7A1F0A3}"/>
          </ac:spMkLst>
        </pc:spChg>
        <pc:picChg chg="mod">
          <ac:chgData name="Helen Beeby" userId="S::hbeeby@fia.org.au::42e0a4b3-b9e5-4927-8cd2-f165afb5a477" providerId="AD" clId="Web-{E26CFD08-3B49-D528-CDFD-28AAA1E387FF}" dt="2023-07-18T03:37:14.392" v="3" actId="14100"/>
          <ac:picMkLst>
            <pc:docMk/>
            <pc:sldMk cId="765535277" sldId="256"/>
            <ac:picMk id="7" creationId="{8B381A00-69D9-F84B-B81E-F557FDD77191}"/>
          </ac:picMkLst>
        </pc:picChg>
      </pc:sldChg>
      <pc:sldChg chg="modSp">
        <pc:chgData name="Helen Beeby" userId="S::hbeeby@fia.org.au::42e0a4b3-b9e5-4927-8cd2-f165afb5a477" providerId="AD" clId="Web-{E26CFD08-3B49-D528-CDFD-28AAA1E387FF}" dt="2023-07-18T03:36:26.093" v="2" actId="20577"/>
        <pc:sldMkLst>
          <pc:docMk/>
          <pc:sldMk cId="1913942356" sldId="727"/>
        </pc:sldMkLst>
        <pc:spChg chg="mod">
          <ac:chgData name="Helen Beeby" userId="S::hbeeby@fia.org.au::42e0a4b3-b9e5-4927-8cd2-f165afb5a477" providerId="AD" clId="Web-{E26CFD08-3B49-D528-CDFD-28AAA1E387FF}" dt="2023-07-18T03:36:26.093" v="2" actId="20577"/>
          <ac:spMkLst>
            <pc:docMk/>
            <pc:sldMk cId="1913942356" sldId="727"/>
            <ac:spMk id="8" creationId="{2498427F-5F85-0A12-3CE1-06C8AE0808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E30E-587F-4B73-AFFF-349CFD24C864}" type="datetimeFigureOut">
              <a:rPr lang="en-AU" smtClean="0"/>
              <a:t>17/07/2023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C597-5087-4CEB-B10C-0BFCBE5FA0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01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Fundraising Institute Australia is the national peak body representing professional fundraising in Australia.  </a:t>
            </a:r>
          </a:p>
          <a:p>
            <a:endParaRPr lang="en-SG" dirty="0"/>
          </a:p>
          <a:p>
            <a:r>
              <a:rPr lang="en-SG" dirty="0"/>
              <a:t>Our members including charities of all sizes and types as well as suppliers to the sector.  Fundraising is worth $10.5 billion in Australia. </a:t>
            </a:r>
          </a:p>
          <a:p>
            <a:endParaRPr lang="en-SG" dirty="0"/>
          </a:p>
          <a:p>
            <a:r>
              <a:rPr lang="en-SG" dirty="0"/>
              <a:t>Founded over 50 years ago, FIA’s mission is to advance professional fundraising to ensure the future sustainability of fundraising into the future.  We do this via a self-regulatory Code of Conduct, the FIA Code, and through providing professional development, education and training. We also lobby government at all levels on the issues critical to the fundraising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17104-C92F-4301-A94B-AB6036B8487C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41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Fundraising Institute Australia is the national peak body representing professional fundraising in Australia.  </a:t>
            </a:r>
          </a:p>
          <a:p>
            <a:endParaRPr lang="en-SG" dirty="0"/>
          </a:p>
          <a:p>
            <a:r>
              <a:rPr lang="en-SG" dirty="0"/>
              <a:t>Our members including charities of all sizes and types as well as suppliers to the sector.  Fundraising is worth $10.5 billion in Australia. </a:t>
            </a:r>
          </a:p>
          <a:p>
            <a:endParaRPr lang="en-SG" dirty="0"/>
          </a:p>
          <a:p>
            <a:r>
              <a:rPr lang="en-SG" dirty="0"/>
              <a:t>Founded over 50 years ago, FIA’s mission is to advance professional fundraising to ensure the future sustainability of fundraising into the future.  We do this via a self-regulatory Code of Conduct, the FIA Code, and through providing professional development, education and training. We also lobby government at all levels on the issues critical to the fundraising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17104-C92F-4301-A94B-AB6036B8487C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58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Fundraising Institute Australia is the national peak body representing professional fundraising in Australia.  </a:t>
            </a:r>
          </a:p>
          <a:p>
            <a:endParaRPr lang="en-SG" dirty="0"/>
          </a:p>
          <a:p>
            <a:r>
              <a:rPr lang="en-SG" dirty="0"/>
              <a:t>Our members including charities of all sizes and types as well as suppliers to the sector.  Fundraising is worth $10.5 billion in Australia. </a:t>
            </a:r>
          </a:p>
          <a:p>
            <a:endParaRPr lang="en-SG" dirty="0"/>
          </a:p>
          <a:p>
            <a:r>
              <a:rPr lang="en-SG" dirty="0"/>
              <a:t>Founded over 50 years ago, FIA’s mission is to advance professional fundraising to ensure the future sustainability of fundraising into the future.  We do this via a self-regulatory Code of Conduct, the FIA Code, and through providing professional development, education and training. We also lobby government at all levels on the issues critical to the fundraising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17104-C92F-4301-A94B-AB6036B8487C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38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Fundraising Institute Australia is the national peak body representing professional fundraising in Australia.  </a:t>
            </a:r>
          </a:p>
          <a:p>
            <a:endParaRPr lang="en-SG" dirty="0"/>
          </a:p>
          <a:p>
            <a:r>
              <a:rPr lang="en-SG" dirty="0"/>
              <a:t>Our members including charities of all sizes and types as well as suppliers to the sector.  Fundraising is worth $10.5 billion in Australia. </a:t>
            </a:r>
          </a:p>
          <a:p>
            <a:endParaRPr lang="en-SG" dirty="0"/>
          </a:p>
          <a:p>
            <a:r>
              <a:rPr lang="en-SG" dirty="0"/>
              <a:t>Founded over 50 years ago, FIA’s mission is to advance professional fundraising to ensure the future sustainability of fundraising into the future.  We do this via a self-regulatory Code of Conduct, the FIA Code, and through providing professional development, education and training. We also lobby government at all levels on the issues critical to the fundraising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17104-C92F-4301-A94B-AB6036B8487C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31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Fundraising Institute Australia is the national peak body representing professional fundraising in Australia.  </a:t>
            </a:r>
          </a:p>
          <a:p>
            <a:endParaRPr lang="en-SG" dirty="0"/>
          </a:p>
          <a:p>
            <a:r>
              <a:rPr lang="en-SG" dirty="0"/>
              <a:t>Our members including charities of all sizes and types as well as suppliers to the sector.  Fundraising is worth $10.5 billion in Australia. </a:t>
            </a:r>
          </a:p>
          <a:p>
            <a:endParaRPr lang="en-SG" dirty="0"/>
          </a:p>
          <a:p>
            <a:r>
              <a:rPr lang="en-SG" dirty="0"/>
              <a:t>Founded over 50 years ago, FIA’s mission is to advance professional fundraising to ensure the future sustainability of fundraising into the future.  We do this via a self-regulatory Code of Conduct, the FIA Code, and through providing professional development, education and training. We also lobby government at all levels on the issues critical to the fundraising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17104-C92F-4301-A94B-AB6036B8487C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47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Fundraising Institute Australia is the national peak body representing professional fundraising in Australia.  </a:t>
            </a:r>
          </a:p>
          <a:p>
            <a:endParaRPr lang="en-SG" dirty="0"/>
          </a:p>
          <a:p>
            <a:r>
              <a:rPr lang="en-SG" dirty="0"/>
              <a:t>Our members including charities of all sizes and types as well as suppliers to the sector.  Fundraising is worth $10.5 billion in Australia. </a:t>
            </a:r>
          </a:p>
          <a:p>
            <a:endParaRPr lang="en-SG" dirty="0"/>
          </a:p>
          <a:p>
            <a:r>
              <a:rPr lang="en-SG" dirty="0"/>
              <a:t>Founded over 50 years ago, FIA’s mission is to advance professional fundraising to ensure the future sustainability of fundraising into the future.  We do this via a self-regulatory Code of Conduct, the FIA Code, and through providing professional development, education and training. We also lobby government at all levels on the issues critical to the fundraising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17104-C92F-4301-A94B-AB6036B8487C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79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0B7A-FE02-DD43-9C9F-62A756CEA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595CE-3A1F-624D-87FB-CEFECCCBF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873B8-3D06-3040-ADD8-8047D240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DAB7-2E7C-0C4D-8CC9-4C06C4E0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30F7-19C1-ED40-8B02-A611560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127D-10D2-3C4E-9047-3D4B38C1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865FF-1F42-DD45-99DD-5A3677AC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942B-B7E9-B24C-B15E-A3D1C20E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7C84-8A87-EB48-AFCD-25EBD214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2A31-E7AA-334F-8D32-80CB1B24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12E7A-050C-8444-9A73-451028CA4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9AD0F-159B-3E49-840A-CC19008F8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461D-DCA1-E345-AE75-9A197CE7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4AC1-E9B6-E14B-BEED-3048FE1A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E39B-2702-9948-8423-09364829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1B45-B66B-FD46-908E-BC6EF366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90E8-60FC-5F4C-90F5-64998717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D5338-B4B6-1F45-907F-3765CFDF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4152-3FEC-C541-995D-56F38830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7749-F2D3-9945-AD17-16B72362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07CD-D68D-6E47-BCD7-40504148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854A8-C141-E349-BF0A-F521B040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C64F-8CBC-2044-AD50-94A51D30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BAAD-4731-3B44-AAC1-37E81EC6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2F49-44E6-5F44-B9A6-59FD0A0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4B19-7676-B548-B52B-6E52B42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627D-981E-444B-9A1A-3D75F426F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89E6-D1C8-AA47-AAE5-93B9051A3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ED5DA-6586-AB44-A407-8DD2BC5C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45F03-1ED4-7548-9752-C1BED551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03EF-0F40-3946-A4C5-FE313BA2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AFE6-EF99-CF41-9631-44B42449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76177-C749-334D-B4DE-C9291121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09CE-3897-064A-A42E-BC2AA6C5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34C8-22F1-D542-84EE-8898EB71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7641C-4E62-644C-A085-FAFCF83E4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6D376-516D-8740-8241-72E8E86A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2D16D-B7DE-ED40-8E93-BAB6571B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EBFC1-4837-A445-BA74-67E4E138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A6C6-472D-0E46-A29E-6EF01208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B4D79-FCB0-844E-A5D8-4ABC4599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8B3D5-EB5D-D343-9578-FC2F6CE8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F3042-D3FE-9A4A-9EF2-646A00B6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11FE7-CBC6-2E44-B2E5-BC0DFFE2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E6F0E-539D-154E-96AE-80C495F7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9E3A5-41E0-D344-BA9E-55EA3AE3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F1C2-26A3-3642-B0F1-B619DBC8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21CE-6F32-DE40-B314-AC68834F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4D3B2-6118-AE47-A3EE-DF3850357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09A38-0BDC-5846-984E-4AAC5569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AF81D-1CCE-7B4A-B73C-811E8183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81C94-3878-A14F-9C2B-390E82D6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E29B-3618-9847-9DB3-733E1762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D5A89-60EB-0649-90A3-AA8CAB1D3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992FA-B513-3E44-80A6-F7B7F72F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88904-7FDE-7149-97C9-C6BFC189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4A14B-6394-AB4C-A1B3-80D845E2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BFB4-6E94-2C4A-A57F-BB2C3E08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BBC68-A7E1-AD4E-BF97-908881D2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5961-19F0-EE4C-9CDC-8CF5D1FA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9E59-8A35-D648-83CD-A931BC329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5FB2-B4F0-F541-ADDF-37778429F94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3AD6-AAA6-1A4B-AB29-ECEE30C56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6DB74-516D-3D45-B625-87370E725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cludeacharity.org.au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381A00-69D9-F84B-B81E-F557FDD7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" y="6865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C6F8CB-88A4-B149-A6C1-FE1820B65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86" y="5218359"/>
            <a:ext cx="3549404" cy="134184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82E8A4-F3F2-9F47-84F8-91B842919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6" t="13421" r="12575" b="32218"/>
          <a:stretch/>
        </p:blipFill>
        <p:spPr>
          <a:xfrm>
            <a:off x="6518166" y="5218359"/>
            <a:ext cx="2373586" cy="1252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CBB27-A27C-BC47-AF00-85928CA49B5F}"/>
              </a:ext>
            </a:extLst>
          </p:cNvPr>
          <p:cNvSpPr txBox="1"/>
          <p:nvPr/>
        </p:nvSpPr>
        <p:spPr>
          <a:xfrm>
            <a:off x="1269936" y="1036927"/>
            <a:ext cx="965001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400" b="1" dirty="0">
              <a:solidFill>
                <a:srgbClr val="223469"/>
              </a:solidFill>
              <a:latin typeface="MrEavesXLModOT"/>
            </a:endParaRPr>
          </a:p>
          <a:p>
            <a:pPr algn="ctr"/>
            <a:r>
              <a:rPr lang="en-US" sz="4400" b="1" dirty="0">
                <a:solidFill>
                  <a:srgbClr val="223469"/>
                </a:solidFill>
                <a:latin typeface="MrEavesXLModOT"/>
              </a:rPr>
              <a:t>Include a Charity </a:t>
            </a:r>
            <a:endParaRPr lang="en-US" sz="4400" b="1" dirty="0">
              <a:solidFill>
                <a:srgbClr val="223469"/>
              </a:solidFill>
              <a:latin typeface="MrEavesXLModOT" panose="020B0603060502020204" pitchFamily="34" charset="77"/>
            </a:endParaRPr>
          </a:p>
          <a:p>
            <a:pPr algn="ctr"/>
            <a:r>
              <a:rPr lang="en-US" sz="4400" b="1" dirty="0">
                <a:solidFill>
                  <a:srgbClr val="223469"/>
                </a:solidFill>
                <a:latin typeface="MrEavesXLModOT"/>
              </a:rPr>
              <a:t>2023 Gifts in Wills Conference</a:t>
            </a:r>
          </a:p>
          <a:p>
            <a:pPr algn="ctr"/>
            <a:r>
              <a:rPr lang="en-US" sz="4800" b="1" dirty="0">
                <a:solidFill>
                  <a:srgbClr val="223469"/>
                </a:solidFill>
                <a:latin typeface="MrEavesXLModOT"/>
              </a:rPr>
              <a:t>Jasmine and Renee panel</a:t>
            </a:r>
            <a:endParaRPr lang="en-US" sz="4800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C220-35C4-0C4A-8FB0-E6F5F7A1F0A3}"/>
              </a:ext>
            </a:extLst>
          </p:cNvPr>
          <p:cNvSpPr txBox="1"/>
          <p:nvPr/>
        </p:nvSpPr>
        <p:spPr>
          <a:xfrm>
            <a:off x="2324231" y="4070520"/>
            <a:ext cx="75435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MrEavesXLModOT"/>
              </a:rPr>
              <a:t>20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7E14-CDCF-4349-9ACA-AC709566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90" y="1129689"/>
            <a:ext cx="4456134" cy="3984126"/>
          </a:xfrm>
        </p:spPr>
        <p:txBody>
          <a:bodyPr wrap="none" anchor="ctr">
            <a:normAutofit/>
          </a:bodyPr>
          <a:lstStyle/>
          <a:p>
            <a:r>
              <a:rPr lang="en-SG" sz="6600" b="1" dirty="0">
                <a:solidFill>
                  <a:schemeClr val="accent6"/>
                </a:solidFill>
              </a:rPr>
              <a:t>Why is retention</a:t>
            </a:r>
            <a:br>
              <a:rPr lang="en-SG" sz="6600" b="1" dirty="0"/>
            </a:br>
            <a:r>
              <a:rPr lang="en-SG" sz="6600" b="1" dirty="0">
                <a:solidFill>
                  <a:schemeClr val="accent6"/>
                </a:solidFill>
              </a:rPr>
              <a:t> necessary? </a:t>
            </a:r>
            <a:endParaRPr lang="en-US" sz="660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E0EDE-570E-42A2-B81C-135BA28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799" y="6088064"/>
            <a:ext cx="911468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5FB897B-24DD-4A82-808E-BC742D3B7DD4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86A99-73C0-47C9-954D-BD5619D2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5767662"/>
            <a:ext cx="1633870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798DD-A7E7-4021-B390-4FE2A25F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837" y="5801192"/>
            <a:ext cx="2462997" cy="938865"/>
          </a:xfrm>
          <a:prstGeom prst="rect">
            <a:avLst/>
          </a:prstGeom>
        </p:spPr>
      </p:pic>
      <p:pic>
        <p:nvPicPr>
          <p:cNvPr id="7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6F11F51C-3A15-17A4-39F2-84718D4D3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177" y="1480164"/>
            <a:ext cx="4843848" cy="388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7E14-CDCF-4349-9ACA-AC709566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46" y="1154275"/>
            <a:ext cx="5393188" cy="3984126"/>
          </a:xfrm>
        </p:spPr>
        <p:txBody>
          <a:bodyPr wrap="none" anchor="ctr">
            <a:normAutofit/>
          </a:bodyPr>
          <a:lstStyle/>
          <a:p>
            <a:endParaRPr lang="en-US"/>
          </a:p>
          <a:p>
            <a:r>
              <a:rPr lang="en-SG" sz="5400" b="1" dirty="0">
                <a:solidFill>
                  <a:schemeClr val="accent6"/>
                </a:solidFill>
              </a:rPr>
              <a:t>What do you do</a:t>
            </a:r>
            <a:br>
              <a:rPr lang="en-SG" sz="5400" b="1" dirty="0"/>
            </a:br>
            <a:r>
              <a:rPr lang="en-SG" sz="5400" b="1" dirty="0">
                <a:solidFill>
                  <a:schemeClr val="accent6"/>
                </a:solidFill>
              </a:rPr>
              <a:t>to keep people sticky </a:t>
            </a:r>
            <a:br>
              <a:rPr lang="en-SG" sz="5400" b="1" dirty="0"/>
            </a:br>
            <a:r>
              <a:rPr lang="en-SG" sz="5400" b="1" dirty="0">
                <a:solidFill>
                  <a:schemeClr val="accent6"/>
                </a:solidFill>
              </a:rPr>
              <a:t>to your organisation/s? </a:t>
            </a:r>
            <a:endParaRPr lang="en-SG" sz="5400">
              <a:solidFill>
                <a:schemeClr val="accent6"/>
              </a:solidFill>
              <a:ea typeface="Calibri Light"/>
              <a:cs typeface="Calibri Light"/>
            </a:endParaRPr>
          </a:p>
          <a:p>
            <a:endParaRPr lang="en-SG" sz="6600" b="1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E0EDE-570E-42A2-B81C-135BA28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799" y="6088064"/>
            <a:ext cx="911468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5FB897B-24DD-4A82-808E-BC742D3B7DD4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86A99-73C0-47C9-954D-BD5619D2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5767662"/>
            <a:ext cx="1633870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798DD-A7E7-4021-B390-4FE2A25F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837" y="5801192"/>
            <a:ext cx="2462997" cy="938865"/>
          </a:xfrm>
          <a:prstGeom prst="rect">
            <a:avLst/>
          </a:prstGeom>
        </p:spPr>
      </p:pic>
      <p:pic>
        <p:nvPicPr>
          <p:cNvPr id="6" name="Picture 7" descr="A person and person with blue slime&#10;&#10;Description automatically generated">
            <a:extLst>
              <a:ext uri="{FF2B5EF4-FFF2-40B4-BE49-F238E27FC236}">
                <a16:creationId xmlns:a16="http://schemas.microsoft.com/office/drawing/2014/main" id="{55A9227B-A83B-C098-6B96-BC8E348052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035018" y="1585386"/>
            <a:ext cx="4769709" cy="3132984"/>
          </a:xfrm>
        </p:spPr>
      </p:pic>
    </p:spTree>
    <p:extLst>
      <p:ext uri="{BB962C8B-B14F-4D97-AF65-F5344CB8AC3E}">
        <p14:creationId xmlns:p14="http://schemas.microsoft.com/office/powerpoint/2010/main" val="150854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E0EDE-570E-42A2-B81C-135BA28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799" y="6088064"/>
            <a:ext cx="911468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5FB897B-24DD-4A82-808E-BC742D3B7DD4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86A99-73C0-47C9-954D-BD5619D2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5767662"/>
            <a:ext cx="1633870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798DD-A7E7-4021-B390-4FE2A25F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837" y="5801192"/>
            <a:ext cx="2462997" cy="93886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498427F-5F85-0A12-3CE1-06C8AE08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74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Who is responsible for which areas in your Gifts </a:t>
            </a:r>
            <a:r>
              <a:rPr lang="en-US" b="1" dirty="0">
                <a:solidFill>
                  <a:schemeClr val="accent6"/>
                </a:solidFill>
              </a:rPr>
              <a:t>in Wills team and </a:t>
            </a:r>
            <a:r>
              <a:rPr lang="en-US" b="1" err="1">
                <a:solidFill>
                  <a:schemeClr val="accent6"/>
                </a:solidFill>
              </a:rPr>
              <a:t>organisation</a:t>
            </a:r>
            <a:r>
              <a:rPr lang="en-US" b="1" dirty="0">
                <a:solidFill>
                  <a:schemeClr val="accent6"/>
                </a:solidFill>
              </a:rPr>
              <a:t> to share the workload effectively? </a:t>
            </a:r>
            <a:endParaRPr lang="en-US" b="1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2" name="Picture 5" descr="A group of men jumping in the air&#10;&#10;Description automatically generated">
            <a:extLst>
              <a:ext uri="{FF2B5EF4-FFF2-40B4-BE49-F238E27FC236}">
                <a16:creationId xmlns:a16="http://schemas.microsoft.com/office/drawing/2014/main" id="{018F061F-5E98-B040-2A9C-58701F657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383" y="2667000"/>
            <a:ext cx="5624945" cy="37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7E14-CDCF-4349-9ACA-AC709566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6" y="1147410"/>
            <a:ext cx="5393188" cy="3984126"/>
          </a:xfrm>
        </p:spPr>
        <p:txBody>
          <a:bodyPr wrap="none" anchor="ctr">
            <a:normAutofit/>
          </a:bodyPr>
          <a:lstStyle/>
          <a:p>
            <a:endParaRPr lang="en-US"/>
          </a:p>
          <a:p>
            <a:r>
              <a:rPr lang="en-SG" sz="4800" b="1" dirty="0">
                <a:solidFill>
                  <a:schemeClr val="accent6"/>
                </a:solidFill>
              </a:rPr>
              <a:t>Where do you prioritise </a:t>
            </a:r>
            <a:br>
              <a:rPr lang="en-SG" sz="4800" b="1" dirty="0"/>
            </a:br>
            <a:r>
              <a:rPr lang="en-SG" sz="4800" b="1" dirty="0">
                <a:solidFill>
                  <a:schemeClr val="accent6"/>
                </a:solidFill>
              </a:rPr>
              <a:t>time and energy to</a:t>
            </a:r>
            <a:br>
              <a:rPr lang="en-SG" sz="4800" b="1" dirty="0">
                <a:solidFill>
                  <a:schemeClr val="accent6"/>
                </a:solidFill>
              </a:rPr>
            </a:br>
            <a:r>
              <a:rPr lang="en-SG" sz="4800" b="1" dirty="0">
                <a:solidFill>
                  <a:schemeClr val="accent6"/>
                </a:solidFill>
              </a:rPr>
              <a:t>best effect?</a:t>
            </a:r>
            <a:endParaRPr lang="en-SG" sz="4800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endParaRPr lang="en-SG" sz="5400" b="1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endParaRPr lang="en-SG" sz="6600" b="1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E0EDE-570E-42A2-B81C-135BA28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799" y="6088064"/>
            <a:ext cx="911468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5FB897B-24DD-4A82-808E-BC742D3B7DD4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86A99-73C0-47C9-954D-BD5619D2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5767662"/>
            <a:ext cx="1633870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798DD-A7E7-4021-B390-4FE2A25F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837" y="5801192"/>
            <a:ext cx="2462997" cy="938865"/>
          </a:xfrm>
          <a:prstGeom prst="rect">
            <a:avLst/>
          </a:prstGeom>
        </p:spPr>
      </p:pic>
      <p:pic>
        <p:nvPicPr>
          <p:cNvPr id="6" name="Picture 7" descr="A cartoon alarm clock surrounded by various office supplies&#10;&#10;Description automatically generated">
            <a:extLst>
              <a:ext uri="{FF2B5EF4-FFF2-40B4-BE49-F238E27FC236}">
                <a16:creationId xmlns:a16="http://schemas.microsoft.com/office/drawing/2014/main" id="{95C691F6-325B-1FA9-E592-24AFDD4B15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642058" y="1405447"/>
            <a:ext cx="5257842" cy="4046033"/>
          </a:xfrm>
        </p:spPr>
      </p:pic>
    </p:spTree>
    <p:extLst>
      <p:ext uri="{BB962C8B-B14F-4D97-AF65-F5344CB8AC3E}">
        <p14:creationId xmlns:p14="http://schemas.microsoft.com/office/powerpoint/2010/main" val="305370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E0EDE-570E-42A2-B81C-135BA28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799" y="6088064"/>
            <a:ext cx="911468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5FB897B-24DD-4A82-808E-BC742D3B7DD4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86A99-73C0-47C9-954D-BD5619D2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5767662"/>
            <a:ext cx="1633870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798DD-A7E7-4021-B390-4FE2A25F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837" y="5801192"/>
            <a:ext cx="2462997" cy="938865"/>
          </a:xfrm>
          <a:prstGeom prst="rect">
            <a:avLst/>
          </a:prstGeom>
        </p:spPr>
      </p:pic>
      <p:pic>
        <p:nvPicPr>
          <p:cNvPr id="2" name="Picture 5" descr="A person in a red suit&#10;&#10;Description automatically generated">
            <a:extLst>
              <a:ext uri="{FF2B5EF4-FFF2-40B4-BE49-F238E27FC236}">
                <a16:creationId xmlns:a16="http://schemas.microsoft.com/office/drawing/2014/main" id="{CE379FF5-70BF-AF07-1D7B-CD7E65EB39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047571" y="1801597"/>
            <a:ext cx="5327995" cy="4543555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498427F-5F85-0A12-3CE1-06C8AE08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17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How do you manage relationships on the database to keep things </a:t>
            </a:r>
            <a:r>
              <a:rPr lang="en-US" b="1" dirty="0" err="1">
                <a:solidFill>
                  <a:schemeClr val="accent6"/>
                </a:solidFill>
              </a:rPr>
              <a:t>personalised</a:t>
            </a:r>
            <a:r>
              <a:rPr lang="en-US" b="1" dirty="0">
                <a:solidFill>
                  <a:schemeClr val="accent6"/>
                </a:solidFill>
              </a:rPr>
              <a:t>?</a:t>
            </a:r>
            <a:endParaRPr lang="en-US" dirty="0"/>
          </a:p>
          <a:p>
            <a:endParaRPr lang="en-US" b="1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49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7E14-CDCF-4349-9ACA-AC709566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6" y="1579896"/>
            <a:ext cx="5393188" cy="3984126"/>
          </a:xfrm>
        </p:spPr>
        <p:txBody>
          <a:bodyPr wrap="none" anchor="ctr">
            <a:normAutofit/>
          </a:bodyPr>
          <a:lstStyle/>
          <a:p>
            <a:endParaRPr lang="en-US"/>
          </a:p>
          <a:p>
            <a:r>
              <a:rPr lang="en-SG" sz="4800" b="1" dirty="0">
                <a:solidFill>
                  <a:schemeClr val="accent6"/>
                </a:solidFill>
              </a:rPr>
              <a:t>When do you leave </a:t>
            </a:r>
            <a:br>
              <a:rPr lang="en-SG" sz="4800" b="1" dirty="0">
                <a:solidFill>
                  <a:schemeClr val="accent6"/>
                </a:solidFill>
                <a:ea typeface="Calibri Light"/>
                <a:cs typeface="Calibri Light"/>
              </a:rPr>
            </a:br>
            <a:r>
              <a:rPr lang="en-SG" sz="4800" b="1" dirty="0">
                <a:solidFill>
                  <a:schemeClr val="accent6"/>
                </a:solidFill>
              </a:rPr>
              <a:t>people alone?</a:t>
            </a:r>
            <a:endParaRPr lang="en-SG" dirty="0">
              <a:solidFill>
                <a:schemeClr val="accent6"/>
              </a:solidFill>
              <a:ea typeface="Calibri Light" panose="020F0302020204030204"/>
              <a:cs typeface="Calibri Light" panose="020F0302020204030204"/>
            </a:endParaRPr>
          </a:p>
          <a:p>
            <a:endParaRPr lang="en-SG" sz="4800" b="1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endParaRPr lang="en-SG" sz="5400" b="1" dirty="0">
              <a:solidFill>
                <a:schemeClr val="accent6"/>
              </a:solidFill>
              <a:ea typeface="Calibri Light"/>
              <a:cs typeface="Calibri Light"/>
            </a:endParaRPr>
          </a:p>
          <a:p>
            <a:endParaRPr lang="en-SG" sz="6600" b="1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E0EDE-570E-42A2-B81C-135BA28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799" y="6088064"/>
            <a:ext cx="911468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5FB897B-24DD-4A82-808E-BC742D3B7DD4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86A99-73C0-47C9-954D-BD5619D2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5767662"/>
            <a:ext cx="1633870" cy="100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798DD-A7E7-4021-B390-4FE2A25F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837" y="5801192"/>
            <a:ext cx="2462997" cy="938865"/>
          </a:xfrm>
          <a:prstGeom prst="rect">
            <a:avLst/>
          </a:prstGeom>
        </p:spPr>
      </p:pic>
      <p:pic>
        <p:nvPicPr>
          <p:cNvPr id="6" name="Picture 7" descr="A squirrel standing on its hind legs&#10;&#10;Description automatically generated">
            <a:extLst>
              <a:ext uri="{FF2B5EF4-FFF2-40B4-BE49-F238E27FC236}">
                <a16:creationId xmlns:a16="http://schemas.microsoft.com/office/drawing/2014/main" id="{4110C42B-C3AF-E1BC-F58C-E73D044DD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754379"/>
            <a:ext cx="4031673" cy="51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4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381A00-69D9-F84B-B81E-F557FDD7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"/>
            <a:ext cx="12192000" cy="68961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C6F8CB-88A4-B149-A6C1-FE1820B65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86" y="5218359"/>
            <a:ext cx="3549404" cy="134184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82E8A4-F3F2-9F47-84F8-91B842919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6" t="13421" r="12575" b="32218"/>
          <a:stretch/>
        </p:blipFill>
        <p:spPr>
          <a:xfrm>
            <a:off x="6518166" y="5218359"/>
            <a:ext cx="2373586" cy="1252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CBB27-A27C-BC47-AF00-85928CA49B5F}"/>
              </a:ext>
            </a:extLst>
          </p:cNvPr>
          <p:cNvSpPr txBox="1"/>
          <p:nvPr/>
        </p:nvSpPr>
        <p:spPr>
          <a:xfrm>
            <a:off x="1902025" y="2235203"/>
            <a:ext cx="838899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MrEavesXLModOT"/>
              </a:rPr>
              <a:t>Thank you</a:t>
            </a:r>
            <a:endParaRPr lang="en-US" sz="660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C220-35C4-0C4A-8FB0-E6F5F7A1F0A3}"/>
              </a:ext>
            </a:extLst>
          </p:cNvPr>
          <p:cNvSpPr txBox="1"/>
          <p:nvPr/>
        </p:nvSpPr>
        <p:spPr>
          <a:xfrm>
            <a:off x="2323028" y="3054388"/>
            <a:ext cx="754353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2400" b="1" dirty="0">
              <a:solidFill>
                <a:srgbClr val="002060"/>
              </a:solidFill>
              <a:latin typeface="MrEavesXLModOT" panose="020B0603060502020204" pitchFamily="34" charset="77"/>
              <a:hlinkClick r:id="rId5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MrEavesXLModOT"/>
              </a:rPr>
              <a:t>www.includeacharity.com.au </a:t>
            </a:r>
            <a:endParaRPr lang="en-US" sz="3200" b="1">
              <a:solidFill>
                <a:srgbClr val="002060"/>
              </a:solidFill>
              <a:latin typeface="MrEavesXLModOT" panose="020B06030605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553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231a8e-a6c7-4000-8b32-bcf2d9073a76">
      <Terms xmlns="http://schemas.microsoft.com/office/infopath/2007/PartnerControls"/>
    </lcf76f155ced4ddcb4097134ff3c332f>
    <TaxCatchAll xmlns="8702683b-2f29-4b9e-9823-3aae14fa04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08FBB04A8AD4A98634938D5B5A3C3" ma:contentTypeVersion="17" ma:contentTypeDescription="Create a new document." ma:contentTypeScope="" ma:versionID="e54514f7033d20844bbf4d6ef4bfe23c">
  <xsd:schema xmlns:xsd="http://www.w3.org/2001/XMLSchema" xmlns:xs="http://www.w3.org/2001/XMLSchema" xmlns:p="http://schemas.microsoft.com/office/2006/metadata/properties" xmlns:ns2="e8231a8e-a6c7-4000-8b32-bcf2d9073a76" xmlns:ns3="8702683b-2f29-4b9e-9823-3aae14fa044d" targetNamespace="http://schemas.microsoft.com/office/2006/metadata/properties" ma:root="true" ma:fieldsID="069ac6cd8017fc1953f727fda75c5ed5" ns2:_="" ns3:_="">
    <xsd:import namespace="e8231a8e-a6c7-4000-8b32-bcf2d9073a76"/>
    <xsd:import namespace="8702683b-2f29-4b9e-9823-3aae14fa0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31a8e-a6c7-4000-8b32-bcf2d9073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8C7D0-73EF-4E71-B77B-A02252C26B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D425C-89F2-4CB3-8C76-DE6710E2B64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702683b-2f29-4b9e-9823-3aae14fa044d"/>
    <ds:schemaRef ds:uri="e8231a8e-a6c7-4000-8b32-bcf2d9073a7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A2C142-2B54-47F2-94A5-35E358FBF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31a8e-a6c7-4000-8b32-bcf2d9073a76"/>
    <ds:schemaRef ds:uri="8702683b-2f29-4b9e-9823-3aae14fa04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343</Words>
  <Application>Microsoft Office PowerPoint</Application>
  <PresentationFormat>Widescreen</PresentationFormat>
  <Paragraphs>30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Why is retention  necessary? </vt:lpstr>
      <vt:lpstr> What do you do to keep people sticky  to your organisation/s?  </vt:lpstr>
      <vt:lpstr>Who is responsible for which areas in your Gifts in Wills team and organisation to share the workload effectively?  </vt:lpstr>
      <vt:lpstr> Where do you prioritise  time and energy to best effect?  </vt:lpstr>
      <vt:lpstr>How do you manage relationships on the database to keep things personalised?  </vt:lpstr>
      <vt:lpstr> When do you leave  people alone?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Thomas</dc:creator>
  <cp:lastModifiedBy>Maya Sapieka</cp:lastModifiedBy>
  <cp:revision>169</cp:revision>
  <dcterms:created xsi:type="dcterms:W3CDTF">2020-07-03T01:14:14Z</dcterms:created>
  <dcterms:modified xsi:type="dcterms:W3CDTF">2023-07-18T03:37:24Z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0x010100B8608FBB04A8AD4A98634938D5B5A3C3</vt:lpwstr>
  </property>
  <property fmtid="{D5CDD505-2E9C-101B-9397-08002B2CF9AE}" pid="3" name="MediaServiceImageTags">
    <vt:lpwstr/>
  </property>
</Properties>
</file>