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10" r:id="rId5"/>
    <p:sldId id="724" r:id="rId6"/>
    <p:sldId id="727" r:id="rId7"/>
    <p:sldId id="726" r:id="rId8"/>
    <p:sldId id="729" r:id="rId9"/>
    <p:sldId id="728" r:id="rId10"/>
    <p:sldId id="732" r:id="rId11"/>
    <p:sldId id="725" r:id="rId12"/>
    <p:sldId id="708" r:id="rId13"/>
    <p:sldId id="730" r:id="rId14"/>
    <p:sldId id="733" r:id="rId15"/>
    <p:sldId id="735" r:id="rId16"/>
    <p:sldId id="738" r:id="rId17"/>
    <p:sldId id="739" r:id="rId18"/>
    <p:sldId id="741" r:id="rId19"/>
    <p:sldId id="737" r:id="rId20"/>
    <p:sldId id="734" r:id="rId21"/>
    <p:sldId id="731" r:id="rId22"/>
    <p:sldId id="742"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ED7D31"/>
    <a:srgbClr val="2234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4339D8-924E-4517-9EF3-24C26009D7A9}" v="1" dt="2023-07-18T03:47:27.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4"/>
    <p:restoredTop sz="68519"/>
  </p:normalViewPr>
  <p:slideViewPr>
    <p:cSldViewPr snapToGrid="0" snapToObjects="1">
      <p:cViewPr varScale="1">
        <p:scale>
          <a:sx n="58" d="100"/>
          <a:sy n="58"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eeby" userId="42e0a4b3-b9e5-4927-8cd2-f165afb5a477" providerId="ADAL" clId="{9F4339D8-924E-4517-9EF3-24C26009D7A9}"/>
    <pc:docChg chg="modSld">
      <pc:chgData name="Helen Beeby" userId="42e0a4b3-b9e5-4927-8cd2-f165afb5a477" providerId="ADAL" clId="{9F4339D8-924E-4517-9EF3-24C26009D7A9}" dt="2023-07-18T03:47:57.620" v="24" actId="20577"/>
      <pc:docMkLst>
        <pc:docMk/>
      </pc:docMkLst>
      <pc:sldChg chg="modSp mod">
        <pc:chgData name="Helen Beeby" userId="42e0a4b3-b9e5-4927-8cd2-f165afb5a477" providerId="ADAL" clId="{9F4339D8-924E-4517-9EF3-24C26009D7A9}" dt="2023-07-18T03:47:57.620" v="24" actId="20577"/>
        <pc:sldMkLst>
          <pc:docMk/>
          <pc:sldMk cId="3497147858" sldId="742"/>
        </pc:sldMkLst>
        <pc:spChg chg="mod">
          <ac:chgData name="Helen Beeby" userId="42e0a4b3-b9e5-4927-8cd2-f165afb5a477" providerId="ADAL" clId="{9F4339D8-924E-4517-9EF3-24C26009D7A9}" dt="2023-07-18T03:47:57.620" v="24" actId="20577"/>
          <ac:spMkLst>
            <pc:docMk/>
            <pc:sldMk cId="3497147858" sldId="742"/>
            <ac:spMk id="6" creationId="{AF1CBB27-A27C-BC47-AF00-85928CA49B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9E30E-587F-4B73-AFFF-349CFD24C864}" type="datetimeFigureOut">
              <a:rPr lang="en-AU" smtClean="0"/>
              <a:t>18/07/2023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13C597-5087-4CEB-B10C-0BFCBE5FA0F2}" type="slidenum">
              <a:rPr lang="en-AU" smtClean="0"/>
              <a:t>‹#›</a:t>
            </a:fld>
            <a:endParaRPr lang="en-AU"/>
          </a:p>
        </p:txBody>
      </p:sp>
    </p:spTree>
    <p:extLst>
      <p:ext uri="{BB962C8B-B14F-4D97-AF65-F5344CB8AC3E}">
        <p14:creationId xmlns:p14="http://schemas.microsoft.com/office/powerpoint/2010/main" val="253701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13C597-5087-4CEB-B10C-0BFCBE5FA0F2}" type="slidenum">
              <a:rPr lang="en-AU" smtClean="0"/>
              <a:t>1</a:t>
            </a:fld>
            <a:endParaRPr lang="en-AU"/>
          </a:p>
        </p:txBody>
      </p:sp>
    </p:spTree>
    <p:extLst>
      <p:ext uri="{BB962C8B-B14F-4D97-AF65-F5344CB8AC3E}">
        <p14:creationId xmlns:p14="http://schemas.microsoft.com/office/powerpoint/2010/main" val="408743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 know this might shock you.</a:t>
            </a:r>
          </a:p>
          <a:p>
            <a:endParaRPr lang="en-SG" dirty="0"/>
          </a:p>
          <a:p>
            <a:r>
              <a:rPr lang="en-SG" dirty="0"/>
              <a:t>Usually it is about the environmental impact of bitcoin mining, or the supposed money laundering, or the volatility of these assets. But they are all surface level risks which should be highlighted but easily mitigated.</a:t>
            </a:r>
          </a:p>
          <a:p>
            <a:endParaRPr lang="en-SG" dirty="0"/>
          </a:p>
          <a:p>
            <a:r>
              <a:rPr lang="en-SG" dirty="0"/>
              <a:t>I have been looking at the risks of crypto for non profit organisations full time for almost 2 years now and this on the screen is the biggest risk for crypto and non profits.</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10</a:t>
            </a:fld>
            <a:endParaRPr lang="en-AU"/>
          </a:p>
        </p:txBody>
      </p:sp>
    </p:spTree>
    <p:extLst>
      <p:ext uri="{BB962C8B-B14F-4D97-AF65-F5344CB8AC3E}">
        <p14:creationId xmlns:p14="http://schemas.microsoft.com/office/powerpoint/2010/main" val="323668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Not to make things more complicated but this is probably the most important point in the whole presentation, especially for gifts in wills.</a:t>
            </a:r>
          </a:p>
          <a:p>
            <a:endParaRPr lang="en-SG" dirty="0"/>
          </a:p>
          <a:p>
            <a:r>
              <a:rPr lang="en-SG" dirty="0"/>
              <a:t>Bitcoin is completely different from every other cryptocurrency in that it operates as an asset which has no team behind it, similar to gold.</a:t>
            </a:r>
          </a:p>
          <a:p>
            <a:r>
              <a:rPr lang="en-SG" dirty="0"/>
              <a:t>While all other cryptocurrencies 22,000 of them all have teams behind the asset, similar to a business or company.</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This key difference presents a very different risk profile between bitcoin and other cryptocurrencies. Bitcoin has no single point of failure due to the decentralised and distributed nature, while all the other cryptocurrencies are centralised at some level which tend to have a single point of failure.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This is important to highlight because if we want to look into the future for gifts in wills, we should be looking at the assets which will still be around 100+ years from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What I am trying to say is that yes, someone might make money on a given cryptocurrency in the short term, but we have no idea on what those will be due to the changing landscape. Each year the top 10-20 cryptocurrencies change, the only thing that has stayed certain is that Bitcoin remains the top asset in this class and will continue to do so as the only way to stop bitcoin from existing is to literally turn off the internet across the whole world indefinitely. Almost all other cryptocurrencies could fail in similar ways to a business (running out of money, bad actors in the company, changing government policies etc) these do NOT apply to bitcoin.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Again, thinking long term, not short term.</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11</a:t>
            </a:fld>
            <a:endParaRPr lang="en-AU"/>
          </a:p>
        </p:txBody>
      </p:sp>
    </p:spTree>
    <p:extLst>
      <p:ext uri="{BB962C8B-B14F-4D97-AF65-F5344CB8AC3E}">
        <p14:creationId xmlns:p14="http://schemas.microsoft.com/office/powerpoint/2010/main" val="110789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Here is my theory for fundraising.</a:t>
            </a:r>
            <a:br>
              <a:rPr lang="en-SG" dirty="0"/>
            </a:br>
            <a:br>
              <a:rPr lang="en-SG" dirty="0"/>
            </a:br>
            <a:r>
              <a:rPr lang="en-SG" dirty="0"/>
              <a:t>If you have an asset that appreciates greatly, there are monetary gains which can be sold, donated, or held.</a:t>
            </a:r>
          </a:p>
          <a:p>
            <a:endParaRPr lang="en-SG" dirty="0"/>
          </a:p>
          <a:p>
            <a:r>
              <a:rPr lang="en-SG" dirty="0"/>
              <a:t>So the more an asset goes up, the more potential there is to give. If I have dollars which I held onto for 50 years which has gone down significantly in value, or I bought an asset that is worth a lot more today than it was 50 years ago, which one would I donate? Obviously the asset which has appreciated.</a:t>
            </a:r>
          </a:p>
          <a:p>
            <a:endParaRPr lang="en-SG" dirty="0"/>
          </a:p>
          <a:p>
            <a:r>
              <a:rPr lang="en-SG" dirty="0"/>
              <a:t>What makes an asset go up? The balance of supply and demand</a:t>
            </a:r>
          </a:p>
          <a:p>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How do you find an asset that appreciates greatly or has the potential to? Either has a scarce supply, or a crazy increase in demand.</a:t>
            </a:r>
          </a:p>
          <a:p>
            <a:endParaRPr lang="en-SG" dirty="0"/>
          </a:p>
          <a:p>
            <a:r>
              <a:rPr lang="en-SG" dirty="0"/>
              <a:t>Imagine if there was an asset that has no way possible to inflate the supply and the demand for the asset could be every human on the planet?</a:t>
            </a:r>
          </a:p>
          <a:p>
            <a:endParaRPr lang="en-SG" dirty="0"/>
          </a:p>
          <a:p>
            <a:r>
              <a:rPr lang="en-SG" dirty="0"/>
              <a:t>This is what Bitcoin has accomplished. Digital scarcity which is the first of it’s kind, a true invention.</a:t>
            </a:r>
          </a:p>
          <a:p>
            <a:endParaRPr lang="en-SG" dirty="0"/>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12</a:t>
            </a:fld>
            <a:endParaRPr lang="en-AU"/>
          </a:p>
        </p:txBody>
      </p:sp>
    </p:spTree>
    <p:extLst>
      <p:ext uri="{BB962C8B-B14F-4D97-AF65-F5344CB8AC3E}">
        <p14:creationId xmlns:p14="http://schemas.microsoft.com/office/powerpoint/2010/main" val="172872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Again, these features about Bitcoin do not apply to other cryptocurrencies.</a:t>
            </a:r>
          </a:p>
          <a:p>
            <a:endParaRPr lang="en-SG" dirty="0"/>
          </a:p>
          <a:p>
            <a:r>
              <a:rPr lang="en-SG" dirty="0"/>
              <a:t>The two most important things with bitcoin are:</a:t>
            </a:r>
          </a:p>
          <a:p>
            <a:endParaRPr lang="en-SG" dirty="0"/>
          </a:p>
          <a:p>
            <a:r>
              <a:rPr lang="en-SG" dirty="0"/>
              <a:t>Decentralisation: proves the asset will be around indefinitely.</a:t>
            </a:r>
          </a:p>
          <a:p>
            <a:endParaRPr lang="en-SG" dirty="0"/>
          </a:p>
          <a:p>
            <a:r>
              <a:rPr lang="en-SG" dirty="0"/>
              <a:t>Capped supply: proves the store of value.</a:t>
            </a:r>
          </a:p>
          <a:p>
            <a:endParaRPr lang="en-SG" dirty="0"/>
          </a:p>
          <a:p>
            <a:r>
              <a:rPr lang="en-SG" dirty="0"/>
              <a:t>Again, this is important to the audience here, because an asset that will be around for a long time and increases greatly in price means that there will be holders of this asset generations down the line. Which is guaranteed to end up in wills at some point in time.</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13</a:t>
            </a:fld>
            <a:endParaRPr lang="en-AU"/>
          </a:p>
        </p:txBody>
      </p:sp>
    </p:spTree>
    <p:extLst>
      <p:ext uri="{BB962C8B-B14F-4D97-AF65-F5344CB8AC3E}">
        <p14:creationId xmlns:p14="http://schemas.microsoft.com/office/powerpoint/2010/main" val="300686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is because there will be holders of this asset in years, decades, and generations to come.</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14</a:t>
            </a:fld>
            <a:endParaRPr lang="en-AU"/>
          </a:p>
        </p:txBody>
      </p:sp>
    </p:spTree>
    <p:extLst>
      <p:ext uri="{BB962C8B-B14F-4D97-AF65-F5344CB8AC3E}">
        <p14:creationId xmlns:p14="http://schemas.microsoft.com/office/powerpoint/2010/main" val="1637523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is because there will be holders of this asset in years, decades, and generations to come.</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15</a:t>
            </a:fld>
            <a:endParaRPr lang="en-AU"/>
          </a:p>
        </p:txBody>
      </p:sp>
    </p:spTree>
    <p:extLst>
      <p:ext uri="{BB962C8B-B14F-4D97-AF65-F5344CB8AC3E}">
        <p14:creationId xmlns:p14="http://schemas.microsoft.com/office/powerpoint/2010/main" val="133868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Just think of it as another asset class.</a:t>
            </a:r>
          </a:p>
          <a:p>
            <a:endParaRPr lang="en-SG" dirty="0"/>
          </a:p>
          <a:p>
            <a:r>
              <a:rPr lang="en-SG" dirty="0"/>
              <a:t>Because the more a given asset goes up in price the more there is to donate. And crypto is the best performing asset.</a:t>
            </a:r>
          </a:p>
          <a:p>
            <a:endParaRPr lang="en-SG" dirty="0"/>
          </a:p>
          <a:p>
            <a:r>
              <a:rPr lang="en-SG" dirty="0"/>
              <a:t>This is a new demographic that is absorbing the biggest wealth transfer in history is young and buying non-traditional assets.</a:t>
            </a:r>
          </a:p>
          <a:p>
            <a:endParaRPr lang="en-SG" dirty="0"/>
          </a:p>
          <a:p>
            <a:r>
              <a:rPr lang="en-SG" dirty="0"/>
              <a:t>There are people running crypto companies that intend to donate all of their wealth.</a:t>
            </a:r>
          </a:p>
          <a:p>
            <a:endParaRPr lang="en-SG" dirty="0"/>
          </a:p>
          <a:p>
            <a:r>
              <a:rPr lang="en-SG" dirty="0"/>
              <a:t>Become top of mind.</a:t>
            </a:r>
          </a:p>
          <a:p>
            <a:endParaRPr lang="en-SG" dirty="0"/>
          </a:p>
          <a:p>
            <a:r>
              <a:rPr lang="en-SG" dirty="0"/>
              <a:t>Don’t think in terms of months but rather decades.</a:t>
            </a:r>
          </a:p>
          <a:p>
            <a:endParaRPr lang="en-SG" dirty="0"/>
          </a:p>
          <a:p>
            <a:r>
              <a:rPr lang="en-SG" dirty="0"/>
              <a:t>Once you understand what Bitcoin is, it is obvious. The only barrier is learning about it.</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16</a:t>
            </a:fld>
            <a:endParaRPr lang="en-AU"/>
          </a:p>
        </p:txBody>
      </p:sp>
    </p:spTree>
    <p:extLst>
      <p:ext uri="{BB962C8B-B14F-4D97-AF65-F5344CB8AC3E}">
        <p14:creationId xmlns:p14="http://schemas.microsoft.com/office/powerpoint/2010/main" val="239662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17</a:t>
            </a:fld>
            <a:endParaRPr lang="en-AU"/>
          </a:p>
        </p:txBody>
      </p:sp>
    </p:spTree>
    <p:extLst>
      <p:ext uri="{BB962C8B-B14F-4D97-AF65-F5344CB8AC3E}">
        <p14:creationId xmlns:p14="http://schemas.microsoft.com/office/powerpoint/2010/main" val="3928608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Who I am</a:t>
            </a:r>
          </a:p>
          <a:p>
            <a:endParaRPr lang="en-SG" dirty="0"/>
          </a:p>
          <a:p>
            <a:r>
              <a:rPr lang="en-SG" dirty="0"/>
              <a:t>What I do: I help educate individuals and organisations on cryptocurrency and more specifically in the not for profit sector.</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18</a:t>
            </a:fld>
            <a:endParaRPr lang="en-AU"/>
          </a:p>
        </p:txBody>
      </p:sp>
    </p:spTree>
    <p:extLst>
      <p:ext uri="{BB962C8B-B14F-4D97-AF65-F5344CB8AC3E}">
        <p14:creationId xmlns:p14="http://schemas.microsoft.com/office/powerpoint/2010/main" val="118205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Who I am: my name is </a:t>
            </a:r>
            <a:r>
              <a:rPr lang="en-SG" dirty="0" err="1"/>
              <a:t>zak</a:t>
            </a:r>
            <a:r>
              <a:rPr lang="en-SG" dirty="0"/>
              <a:t> and I work remotely and am located in Canberra.</a:t>
            </a:r>
          </a:p>
          <a:p>
            <a:endParaRPr lang="en-SG" dirty="0"/>
          </a:p>
          <a:p>
            <a:r>
              <a:rPr lang="en-SG" dirty="0"/>
              <a:t>What I do: I help educate individuals and organisations on cryptocurrency and more specifically crypto philanthropy in the not for profit sector. </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2</a:t>
            </a:fld>
            <a:endParaRPr lang="en-AU"/>
          </a:p>
        </p:txBody>
      </p:sp>
    </p:spTree>
    <p:extLst>
      <p:ext uri="{BB962C8B-B14F-4D97-AF65-F5344CB8AC3E}">
        <p14:creationId xmlns:p14="http://schemas.microsoft.com/office/powerpoint/2010/main" val="303941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topic can get rather technical so I will try and make it as simple as possible. </a:t>
            </a:r>
          </a:p>
          <a:p>
            <a:endParaRPr lang="en-SG" dirty="0"/>
          </a:p>
          <a:p>
            <a:r>
              <a:rPr lang="en-SG" dirty="0"/>
              <a:t>Make sure you write down your questions as I am happy to go over anything again for clarification and answer further questions on anything associated with the topic. We will have time at the end for a Q&amp;A.</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3</a:t>
            </a:fld>
            <a:endParaRPr lang="en-AU"/>
          </a:p>
        </p:txBody>
      </p:sp>
    </p:spTree>
    <p:extLst>
      <p:ext uri="{BB962C8B-B14F-4D97-AF65-F5344CB8AC3E}">
        <p14:creationId xmlns:p14="http://schemas.microsoft.com/office/powerpoint/2010/main" val="49463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4</a:t>
            </a:fld>
            <a:endParaRPr lang="en-AU"/>
          </a:p>
        </p:txBody>
      </p:sp>
    </p:spTree>
    <p:extLst>
      <p:ext uri="{BB962C8B-B14F-4D97-AF65-F5344CB8AC3E}">
        <p14:creationId xmlns:p14="http://schemas.microsoft.com/office/powerpoint/2010/main" val="124228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 best way to simplify things is to just think of crypto as another asset class similar to stocks and equities. So if you get confused during this presentation from any words that may be foreign to you just remember this asset class (crypto) is almost identical to donating something like stocks and shares.</a:t>
            </a:r>
          </a:p>
          <a:p>
            <a:endParaRPr lang="en-SG" dirty="0"/>
          </a:p>
          <a:p>
            <a:r>
              <a:rPr lang="en-SG" dirty="0"/>
              <a:t>Cryptocurrency has been around since 2009 and since then the asset class has grown significantly, presenting an abundance of opportunities in all areas fundraising.</a:t>
            </a:r>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5</a:t>
            </a:fld>
            <a:endParaRPr lang="en-AU"/>
          </a:p>
        </p:txBody>
      </p:sp>
    </p:spTree>
    <p:extLst>
      <p:ext uri="{BB962C8B-B14F-4D97-AF65-F5344CB8AC3E}">
        <p14:creationId xmlns:p14="http://schemas.microsoft.com/office/powerpoint/2010/main" val="312222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lumMod val="50000"/>
                    <a:lumOff val="50000"/>
                  </a:schemeClr>
                </a:solidFill>
              </a:rPr>
              <a:t>Combine the best performing asset class in the last decade (crypto) with the biggest wealth transfer in history and you have a lot of the money that traditionally would be in stocks or gold going to crypto instead.</a:t>
            </a:r>
          </a:p>
          <a:p>
            <a:pPr algn="l"/>
            <a:endParaRPr lang="en-US" sz="1200" dirty="0">
              <a:solidFill>
                <a:schemeClr val="tx1">
                  <a:lumMod val="50000"/>
                  <a:lumOff val="50000"/>
                </a:schemeClr>
              </a:solidFill>
            </a:endParaRPr>
          </a:p>
          <a:p>
            <a:pPr algn="l"/>
            <a:r>
              <a:rPr lang="en-US" sz="1200" dirty="0">
                <a:solidFill>
                  <a:schemeClr val="tx1">
                    <a:lumMod val="50000"/>
                    <a:lumOff val="50000"/>
                  </a:schemeClr>
                </a:solidFill>
              </a:rPr>
              <a:t>This is obviously important to gifts in wills because of the fact that the young people now are choosing to hold crypto which over time will be something they will need to decide what to do with to put in their will or donate along the way.</a:t>
            </a:r>
          </a:p>
          <a:p>
            <a:pPr algn="l"/>
            <a:endParaRPr lang="en-US" sz="1200" dirty="0">
              <a:solidFill>
                <a:schemeClr val="tx1">
                  <a:lumMod val="50000"/>
                  <a:lumOff val="50000"/>
                </a:schemeClr>
              </a:solidFill>
            </a:endParaRPr>
          </a:p>
          <a:p>
            <a:pPr algn="l"/>
            <a:r>
              <a:rPr lang="en-US" sz="1200" dirty="0">
                <a:solidFill>
                  <a:schemeClr val="tx1">
                    <a:lumMod val="50000"/>
                    <a:lumOff val="50000"/>
                  </a:schemeClr>
                </a:solidFill>
              </a:rPr>
              <a:t>As crypto is an up and coming asset class with only roughly 500m users, there is potential for massive price and user increases which means that the people holding crypto will have more </a:t>
            </a:r>
            <a:r>
              <a:rPr lang="en-US" sz="1200" dirty="0" err="1">
                <a:solidFill>
                  <a:schemeClr val="tx1">
                    <a:lumMod val="50000"/>
                    <a:lumOff val="50000"/>
                  </a:schemeClr>
                </a:solidFill>
              </a:rPr>
              <a:t>networth</a:t>
            </a:r>
            <a:r>
              <a:rPr lang="en-US" sz="1200" dirty="0">
                <a:solidFill>
                  <a:schemeClr val="tx1">
                    <a:lumMod val="50000"/>
                    <a:lumOff val="50000"/>
                  </a:schemeClr>
                </a:solidFill>
              </a:rPr>
              <a:t> to give in their wills than if they held some of the traditional assets. I will prove why crypto and more specifically Bitcoin will increase in price later.</a:t>
            </a: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6</a:t>
            </a:fld>
            <a:endParaRPr lang="en-AU"/>
          </a:p>
        </p:txBody>
      </p:sp>
    </p:spTree>
    <p:extLst>
      <p:ext uri="{BB962C8B-B14F-4D97-AF65-F5344CB8AC3E}">
        <p14:creationId xmlns:p14="http://schemas.microsoft.com/office/powerpoint/2010/main" val="1532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lumMod val="50000"/>
                    <a:lumOff val="50000"/>
                  </a:schemeClr>
                </a:solidFill>
              </a:rPr>
              <a:t>They are different to your traditional donors.</a:t>
            </a:r>
          </a:p>
          <a:p>
            <a:pPr algn="l"/>
            <a:endParaRPr lang="en-US" sz="1200" dirty="0">
              <a:solidFill>
                <a:schemeClr val="tx1">
                  <a:lumMod val="50000"/>
                  <a:lumOff val="50000"/>
                </a:schemeClr>
              </a:solidFill>
            </a:endParaRPr>
          </a:p>
          <a:p>
            <a:pPr algn="l"/>
            <a:r>
              <a:rPr lang="en-US" sz="1200" dirty="0">
                <a:solidFill>
                  <a:schemeClr val="tx1">
                    <a:lumMod val="50000"/>
                    <a:lumOff val="50000"/>
                  </a:schemeClr>
                </a:solidFill>
              </a:rPr>
              <a:t>Reaching them is different.</a:t>
            </a:r>
          </a:p>
          <a:p>
            <a:pPr algn="l"/>
            <a:r>
              <a:rPr lang="en-US" sz="1200" dirty="0">
                <a:solidFill>
                  <a:schemeClr val="tx1">
                    <a:lumMod val="50000"/>
                    <a:lumOff val="50000"/>
                  </a:schemeClr>
                </a:solidFill>
              </a:rPr>
              <a:t>Talking to them is different.</a:t>
            </a:r>
          </a:p>
          <a:p>
            <a:pPr algn="l"/>
            <a:r>
              <a:rPr lang="en-US" sz="1200" dirty="0">
                <a:solidFill>
                  <a:schemeClr val="tx1">
                    <a:lumMod val="50000"/>
                    <a:lumOff val="50000"/>
                  </a:schemeClr>
                </a:solidFill>
              </a:rPr>
              <a:t>What they care about is different.</a:t>
            </a:r>
          </a:p>
          <a:p>
            <a:pPr algn="l"/>
            <a:r>
              <a:rPr lang="en-US" sz="1200" dirty="0">
                <a:solidFill>
                  <a:schemeClr val="tx1">
                    <a:lumMod val="50000"/>
                    <a:lumOff val="50000"/>
                  </a:schemeClr>
                </a:solidFill>
              </a:rPr>
              <a:t>Their characteristics is different.</a:t>
            </a:r>
          </a:p>
          <a:p>
            <a:pPr algn="l"/>
            <a:r>
              <a:rPr lang="en-US" sz="1200" dirty="0">
                <a:solidFill>
                  <a:schemeClr val="tx1">
                    <a:lumMod val="50000"/>
                    <a:lumOff val="50000"/>
                  </a:schemeClr>
                </a:solidFill>
              </a:rPr>
              <a:t>Their behavior is different.</a:t>
            </a:r>
          </a:p>
          <a:p>
            <a:pPr algn="l"/>
            <a:endParaRPr lang="en-US" sz="1200" dirty="0">
              <a:solidFill>
                <a:schemeClr val="tx1">
                  <a:lumMod val="50000"/>
                  <a:lumOff val="50000"/>
                </a:schemeClr>
              </a:solidFill>
            </a:endParaRPr>
          </a:p>
          <a:p>
            <a:pPr algn="l"/>
            <a:r>
              <a:rPr lang="en-US" sz="1200" dirty="0">
                <a:solidFill>
                  <a:schemeClr val="tx1">
                    <a:lumMod val="50000"/>
                    <a:lumOff val="50000"/>
                  </a:schemeClr>
                </a:solidFill>
              </a:rPr>
              <a:t>This is a learning curve, but a worthy learning curve.</a:t>
            </a: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pPr algn="l"/>
            <a:endParaRPr lang="en-US" sz="1200" dirty="0">
              <a:solidFill>
                <a:schemeClr val="tx1">
                  <a:lumMod val="50000"/>
                  <a:lumOff val="50000"/>
                </a:schemeClr>
              </a:solidFill>
            </a:endParaRP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7</a:t>
            </a:fld>
            <a:endParaRPr lang="en-AU"/>
          </a:p>
        </p:txBody>
      </p:sp>
    </p:spTree>
    <p:extLst>
      <p:ext uri="{BB962C8B-B14F-4D97-AF65-F5344CB8AC3E}">
        <p14:creationId xmlns:p14="http://schemas.microsoft.com/office/powerpoint/2010/main" val="312711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Reaching these people are also different than your traditional HNW people.</a:t>
            </a:r>
          </a:p>
          <a:p>
            <a:endParaRPr lang="en-SG" dirty="0"/>
          </a:p>
          <a:p>
            <a:r>
              <a:rPr lang="en-SG" dirty="0"/>
              <a:t>Most of these individuals are just a message away from replying. Contacting them isn’t as difficult as reaching someone like Bill Gates directly for example.</a:t>
            </a:r>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8</a:t>
            </a:fld>
            <a:endParaRPr lang="en-AU"/>
          </a:p>
        </p:txBody>
      </p:sp>
    </p:spTree>
    <p:extLst>
      <p:ext uri="{BB962C8B-B14F-4D97-AF65-F5344CB8AC3E}">
        <p14:creationId xmlns:p14="http://schemas.microsoft.com/office/powerpoint/2010/main" val="112181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Despite crypto hovering between a 1-3 Trillion dollar market cap, it is still early. </a:t>
            </a:r>
          </a:p>
          <a:p>
            <a:endParaRPr lang="en-SG" dirty="0"/>
          </a:p>
          <a:p>
            <a:r>
              <a:rPr lang="en-SG" dirty="0"/>
              <a:t>Non profit organisations are still in their infancy of understanding what crypto is.</a:t>
            </a:r>
          </a:p>
          <a:p>
            <a:endParaRPr lang="en-SG" dirty="0"/>
          </a:p>
          <a:p>
            <a:r>
              <a:rPr lang="en-SG" dirty="0"/>
              <a:t>The main reason on why you should start acting now, is to start talking to this new demographic so you or your organisation are top of mind when they want choose a route of philanthropy to go down.</a:t>
            </a:r>
          </a:p>
          <a:p>
            <a:endParaRPr lang="en-SG" dirty="0"/>
          </a:p>
          <a:p>
            <a:r>
              <a:rPr lang="en-SG" dirty="0"/>
              <a:t>The people that hold crypto generally speaking are people that want to do good for the world, they see hope in the world, and providing the assets they have appreciate greatly, there is no reason why they aren’t warm to a conversation about philanthropy whether that is gifts in wills, deceased estates, on going fundraising, or supporting global pandemics.</a:t>
            </a:r>
          </a:p>
          <a:p>
            <a:endParaRPr lang="en-SG" dirty="0"/>
          </a:p>
          <a:p>
            <a:endParaRPr lang="en-SG" dirty="0"/>
          </a:p>
        </p:txBody>
      </p:sp>
      <p:sp>
        <p:nvSpPr>
          <p:cNvPr id="4" name="Slide Number Placeholder 3"/>
          <p:cNvSpPr>
            <a:spLocks noGrp="1"/>
          </p:cNvSpPr>
          <p:nvPr>
            <p:ph type="sldNum" sz="quarter" idx="5"/>
          </p:nvPr>
        </p:nvSpPr>
        <p:spPr/>
        <p:txBody>
          <a:bodyPr/>
          <a:lstStyle/>
          <a:p>
            <a:pPr>
              <a:defRPr/>
            </a:pPr>
            <a:fld id="{1EC17104-C92F-4301-A94B-AB6036B8487C}" type="slidenum">
              <a:rPr lang="en-AU" smtClean="0"/>
              <a:pPr>
                <a:defRPr/>
              </a:pPr>
              <a:t>9</a:t>
            </a:fld>
            <a:endParaRPr lang="en-AU"/>
          </a:p>
        </p:txBody>
      </p:sp>
    </p:spTree>
    <p:extLst>
      <p:ext uri="{BB962C8B-B14F-4D97-AF65-F5344CB8AC3E}">
        <p14:creationId xmlns:p14="http://schemas.microsoft.com/office/powerpoint/2010/main" val="303941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0B7A-FE02-DD43-9C9F-62A756CEA9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2595CE-3A1F-624D-87FB-CEFECCCBF7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B873B8-3D06-3040-ADD8-8047D240B123}"/>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5" name="Footer Placeholder 4">
            <a:extLst>
              <a:ext uri="{FF2B5EF4-FFF2-40B4-BE49-F238E27FC236}">
                <a16:creationId xmlns:a16="http://schemas.microsoft.com/office/drawing/2014/main" id="{A95ADAB7-2E7C-0C4D-8CC9-4C06C4E01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630F7-19C1-ED40-8B02-A61156097E1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44825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127D-10D2-3C4E-9047-3D4B38C153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5865FF-1F42-DD45-99DD-5A3677ACE2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3C942B-B7E9-B24C-B15E-A3D1C20E9D38}"/>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5" name="Footer Placeholder 4">
            <a:extLst>
              <a:ext uri="{FF2B5EF4-FFF2-40B4-BE49-F238E27FC236}">
                <a16:creationId xmlns:a16="http://schemas.microsoft.com/office/drawing/2014/main" id="{BEBC7C84-8A87-EB48-AFCD-25EBD2147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12A31-E7AA-334F-8D32-80CB1B241044}"/>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407333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12E7A-050C-8444-9A73-451028CA4F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5B9AD0F-159B-3E49-840A-CC19008F87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8D461D-DCA1-E345-AE75-9A197CE7E296}"/>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5" name="Footer Placeholder 4">
            <a:extLst>
              <a:ext uri="{FF2B5EF4-FFF2-40B4-BE49-F238E27FC236}">
                <a16:creationId xmlns:a16="http://schemas.microsoft.com/office/drawing/2014/main" id="{D29B4AC1-E9B6-E14B-BEED-3048FE1A9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3E39B-2702-9948-8423-0936482980EC}"/>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99801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91B45-B66B-FD46-908E-BC6EF36680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D090E8-60FC-5F4C-90F5-649987173A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0D5338-B4B6-1F45-907F-3765CFDF4132}"/>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5" name="Footer Placeholder 4">
            <a:extLst>
              <a:ext uri="{FF2B5EF4-FFF2-40B4-BE49-F238E27FC236}">
                <a16:creationId xmlns:a16="http://schemas.microsoft.com/office/drawing/2014/main" id="{309A4152-3FEC-C541-995D-56F38830D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27749-F2D3-9945-AD17-16B723622ADF}"/>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92335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7CD-D68D-6E47-BCD7-40504148261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99854A8-C141-E349-BF0A-F521B0400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CAC64F-8CBC-2044-AD50-94A51D3005EC}"/>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5" name="Footer Placeholder 4">
            <a:extLst>
              <a:ext uri="{FF2B5EF4-FFF2-40B4-BE49-F238E27FC236}">
                <a16:creationId xmlns:a16="http://schemas.microsoft.com/office/drawing/2014/main" id="{0184BAAD-4731-3B44-AAC1-37E81EC69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42F49-44E6-5F44-B9A6-59FD0A030096}"/>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95635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4B19-7676-B548-B52B-6E52B42DF8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D3627D-981E-444B-9A1A-3D75F426F3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8289E6-D1C8-AA47-AAE5-93B9051A38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CED5DA-6586-AB44-A407-8DD2BC5C9963}"/>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6" name="Footer Placeholder 5">
            <a:extLst>
              <a:ext uri="{FF2B5EF4-FFF2-40B4-BE49-F238E27FC236}">
                <a16:creationId xmlns:a16="http://schemas.microsoft.com/office/drawing/2014/main" id="{49B45F03-1ED4-7548-9752-C1BED5511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C03EF-0F40-3946-A4C5-FE313BA2BF6F}"/>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133262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AFE6-EF99-CF41-9631-44B4244913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4E76177-C749-334D-B4DE-C92911218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E009CE-3897-064A-A42E-BC2AA6C5BA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49334C8-22F1-D542-84EE-8898EB7153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B7641C-4E62-644C-A085-FAFCF83E4D3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86D376-516D-8740-8241-72E8E86AA645}"/>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8" name="Footer Placeholder 7">
            <a:extLst>
              <a:ext uri="{FF2B5EF4-FFF2-40B4-BE49-F238E27FC236}">
                <a16:creationId xmlns:a16="http://schemas.microsoft.com/office/drawing/2014/main" id="{8772D16D-B7DE-ED40-8E93-BAB6571B0C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9EBFC1-4837-A445-BA74-67E4E138C4A8}"/>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65278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A6C6-472D-0E46-A29E-6EF0120858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82B4D79-FCB0-844E-A5D8-4ABC45990B3D}"/>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4" name="Footer Placeholder 3">
            <a:extLst>
              <a:ext uri="{FF2B5EF4-FFF2-40B4-BE49-F238E27FC236}">
                <a16:creationId xmlns:a16="http://schemas.microsoft.com/office/drawing/2014/main" id="{5428B3D5-EB5D-D343-9578-FC2F6CE848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0F3042-D3FE-9A4A-9EF2-646A00B601C7}"/>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4464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811FE7-CBC6-2E44-B2E5-BC0DFFE276F0}"/>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3" name="Footer Placeholder 2">
            <a:extLst>
              <a:ext uri="{FF2B5EF4-FFF2-40B4-BE49-F238E27FC236}">
                <a16:creationId xmlns:a16="http://schemas.microsoft.com/office/drawing/2014/main" id="{EFFE6F0E-539D-154E-96AE-80C495F79D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39E3A5-41E0-D344-BA9E-55EA3AE392F7}"/>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8687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F1C2-26A3-3642-B0F1-B619DBC8C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6C21CE-6F32-DE40-B314-AC68834F82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304D3B2-6118-AE47-A3EE-DF3850357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909A38-0BDC-5846-984E-4AAC556911F1}"/>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6" name="Footer Placeholder 5">
            <a:extLst>
              <a:ext uri="{FF2B5EF4-FFF2-40B4-BE49-F238E27FC236}">
                <a16:creationId xmlns:a16="http://schemas.microsoft.com/office/drawing/2014/main" id="{FFBAF81D-1CCE-7B4A-B73C-811E8183F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81C94-3878-A14F-9C2B-390E82D6C78A}"/>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241590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E29B-3618-9847-9DB3-733E1762FE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0D5A89-60EB-0649-90A3-AA8CAB1D3B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992FA-B513-3E44-80A6-F7B7F72FD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788904-7FDE-7149-97C9-C6BFC1898079}"/>
              </a:ext>
            </a:extLst>
          </p:cNvPr>
          <p:cNvSpPr>
            <a:spLocks noGrp="1"/>
          </p:cNvSpPr>
          <p:nvPr>
            <p:ph type="dt" sz="half" idx="10"/>
          </p:nvPr>
        </p:nvSpPr>
        <p:spPr/>
        <p:txBody>
          <a:bodyPr/>
          <a:lstStyle/>
          <a:p>
            <a:fld id="{88705FB2-B4F0-F541-ADDF-37778429F949}" type="datetimeFigureOut">
              <a:rPr lang="en-US" smtClean="0"/>
              <a:t>7/18/2023</a:t>
            </a:fld>
            <a:endParaRPr lang="en-US"/>
          </a:p>
        </p:txBody>
      </p:sp>
      <p:sp>
        <p:nvSpPr>
          <p:cNvPr id="6" name="Footer Placeholder 5">
            <a:extLst>
              <a:ext uri="{FF2B5EF4-FFF2-40B4-BE49-F238E27FC236}">
                <a16:creationId xmlns:a16="http://schemas.microsoft.com/office/drawing/2014/main" id="{1DF4A14B-6394-AB4C-A1B3-80D845E28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2BFB4-6E94-2C4A-A57F-BB2C3E08E8E3}"/>
              </a:ext>
            </a:extLst>
          </p:cNvPr>
          <p:cNvSpPr>
            <a:spLocks noGrp="1"/>
          </p:cNvSpPr>
          <p:nvPr>
            <p:ph type="sldNum" sz="quarter" idx="12"/>
          </p:nvPr>
        </p:nvSpPr>
        <p:spPr/>
        <p:txBody>
          <a:bodyPr/>
          <a:lstStyle/>
          <a:p>
            <a:fld id="{EE47B203-4847-8A47-802D-48FD0F275B31}" type="slidenum">
              <a:rPr lang="en-US" smtClean="0"/>
              <a:t>‹#›</a:t>
            </a:fld>
            <a:endParaRPr lang="en-US"/>
          </a:p>
        </p:txBody>
      </p:sp>
    </p:spTree>
    <p:extLst>
      <p:ext uri="{BB962C8B-B14F-4D97-AF65-F5344CB8AC3E}">
        <p14:creationId xmlns:p14="http://schemas.microsoft.com/office/powerpoint/2010/main" val="5846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6BBC68-A7E1-AD4E-BF97-908881D22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455961-19F0-EE4C-9CDC-8CF5D1FA2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9B9E59-8A35-D648-83CD-A931BC329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05FB2-B4F0-F541-ADDF-37778429F949}" type="datetimeFigureOut">
              <a:rPr lang="en-US" smtClean="0"/>
              <a:t>7/18/2023</a:t>
            </a:fld>
            <a:endParaRPr lang="en-US"/>
          </a:p>
        </p:txBody>
      </p:sp>
      <p:sp>
        <p:nvSpPr>
          <p:cNvPr id="5" name="Footer Placeholder 4">
            <a:extLst>
              <a:ext uri="{FF2B5EF4-FFF2-40B4-BE49-F238E27FC236}">
                <a16:creationId xmlns:a16="http://schemas.microsoft.com/office/drawing/2014/main" id="{6C8D3AD6-AAA6-1A4B-AB29-ECEE30C56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66DB74-516D-3D45-B625-87370E725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7B203-4847-8A47-802D-48FD0F275B31}" type="slidenum">
              <a:rPr lang="en-US" smtClean="0"/>
              <a:t>‹#›</a:t>
            </a:fld>
            <a:endParaRPr lang="en-US"/>
          </a:p>
        </p:txBody>
      </p:sp>
    </p:spTree>
    <p:extLst>
      <p:ext uri="{BB962C8B-B14F-4D97-AF65-F5344CB8AC3E}">
        <p14:creationId xmlns:p14="http://schemas.microsoft.com/office/powerpoint/2010/main" val="2030774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www.youtube.com/embed/mph9xUEvjtU?feature=oembed" TargetMode="Externa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includeacharity.org.au/"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includeacharity.org.a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3"/>
          <a:stretch>
            <a:fillRect/>
          </a:stretch>
        </p:blipFill>
        <p:spPr>
          <a:xfrm>
            <a:off x="-264" y="6865"/>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4"/>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5"/>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269936" y="1036927"/>
            <a:ext cx="9650017" cy="2862322"/>
          </a:xfrm>
          <a:prstGeom prst="rect">
            <a:avLst/>
          </a:prstGeom>
          <a:noFill/>
        </p:spPr>
        <p:txBody>
          <a:bodyPr wrap="square" lIns="91440" tIns="45720" rIns="91440" bIns="45720" rtlCol="0" anchor="t">
            <a:spAutoFit/>
          </a:bodyPr>
          <a:lstStyle/>
          <a:p>
            <a:pPr algn="ctr"/>
            <a:r>
              <a:rPr lang="en-US" sz="6000" b="1" dirty="0">
                <a:solidFill>
                  <a:srgbClr val="223469"/>
                </a:solidFill>
                <a:latin typeface="MrEavesXLModOT" panose="020B0603060502020204" pitchFamily="34" charset="77"/>
              </a:rPr>
              <a:t>Include a Charity </a:t>
            </a:r>
          </a:p>
          <a:p>
            <a:pPr algn="ctr"/>
            <a:r>
              <a:rPr lang="en-US" sz="6000" b="1" dirty="0">
                <a:solidFill>
                  <a:srgbClr val="223469"/>
                </a:solidFill>
                <a:latin typeface="MrEavesXLModOT"/>
              </a:rPr>
              <a:t>2023 Gifts in Wills Conference</a:t>
            </a:r>
          </a:p>
          <a:p>
            <a:pPr algn="ctr"/>
            <a:r>
              <a:rPr lang="en-US" sz="6000" b="1" dirty="0">
                <a:solidFill>
                  <a:schemeClr val="bg1"/>
                </a:solidFill>
                <a:latin typeface="MrEavesXLModOT"/>
              </a:rPr>
              <a:t>Zak Cowley-Hilton</a:t>
            </a:r>
          </a:p>
        </p:txBody>
      </p:sp>
      <p:sp>
        <p:nvSpPr>
          <p:cNvPr id="10" name="TextBox 9">
            <a:extLst>
              <a:ext uri="{FF2B5EF4-FFF2-40B4-BE49-F238E27FC236}">
                <a16:creationId xmlns:a16="http://schemas.microsoft.com/office/drawing/2014/main" id="{A658C220-35C4-0C4A-8FB0-E6F5F7A1F0A3}"/>
              </a:ext>
            </a:extLst>
          </p:cNvPr>
          <p:cNvSpPr txBox="1"/>
          <p:nvPr/>
        </p:nvSpPr>
        <p:spPr>
          <a:xfrm>
            <a:off x="2324231" y="4825655"/>
            <a:ext cx="7543535" cy="461665"/>
          </a:xfrm>
          <a:prstGeom prst="rect">
            <a:avLst/>
          </a:prstGeom>
          <a:noFill/>
        </p:spPr>
        <p:txBody>
          <a:bodyPr wrap="square" lIns="91440" tIns="45720" rIns="91440" bIns="45720" rtlCol="0" anchor="t">
            <a:spAutoFit/>
          </a:bodyPr>
          <a:lstStyle/>
          <a:p>
            <a:pPr algn="ctr"/>
            <a:r>
              <a:rPr lang="en-GB" sz="2400" b="1" dirty="0">
                <a:solidFill>
                  <a:srgbClr val="002060"/>
                </a:solidFill>
                <a:latin typeface="MrEavesXLModOT"/>
              </a:rPr>
              <a:t>20 July 2023</a:t>
            </a:r>
            <a:endParaRPr lang="en-US" dirty="0"/>
          </a:p>
        </p:txBody>
      </p:sp>
    </p:spTree>
    <p:extLst>
      <p:ext uri="{BB962C8B-B14F-4D97-AF65-F5344CB8AC3E}">
        <p14:creationId xmlns:p14="http://schemas.microsoft.com/office/powerpoint/2010/main" val="328329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560795"/>
            <a:ext cx="10531538" cy="1090587"/>
          </a:xfrm>
        </p:spPr>
        <p:txBody>
          <a:bodyPr wrap="none" anchor="ctr">
            <a:normAutofit/>
          </a:bodyPr>
          <a:lstStyle/>
          <a:p>
            <a:pPr algn="ctr"/>
            <a:r>
              <a:rPr lang="en-SG" sz="4000" b="1" dirty="0">
                <a:solidFill>
                  <a:schemeClr val="accent6"/>
                </a:solidFill>
              </a:rPr>
              <a:t>What is the biggest risk for crypto and non-profits?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10</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8" name="TextBox 7">
            <a:extLst>
              <a:ext uri="{FF2B5EF4-FFF2-40B4-BE49-F238E27FC236}">
                <a16:creationId xmlns:a16="http://schemas.microsoft.com/office/drawing/2014/main" id="{5B3EB40B-9A47-C487-5818-D1E5EA1EB9CF}"/>
              </a:ext>
            </a:extLst>
          </p:cNvPr>
          <p:cNvSpPr txBox="1"/>
          <p:nvPr/>
        </p:nvSpPr>
        <p:spPr>
          <a:xfrm>
            <a:off x="1710649" y="2875766"/>
            <a:ext cx="8770735" cy="707886"/>
          </a:xfrm>
          <a:prstGeom prst="rect">
            <a:avLst/>
          </a:prstGeom>
          <a:noFill/>
        </p:spPr>
        <p:txBody>
          <a:bodyPr wrap="none" rtlCol="0">
            <a:spAutoFit/>
          </a:bodyPr>
          <a:lstStyle/>
          <a:p>
            <a:pPr algn="ctr"/>
            <a:r>
              <a:rPr lang="en-US" sz="4000" dirty="0">
                <a:solidFill>
                  <a:schemeClr val="tx1">
                    <a:lumMod val="50000"/>
                    <a:lumOff val="50000"/>
                  </a:schemeClr>
                </a:solidFill>
              </a:rPr>
              <a:t>Lack of education and a short-term focus.</a:t>
            </a:r>
          </a:p>
        </p:txBody>
      </p:sp>
    </p:spTree>
    <p:extLst>
      <p:ext uri="{BB962C8B-B14F-4D97-AF65-F5344CB8AC3E}">
        <p14:creationId xmlns:p14="http://schemas.microsoft.com/office/powerpoint/2010/main" val="3355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2539497"/>
            <a:ext cx="10531538" cy="1090587"/>
          </a:xfrm>
        </p:spPr>
        <p:txBody>
          <a:bodyPr wrap="none" anchor="ctr">
            <a:normAutofit/>
          </a:bodyPr>
          <a:lstStyle/>
          <a:p>
            <a:pPr algn="ctr"/>
            <a:r>
              <a:rPr lang="en-SG" sz="4800" b="1" dirty="0">
                <a:solidFill>
                  <a:schemeClr val="accent6"/>
                </a:solidFill>
              </a:rPr>
              <a:t>Bitcoin vs Crypto</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11</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75245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5" y="3090160"/>
            <a:ext cx="10531538" cy="1090587"/>
          </a:xfrm>
        </p:spPr>
        <p:txBody>
          <a:bodyPr wrap="none" anchor="ctr">
            <a:normAutofit fontScale="90000"/>
          </a:bodyPr>
          <a:lstStyle/>
          <a:p>
            <a:pPr algn="ctr"/>
            <a:r>
              <a:rPr lang="en-SG" sz="4000" b="1" dirty="0">
                <a:solidFill>
                  <a:schemeClr val="accent6"/>
                </a:solidFill>
              </a:rPr>
              <a:t>Why is Bitcoin important to </a:t>
            </a:r>
            <a:br>
              <a:rPr lang="en-SG" sz="4000" b="1" dirty="0">
                <a:solidFill>
                  <a:schemeClr val="accent6"/>
                </a:solidFill>
              </a:rPr>
            </a:br>
            <a:r>
              <a:rPr lang="en-SG" sz="4000" b="1" dirty="0">
                <a:solidFill>
                  <a:schemeClr val="accent6"/>
                </a:solidFill>
              </a:rPr>
              <a:t>gifts in wills/deceased estates?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12</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white b in a circle&#10;&#10;Description automatically generated">
            <a:extLst>
              <a:ext uri="{FF2B5EF4-FFF2-40B4-BE49-F238E27FC236}">
                <a16:creationId xmlns:a16="http://schemas.microsoft.com/office/drawing/2014/main" id="{F741B7DB-224B-CF9D-9796-0D46FD9EA544}"/>
              </a:ext>
            </a:extLst>
          </p:cNvPr>
          <p:cNvPicPr>
            <a:picLocks noChangeAspect="1"/>
          </p:cNvPicPr>
          <p:nvPr/>
        </p:nvPicPr>
        <p:blipFill>
          <a:blip r:embed="rId5"/>
          <a:stretch>
            <a:fillRect/>
          </a:stretch>
        </p:blipFill>
        <p:spPr>
          <a:xfrm>
            <a:off x="5224899" y="1226729"/>
            <a:ext cx="1339729" cy="1339729"/>
          </a:xfrm>
          <a:prstGeom prst="rect">
            <a:avLst/>
          </a:prstGeom>
        </p:spPr>
      </p:pic>
    </p:spTree>
    <p:extLst>
      <p:ext uri="{BB962C8B-B14F-4D97-AF65-F5344CB8AC3E}">
        <p14:creationId xmlns:p14="http://schemas.microsoft.com/office/powerpoint/2010/main" val="207974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5" y="392413"/>
            <a:ext cx="10531538" cy="1090587"/>
          </a:xfrm>
        </p:spPr>
        <p:txBody>
          <a:bodyPr wrap="none" anchor="ctr">
            <a:normAutofit fontScale="90000"/>
          </a:bodyPr>
          <a:lstStyle/>
          <a:p>
            <a:pPr algn="ctr"/>
            <a:r>
              <a:rPr lang="en-SG" sz="4000" b="1" dirty="0">
                <a:solidFill>
                  <a:schemeClr val="accent6"/>
                </a:solidFill>
              </a:rPr>
              <a:t>Why is Bitcoin important to </a:t>
            </a:r>
            <a:br>
              <a:rPr lang="en-SG" sz="4000" b="1" dirty="0">
                <a:solidFill>
                  <a:schemeClr val="accent6"/>
                </a:solidFill>
              </a:rPr>
            </a:br>
            <a:r>
              <a:rPr lang="en-SG" sz="4000" b="1" dirty="0">
                <a:solidFill>
                  <a:schemeClr val="accent6"/>
                </a:solidFill>
              </a:rPr>
              <a:t>gifts in wills/deceased estates?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13</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white b in a circle&#10;&#10;Description automatically generated">
            <a:extLst>
              <a:ext uri="{FF2B5EF4-FFF2-40B4-BE49-F238E27FC236}">
                <a16:creationId xmlns:a16="http://schemas.microsoft.com/office/drawing/2014/main" id="{F741B7DB-224B-CF9D-9796-0D46FD9EA544}"/>
              </a:ext>
            </a:extLst>
          </p:cNvPr>
          <p:cNvPicPr>
            <a:picLocks noChangeAspect="1"/>
          </p:cNvPicPr>
          <p:nvPr/>
        </p:nvPicPr>
        <p:blipFill>
          <a:blip r:embed="rId5"/>
          <a:stretch>
            <a:fillRect/>
          </a:stretch>
        </p:blipFill>
        <p:spPr>
          <a:xfrm>
            <a:off x="10511195" y="242513"/>
            <a:ext cx="1339729" cy="1339729"/>
          </a:xfrm>
          <a:prstGeom prst="rect">
            <a:avLst/>
          </a:prstGeom>
        </p:spPr>
      </p:pic>
      <p:sp>
        <p:nvSpPr>
          <p:cNvPr id="8" name="TextBox 7">
            <a:extLst>
              <a:ext uri="{FF2B5EF4-FFF2-40B4-BE49-F238E27FC236}">
                <a16:creationId xmlns:a16="http://schemas.microsoft.com/office/drawing/2014/main" id="{8BFA3752-14F9-EF6E-B8E9-ACC485B87FE0}"/>
              </a:ext>
            </a:extLst>
          </p:cNvPr>
          <p:cNvSpPr txBox="1"/>
          <p:nvPr/>
        </p:nvSpPr>
        <p:spPr>
          <a:xfrm>
            <a:off x="2357085" y="1982010"/>
            <a:ext cx="7075357" cy="3108543"/>
          </a:xfrm>
          <a:prstGeom prst="rect">
            <a:avLst/>
          </a:prstGeom>
          <a:noFill/>
        </p:spPr>
        <p:txBody>
          <a:bodyPr wrap="square" rtlCol="0">
            <a:spAutoFit/>
          </a:bodyPr>
          <a:lstStyle/>
          <a:p>
            <a:r>
              <a:rPr lang="en-SG" sz="2800" dirty="0">
                <a:solidFill>
                  <a:schemeClr val="bg2">
                    <a:lumMod val="50000"/>
                  </a:schemeClr>
                </a:solidFill>
              </a:rPr>
              <a:t>Bitcoin has a </a:t>
            </a:r>
            <a:r>
              <a:rPr lang="en-SG" sz="2800" b="1" dirty="0">
                <a:solidFill>
                  <a:schemeClr val="bg2">
                    <a:lumMod val="50000"/>
                  </a:schemeClr>
                </a:solidFill>
              </a:rPr>
              <a:t>capped supply </a:t>
            </a:r>
            <a:r>
              <a:rPr lang="en-SG" sz="2800" dirty="0">
                <a:solidFill>
                  <a:schemeClr val="bg2">
                    <a:lumMod val="50000"/>
                  </a:schemeClr>
                </a:solidFill>
              </a:rPr>
              <a:t>at 21 million and is a </a:t>
            </a:r>
            <a:r>
              <a:rPr lang="en-SG" sz="2800" b="1" dirty="0">
                <a:solidFill>
                  <a:schemeClr val="bg2">
                    <a:lumMod val="50000"/>
                  </a:schemeClr>
                </a:solidFill>
              </a:rPr>
              <a:t>global payment system </a:t>
            </a:r>
            <a:r>
              <a:rPr lang="en-SG" sz="2800" dirty="0">
                <a:solidFill>
                  <a:schemeClr val="bg2">
                    <a:lumMod val="50000"/>
                  </a:schemeClr>
                </a:solidFill>
              </a:rPr>
              <a:t>which offers banking for everyone without a </a:t>
            </a:r>
            <a:r>
              <a:rPr lang="en-SG" sz="2800" b="1" dirty="0">
                <a:solidFill>
                  <a:schemeClr val="bg2">
                    <a:lumMod val="50000"/>
                  </a:schemeClr>
                </a:solidFill>
              </a:rPr>
              <a:t>centralised entity.</a:t>
            </a:r>
          </a:p>
          <a:p>
            <a:endParaRPr lang="en-SG" sz="2800" dirty="0">
              <a:solidFill>
                <a:schemeClr val="bg2">
                  <a:lumMod val="50000"/>
                </a:schemeClr>
              </a:solidFill>
            </a:endParaRPr>
          </a:p>
          <a:p>
            <a:r>
              <a:rPr lang="en-SG" sz="2800" dirty="0">
                <a:solidFill>
                  <a:schemeClr val="bg2">
                    <a:lumMod val="50000"/>
                  </a:schemeClr>
                </a:solidFill>
              </a:rPr>
              <a:t>Why does Bitcoins price go up? Because everything else (dollars, gold, stocks etc) get its </a:t>
            </a:r>
            <a:r>
              <a:rPr lang="en-SG" sz="2800" b="1" dirty="0">
                <a:solidFill>
                  <a:schemeClr val="bg2">
                    <a:lumMod val="50000"/>
                  </a:schemeClr>
                </a:solidFill>
              </a:rPr>
              <a:t>supply increased</a:t>
            </a:r>
            <a:r>
              <a:rPr lang="en-SG" sz="2800" dirty="0">
                <a:solidFill>
                  <a:schemeClr val="bg2">
                    <a:lumMod val="50000"/>
                  </a:schemeClr>
                </a:solidFill>
              </a:rPr>
              <a:t> and </a:t>
            </a:r>
            <a:r>
              <a:rPr lang="en-SG" sz="2800" b="1" dirty="0">
                <a:solidFill>
                  <a:schemeClr val="bg2">
                    <a:lumMod val="50000"/>
                  </a:schemeClr>
                </a:solidFill>
              </a:rPr>
              <a:t>Bitcoin</a:t>
            </a:r>
            <a:r>
              <a:rPr lang="en-SG" sz="2800" dirty="0">
                <a:solidFill>
                  <a:schemeClr val="bg2">
                    <a:lumMod val="50000"/>
                  </a:schemeClr>
                </a:solidFill>
              </a:rPr>
              <a:t> </a:t>
            </a:r>
            <a:r>
              <a:rPr lang="en-SG" sz="2800" b="1" dirty="0">
                <a:solidFill>
                  <a:schemeClr val="bg2">
                    <a:lumMod val="50000"/>
                  </a:schemeClr>
                </a:solidFill>
              </a:rPr>
              <a:t>does not.</a:t>
            </a:r>
            <a:endParaRPr lang="en-US" sz="4000" b="1" dirty="0">
              <a:solidFill>
                <a:schemeClr val="bg2">
                  <a:lumMod val="50000"/>
                </a:schemeClr>
              </a:solidFill>
            </a:endParaRPr>
          </a:p>
        </p:txBody>
      </p:sp>
    </p:spTree>
    <p:extLst>
      <p:ext uri="{BB962C8B-B14F-4D97-AF65-F5344CB8AC3E}">
        <p14:creationId xmlns:p14="http://schemas.microsoft.com/office/powerpoint/2010/main" val="2128766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14</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white b in a circle&#10;&#10;Description automatically generated">
            <a:extLst>
              <a:ext uri="{FF2B5EF4-FFF2-40B4-BE49-F238E27FC236}">
                <a16:creationId xmlns:a16="http://schemas.microsoft.com/office/drawing/2014/main" id="{F741B7DB-224B-CF9D-9796-0D46FD9EA544}"/>
              </a:ext>
            </a:extLst>
          </p:cNvPr>
          <p:cNvPicPr>
            <a:picLocks noChangeAspect="1"/>
          </p:cNvPicPr>
          <p:nvPr/>
        </p:nvPicPr>
        <p:blipFill>
          <a:blip r:embed="rId5"/>
          <a:stretch>
            <a:fillRect/>
          </a:stretch>
        </p:blipFill>
        <p:spPr>
          <a:xfrm>
            <a:off x="10490668" y="242513"/>
            <a:ext cx="1339729" cy="1339729"/>
          </a:xfrm>
          <a:prstGeom prst="rect">
            <a:avLst/>
          </a:prstGeom>
        </p:spPr>
      </p:pic>
      <p:sp>
        <p:nvSpPr>
          <p:cNvPr id="8" name="TextBox 7">
            <a:extLst>
              <a:ext uri="{FF2B5EF4-FFF2-40B4-BE49-F238E27FC236}">
                <a16:creationId xmlns:a16="http://schemas.microsoft.com/office/drawing/2014/main" id="{8BFA3752-14F9-EF6E-B8E9-ACC485B87FE0}"/>
              </a:ext>
            </a:extLst>
          </p:cNvPr>
          <p:cNvSpPr txBox="1"/>
          <p:nvPr/>
        </p:nvSpPr>
        <p:spPr>
          <a:xfrm>
            <a:off x="2558321" y="2274838"/>
            <a:ext cx="7075357" cy="2308324"/>
          </a:xfrm>
          <a:prstGeom prst="rect">
            <a:avLst/>
          </a:prstGeom>
          <a:noFill/>
        </p:spPr>
        <p:txBody>
          <a:bodyPr wrap="square" rtlCol="0">
            <a:spAutoFit/>
          </a:bodyPr>
          <a:lstStyle/>
          <a:p>
            <a:r>
              <a:rPr lang="en-US" sz="3600" dirty="0">
                <a:solidFill>
                  <a:schemeClr val="bg2">
                    <a:lumMod val="50000"/>
                  </a:schemeClr>
                </a:solidFill>
              </a:rPr>
              <a:t>If you can prove the validity of Bitcoin as a long-term store of value, </a:t>
            </a:r>
            <a:r>
              <a:rPr lang="en-US" sz="3600" b="1" dirty="0">
                <a:solidFill>
                  <a:schemeClr val="bg2">
                    <a:lumMod val="50000"/>
                  </a:schemeClr>
                </a:solidFill>
              </a:rPr>
              <a:t>of course </a:t>
            </a:r>
            <a:r>
              <a:rPr lang="en-US" sz="3600" dirty="0">
                <a:solidFill>
                  <a:schemeClr val="bg2">
                    <a:lumMod val="50000"/>
                  </a:schemeClr>
                </a:solidFill>
              </a:rPr>
              <a:t>it is important for gifts in wills/deceased estates.</a:t>
            </a:r>
          </a:p>
        </p:txBody>
      </p:sp>
      <p:sp>
        <p:nvSpPr>
          <p:cNvPr id="6" name="Title 1">
            <a:extLst>
              <a:ext uri="{FF2B5EF4-FFF2-40B4-BE49-F238E27FC236}">
                <a16:creationId xmlns:a16="http://schemas.microsoft.com/office/drawing/2014/main" id="{90D99AAD-5734-F2AE-F281-2A4BD92CD8F0}"/>
              </a:ext>
            </a:extLst>
          </p:cNvPr>
          <p:cNvSpPr txBox="1">
            <a:spLocks/>
          </p:cNvSpPr>
          <p:nvPr/>
        </p:nvSpPr>
        <p:spPr>
          <a:xfrm>
            <a:off x="628995" y="392413"/>
            <a:ext cx="10531538" cy="1090587"/>
          </a:xfrm>
          <a:prstGeom prst="rect">
            <a:avLst/>
          </a:prstGeom>
        </p:spPr>
        <p:txBody>
          <a:bodyPr vert="horz" wrap="none"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4000" b="1">
                <a:solidFill>
                  <a:schemeClr val="accent6"/>
                </a:solidFill>
              </a:rPr>
              <a:t>Why is Bitcoin important to </a:t>
            </a:r>
            <a:br>
              <a:rPr lang="en-SG" sz="4000" b="1">
                <a:solidFill>
                  <a:schemeClr val="accent6"/>
                </a:solidFill>
              </a:rPr>
            </a:br>
            <a:r>
              <a:rPr lang="en-SG" sz="4000" b="1">
                <a:solidFill>
                  <a:schemeClr val="accent6"/>
                </a:solidFill>
              </a:rPr>
              <a:t>gifts in wills/deceased estates?</a:t>
            </a:r>
            <a:endParaRPr lang="en-SG" sz="4000" b="1" dirty="0">
              <a:solidFill>
                <a:schemeClr val="accent6"/>
              </a:solidFill>
            </a:endParaRPr>
          </a:p>
        </p:txBody>
      </p:sp>
    </p:spTree>
    <p:extLst>
      <p:ext uri="{BB962C8B-B14F-4D97-AF65-F5344CB8AC3E}">
        <p14:creationId xmlns:p14="http://schemas.microsoft.com/office/powerpoint/2010/main" val="366216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15</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4"/>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5"/>
          <a:stretch>
            <a:fillRect/>
          </a:stretch>
        </p:blipFill>
        <p:spPr>
          <a:xfrm>
            <a:off x="9522837" y="5801192"/>
            <a:ext cx="2462997" cy="938865"/>
          </a:xfrm>
          <a:prstGeom prst="rect">
            <a:avLst/>
          </a:prstGeom>
        </p:spPr>
      </p:pic>
      <p:pic>
        <p:nvPicPr>
          <p:cNvPr id="7" name="Picture 6" descr="A white b in a circle&#10;&#10;Description automatically generated">
            <a:extLst>
              <a:ext uri="{FF2B5EF4-FFF2-40B4-BE49-F238E27FC236}">
                <a16:creationId xmlns:a16="http://schemas.microsoft.com/office/drawing/2014/main" id="{F741B7DB-224B-CF9D-9796-0D46FD9EA544}"/>
              </a:ext>
            </a:extLst>
          </p:cNvPr>
          <p:cNvPicPr>
            <a:picLocks noChangeAspect="1"/>
          </p:cNvPicPr>
          <p:nvPr/>
        </p:nvPicPr>
        <p:blipFill>
          <a:blip r:embed="rId6"/>
          <a:stretch>
            <a:fillRect/>
          </a:stretch>
        </p:blipFill>
        <p:spPr>
          <a:xfrm>
            <a:off x="10490668" y="1604103"/>
            <a:ext cx="1339729" cy="1339729"/>
          </a:xfrm>
          <a:prstGeom prst="rect">
            <a:avLst/>
          </a:prstGeom>
        </p:spPr>
      </p:pic>
      <p:sp>
        <p:nvSpPr>
          <p:cNvPr id="6" name="Title 1">
            <a:extLst>
              <a:ext uri="{FF2B5EF4-FFF2-40B4-BE49-F238E27FC236}">
                <a16:creationId xmlns:a16="http://schemas.microsoft.com/office/drawing/2014/main" id="{90D99AAD-5734-F2AE-F281-2A4BD92CD8F0}"/>
              </a:ext>
            </a:extLst>
          </p:cNvPr>
          <p:cNvSpPr txBox="1">
            <a:spLocks/>
          </p:cNvSpPr>
          <p:nvPr/>
        </p:nvSpPr>
        <p:spPr>
          <a:xfrm>
            <a:off x="628995" y="226644"/>
            <a:ext cx="10531538" cy="1090587"/>
          </a:xfrm>
          <a:prstGeom prst="rect">
            <a:avLst/>
          </a:prstGeom>
        </p:spPr>
        <p:txBody>
          <a:bodyPr vert="horz" wrap="none"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SG" sz="4000" b="1" dirty="0">
                <a:solidFill>
                  <a:schemeClr val="accent6"/>
                </a:solidFill>
              </a:rPr>
              <a:t>Here is why people buy Bitcoin, including the rich.</a:t>
            </a:r>
          </a:p>
        </p:txBody>
      </p:sp>
      <p:pic>
        <p:nvPicPr>
          <p:cNvPr id="11" name="Online Media 10" descr="BEST OF Michael Saylor Interview with Tucker Carlson">
            <a:hlinkClick r:id="" action="ppaction://media"/>
            <a:extLst>
              <a:ext uri="{FF2B5EF4-FFF2-40B4-BE49-F238E27FC236}">
                <a16:creationId xmlns:a16="http://schemas.microsoft.com/office/drawing/2014/main" id="{276DF2FA-E108-5CA3-B0A6-E8560F6C0FAA}"/>
              </a:ext>
            </a:extLst>
          </p:cNvPr>
          <p:cNvPicPr>
            <a:picLocks noRot="1" noChangeAspect="1"/>
          </p:cNvPicPr>
          <p:nvPr>
            <a:videoFile r:link="rId1"/>
          </p:nvPr>
        </p:nvPicPr>
        <p:blipFill>
          <a:blip r:embed="rId7"/>
          <a:stretch>
            <a:fillRect/>
          </a:stretch>
        </p:blipFill>
        <p:spPr>
          <a:xfrm>
            <a:off x="1933151" y="1291040"/>
            <a:ext cx="7923226" cy="4476622"/>
          </a:xfrm>
          <a:prstGeom prst="rect">
            <a:avLst/>
          </a:prstGeom>
        </p:spPr>
      </p:pic>
    </p:spTree>
    <p:extLst>
      <p:ext uri="{BB962C8B-B14F-4D97-AF65-F5344CB8AC3E}">
        <p14:creationId xmlns:p14="http://schemas.microsoft.com/office/powerpoint/2010/main" val="11937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5" y="439046"/>
            <a:ext cx="10531538" cy="1090587"/>
          </a:xfrm>
        </p:spPr>
        <p:txBody>
          <a:bodyPr wrap="none" anchor="ctr">
            <a:normAutofit/>
          </a:bodyPr>
          <a:lstStyle/>
          <a:p>
            <a:r>
              <a:rPr lang="en-SG" sz="4000" b="1" dirty="0">
                <a:solidFill>
                  <a:schemeClr val="accent6"/>
                </a:solidFill>
              </a:rPr>
              <a:t>What we covered</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16</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7" name="TextBox 6">
            <a:extLst>
              <a:ext uri="{FF2B5EF4-FFF2-40B4-BE49-F238E27FC236}">
                <a16:creationId xmlns:a16="http://schemas.microsoft.com/office/drawing/2014/main" id="{26651C09-8FF1-0AA2-6EE2-72970D4997DD}"/>
              </a:ext>
            </a:extLst>
          </p:cNvPr>
          <p:cNvSpPr txBox="1"/>
          <p:nvPr/>
        </p:nvSpPr>
        <p:spPr>
          <a:xfrm>
            <a:off x="996500" y="1592353"/>
            <a:ext cx="10535063" cy="4031873"/>
          </a:xfrm>
          <a:prstGeom prst="rect">
            <a:avLst/>
          </a:prstGeom>
          <a:noFill/>
        </p:spPr>
        <p:txBody>
          <a:bodyPr wrap="none" rtlCol="0">
            <a:spAutoFit/>
          </a:bodyPr>
          <a:lstStyle/>
          <a:p>
            <a:pPr marL="571500" indent="-571500">
              <a:buFontTx/>
              <a:buChar char="-"/>
            </a:pPr>
            <a:r>
              <a:rPr lang="en-US" sz="3200" dirty="0">
                <a:solidFill>
                  <a:schemeClr val="tx1">
                    <a:lumMod val="50000"/>
                    <a:lumOff val="50000"/>
                  </a:schemeClr>
                </a:solidFill>
              </a:rPr>
              <a:t>What is crypto philanthropy?</a:t>
            </a:r>
          </a:p>
          <a:p>
            <a:pPr marL="571500" indent="-571500">
              <a:buFontTx/>
              <a:buChar char="-"/>
            </a:pPr>
            <a:r>
              <a:rPr lang="en-US" sz="3200" dirty="0">
                <a:solidFill>
                  <a:schemeClr val="tx1">
                    <a:lumMod val="50000"/>
                    <a:lumOff val="50000"/>
                  </a:schemeClr>
                </a:solidFill>
              </a:rPr>
              <a:t>Why crypto philanthropy is important to gifts in wills?</a:t>
            </a:r>
          </a:p>
          <a:p>
            <a:pPr marL="571500" indent="-571500">
              <a:buFontTx/>
              <a:buChar char="-"/>
            </a:pPr>
            <a:r>
              <a:rPr lang="en-US" sz="3200" dirty="0">
                <a:solidFill>
                  <a:schemeClr val="tx1">
                    <a:lumMod val="50000"/>
                    <a:lumOff val="50000"/>
                  </a:schemeClr>
                </a:solidFill>
              </a:rPr>
              <a:t>The demographic is the big opportunity.</a:t>
            </a:r>
          </a:p>
          <a:p>
            <a:pPr marL="571500" indent="-571500">
              <a:buFontTx/>
              <a:buChar char="-"/>
            </a:pPr>
            <a:r>
              <a:rPr lang="en-US" sz="3200" dirty="0">
                <a:solidFill>
                  <a:schemeClr val="tx1">
                    <a:lumMod val="50000"/>
                    <a:lumOff val="50000"/>
                  </a:schemeClr>
                </a:solidFill>
              </a:rPr>
              <a:t>There are HNW individuals that want to give.</a:t>
            </a:r>
          </a:p>
          <a:p>
            <a:pPr marL="571500" indent="-571500">
              <a:buFontTx/>
              <a:buChar char="-"/>
            </a:pPr>
            <a:r>
              <a:rPr lang="en-US" sz="3200" dirty="0">
                <a:solidFill>
                  <a:schemeClr val="tx1">
                    <a:lumMod val="50000"/>
                    <a:lumOff val="50000"/>
                  </a:schemeClr>
                </a:solidFill>
              </a:rPr>
              <a:t>Start thinking now to get ahead of your competitors.</a:t>
            </a:r>
          </a:p>
          <a:p>
            <a:pPr marL="571500" indent="-571500">
              <a:buFontTx/>
              <a:buChar char="-"/>
            </a:pPr>
            <a:r>
              <a:rPr lang="en-US" sz="3200" dirty="0">
                <a:solidFill>
                  <a:schemeClr val="tx1">
                    <a:lumMod val="50000"/>
                    <a:lumOff val="50000"/>
                  </a:schemeClr>
                </a:solidFill>
              </a:rPr>
              <a:t>Lack of education and a short-term focus is the biggest risk.</a:t>
            </a:r>
          </a:p>
          <a:p>
            <a:pPr marL="571500" indent="-571500">
              <a:buFontTx/>
              <a:buChar char="-"/>
            </a:pPr>
            <a:r>
              <a:rPr lang="en-US" sz="3200" dirty="0">
                <a:solidFill>
                  <a:schemeClr val="tx1">
                    <a:lumMod val="50000"/>
                    <a:lumOff val="50000"/>
                  </a:schemeClr>
                </a:solidFill>
              </a:rPr>
              <a:t>Bitcoin </a:t>
            </a:r>
            <a:r>
              <a:rPr lang="en-US" sz="3200" b="1" dirty="0">
                <a:solidFill>
                  <a:schemeClr val="tx1">
                    <a:lumMod val="50000"/>
                    <a:lumOff val="50000"/>
                  </a:schemeClr>
                </a:solidFill>
              </a:rPr>
              <a:t>should</a:t>
            </a:r>
            <a:r>
              <a:rPr lang="en-US" sz="3200" dirty="0">
                <a:solidFill>
                  <a:schemeClr val="tx1">
                    <a:lumMod val="50000"/>
                    <a:lumOff val="50000"/>
                  </a:schemeClr>
                </a:solidFill>
              </a:rPr>
              <a:t> be the focus.</a:t>
            </a:r>
          </a:p>
          <a:p>
            <a:pPr marL="571500" indent="-571500">
              <a:buFontTx/>
              <a:buChar char="-"/>
            </a:pPr>
            <a:endParaRPr lang="en-US" sz="3200" dirty="0">
              <a:solidFill>
                <a:schemeClr val="tx1">
                  <a:lumMod val="50000"/>
                  <a:lumOff val="50000"/>
                </a:schemeClr>
              </a:solidFill>
            </a:endParaRPr>
          </a:p>
        </p:txBody>
      </p:sp>
    </p:spTree>
    <p:extLst>
      <p:ext uri="{BB962C8B-B14F-4D97-AF65-F5344CB8AC3E}">
        <p14:creationId xmlns:p14="http://schemas.microsoft.com/office/powerpoint/2010/main" val="2017614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5" y="439046"/>
            <a:ext cx="10531538" cy="1090587"/>
          </a:xfrm>
        </p:spPr>
        <p:txBody>
          <a:bodyPr wrap="none" anchor="ctr">
            <a:normAutofit/>
          </a:bodyPr>
          <a:lstStyle/>
          <a:p>
            <a:r>
              <a:rPr lang="en-SG" sz="4000" b="1" dirty="0">
                <a:solidFill>
                  <a:schemeClr val="accent6"/>
                </a:solidFill>
              </a:rPr>
              <a:t>My predictions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17</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8" name="TextBox 7">
            <a:extLst>
              <a:ext uri="{FF2B5EF4-FFF2-40B4-BE49-F238E27FC236}">
                <a16:creationId xmlns:a16="http://schemas.microsoft.com/office/drawing/2014/main" id="{AC12F16D-6478-09FD-8B76-A4DDC5F222E1}"/>
              </a:ext>
            </a:extLst>
          </p:cNvPr>
          <p:cNvSpPr txBox="1"/>
          <p:nvPr/>
        </p:nvSpPr>
        <p:spPr>
          <a:xfrm>
            <a:off x="390111" y="2326584"/>
            <a:ext cx="11595723" cy="2677656"/>
          </a:xfrm>
          <a:prstGeom prst="rect">
            <a:avLst/>
          </a:prstGeom>
          <a:noFill/>
        </p:spPr>
        <p:txBody>
          <a:bodyPr wrap="square" rtlCol="0">
            <a:spAutoFit/>
          </a:bodyPr>
          <a:lstStyle/>
          <a:p>
            <a:pPr marL="571500" indent="-571500">
              <a:buFontTx/>
              <a:buChar char="-"/>
            </a:pPr>
            <a:r>
              <a:rPr lang="en-US" sz="2800" dirty="0">
                <a:solidFill>
                  <a:schemeClr val="tx1">
                    <a:lumMod val="50000"/>
                    <a:lumOff val="50000"/>
                  </a:schemeClr>
                </a:solidFill>
              </a:rPr>
              <a:t>The wealthiest individuals in the next 50-100 years will be Bitcoin holders.</a:t>
            </a:r>
          </a:p>
          <a:p>
            <a:pPr marL="571500" indent="-571500">
              <a:buFontTx/>
              <a:buChar char="-"/>
            </a:pPr>
            <a:r>
              <a:rPr lang="en-US" sz="2800" dirty="0">
                <a:solidFill>
                  <a:schemeClr val="tx1">
                    <a:lumMod val="50000"/>
                    <a:lumOff val="50000"/>
                  </a:schemeClr>
                </a:solidFill>
              </a:rPr>
              <a:t>The biggest opportunity going forward for gifts in wills, is the demographic that hold cryptocurrency.</a:t>
            </a:r>
          </a:p>
          <a:p>
            <a:pPr marL="571500" indent="-571500">
              <a:buFontTx/>
              <a:buChar char="-"/>
            </a:pPr>
            <a:r>
              <a:rPr lang="en-US" sz="2800" dirty="0">
                <a:solidFill>
                  <a:schemeClr val="tx1">
                    <a:lumMod val="50000"/>
                    <a:lumOff val="50000"/>
                  </a:schemeClr>
                </a:solidFill>
              </a:rPr>
              <a:t>Yes, I can promise that you will come across Bitcoin at some point for gifts in wills. I am not sure about other cryptocurrencies, but I am sure of Bitcoin.</a:t>
            </a:r>
          </a:p>
        </p:txBody>
      </p:sp>
    </p:spTree>
    <p:extLst>
      <p:ext uri="{BB962C8B-B14F-4D97-AF65-F5344CB8AC3E}">
        <p14:creationId xmlns:p14="http://schemas.microsoft.com/office/powerpoint/2010/main" val="169716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560795"/>
            <a:ext cx="10531538" cy="1090587"/>
          </a:xfrm>
        </p:spPr>
        <p:txBody>
          <a:bodyPr wrap="none" anchor="ctr">
            <a:normAutofit fontScale="90000"/>
          </a:bodyPr>
          <a:lstStyle/>
          <a:p>
            <a:pPr algn="ctr"/>
            <a:r>
              <a:rPr lang="en-SG" sz="4000" b="1" dirty="0">
                <a:solidFill>
                  <a:schemeClr val="accent6"/>
                </a:solidFill>
              </a:rPr>
              <a:t>When you are ready, here are three ways </a:t>
            </a:r>
            <a:br>
              <a:rPr lang="en-SG" sz="4000" b="1" dirty="0">
                <a:solidFill>
                  <a:schemeClr val="accent6"/>
                </a:solidFill>
              </a:rPr>
            </a:br>
            <a:r>
              <a:rPr lang="en-SG" sz="4000" b="1" dirty="0">
                <a:solidFill>
                  <a:schemeClr val="accent6"/>
                </a:solidFill>
              </a:rPr>
              <a:t>I can help you.</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18</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8" name="TextBox 7">
            <a:extLst>
              <a:ext uri="{FF2B5EF4-FFF2-40B4-BE49-F238E27FC236}">
                <a16:creationId xmlns:a16="http://schemas.microsoft.com/office/drawing/2014/main" id="{5B3EB40B-9A47-C487-5818-D1E5EA1EB9CF}"/>
              </a:ext>
            </a:extLst>
          </p:cNvPr>
          <p:cNvSpPr txBox="1"/>
          <p:nvPr/>
        </p:nvSpPr>
        <p:spPr>
          <a:xfrm>
            <a:off x="4868823" y="2489106"/>
            <a:ext cx="2694199" cy="1569660"/>
          </a:xfrm>
          <a:prstGeom prst="rect">
            <a:avLst/>
          </a:prstGeom>
          <a:noFill/>
        </p:spPr>
        <p:txBody>
          <a:bodyPr wrap="none" rtlCol="0">
            <a:spAutoFit/>
          </a:bodyPr>
          <a:lstStyle/>
          <a:p>
            <a:r>
              <a:rPr lang="en-US" sz="3200" dirty="0">
                <a:solidFill>
                  <a:schemeClr val="tx1">
                    <a:lumMod val="50000"/>
                    <a:lumOff val="50000"/>
                  </a:schemeClr>
                </a:solidFill>
              </a:rPr>
              <a:t>1. Educate</a:t>
            </a:r>
          </a:p>
          <a:p>
            <a:r>
              <a:rPr lang="en-US" sz="3200" dirty="0">
                <a:solidFill>
                  <a:schemeClr val="tx1">
                    <a:lumMod val="50000"/>
                    <a:lumOff val="50000"/>
                  </a:schemeClr>
                </a:solidFill>
              </a:rPr>
              <a:t>2. Implement</a:t>
            </a:r>
          </a:p>
          <a:p>
            <a:r>
              <a:rPr lang="en-US" sz="3200" dirty="0">
                <a:solidFill>
                  <a:schemeClr val="tx1">
                    <a:lumMod val="50000"/>
                    <a:lumOff val="50000"/>
                  </a:schemeClr>
                </a:solidFill>
              </a:rPr>
              <a:t>3. Future proof</a:t>
            </a:r>
          </a:p>
        </p:txBody>
      </p:sp>
      <p:sp>
        <p:nvSpPr>
          <p:cNvPr id="6" name="TextBox 5">
            <a:extLst>
              <a:ext uri="{FF2B5EF4-FFF2-40B4-BE49-F238E27FC236}">
                <a16:creationId xmlns:a16="http://schemas.microsoft.com/office/drawing/2014/main" id="{705D38B1-51D8-8216-4E28-B5B1C52453E8}"/>
              </a:ext>
            </a:extLst>
          </p:cNvPr>
          <p:cNvSpPr txBox="1"/>
          <p:nvPr/>
        </p:nvSpPr>
        <p:spPr>
          <a:xfrm>
            <a:off x="6335842" y="4896490"/>
            <a:ext cx="3270382" cy="461665"/>
          </a:xfrm>
          <a:prstGeom prst="rect">
            <a:avLst/>
          </a:prstGeom>
          <a:noFill/>
        </p:spPr>
        <p:txBody>
          <a:bodyPr wrap="none" rtlCol="0">
            <a:spAutoFit/>
          </a:bodyPr>
          <a:lstStyle/>
          <a:p>
            <a:r>
              <a:rPr lang="en-US" sz="2400" dirty="0">
                <a:solidFill>
                  <a:srgbClr val="70AD47"/>
                </a:solidFill>
              </a:rPr>
              <a:t>zakaryhilton@gmail.com</a:t>
            </a:r>
          </a:p>
        </p:txBody>
      </p:sp>
      <p:sp>
        <p:nvSpPr>
          <p:cNvPr id="7" name="TextBox 6">
            <a:extLst>
              <a:ext uri="{FF2B5EF4-FFF2-40B4-BE49-F238E27FC236}">
                <a16:creationId xmlns:a16="http://schemas.microsoft.com/office/drawing/2014/main" id="{954D75FF-F168-D9A4-0E13-C1ED59F97E39}"/>
              </a:ext>
            </a:extLst>
          </p:cNvPr>
          <p:cNvSpPr txBox="1"/>
          <p:nvPr/>
        </p:nvSpPr>
        <p:spPr>
          <a:xfrm>
            <a:off x="2716704" y="4900861"/>
            <a:ext cx="3694088" cy="461665"/>
          </a:xfrm>
          <a:prstGeom prst="rect">
            <a:avLst/>
          </a:prstGeom>
          <a:noFill/>
        </p:spPr>
        <p:txBody>
          <a:bodyPr wrap="none" rtlCol="0">
            <a:spAutoFit/>
          </a:bodyPr>
          <a:lstStyle/>
          <a:p>
            <a:r>
              <a:rPr lang="en-US" sz="2400" dirty="0"/>
              <a:t>Feel free to email me here &gt;</a:t>
            </a:r>
          </a:p>
        </p:txBody>
      </p:sp>
    </p:spTree>
    <p:extLst>
      <p:ext uri="{BB962C8B-B14F-4D97-AF65-F5344CB8AC3E}">
        <p14:creationId xmlns:p14="http://schemas.microsoft.com/office/powerpoint/2010/main" val="221223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3"/>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4"/>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902025" y="2235203"/>
            <a:ext cx="8388990" cy="1107996"/>
          </a:xfrm>
          <a:prstGeom prst="rect">
            <a:avLst/>
          </a:prstGeom>
          <a:noFill/>
        </p:spPr>
        <p:txBody>
          <a:bodyPr wrap="square" lIns="91440" tIns="45720" rIns="91440" bIns="45720" rtlCol="0" anchor="t">
            <a:spAutoFit/>
          </a:bodyPr>
          <a:lstStyle/>
          <a:p>
            <a:pPr algn="ctr"/>
            <a:r>
              <a:rPr lang="en-US" sz="6600" b="1">
                <a:solidFill>
                  <a:schemeClr val="bg1"/>
                </a:solidFill>
                <a:latin typeface="MrEavesXLModOT"/>
              </a:rPr>
              <a:t>Questions?</a:t>
            </a:r>
            <a:endParaRPr lang="en-US" sz="6600" dirty="0">
              <a:solidFill>
                <a:schemeClr val="bg1"/>
              </a:solidFill>
              <a:cs typeface="Calibri"/>
            </a:endParaRPr>
          </a:p>
        </p:txBody>
      </p:sp>
      <p:sp>
        <p:nvSpPr>
          <p:cNvPr id="10" name="TextBox 9">
            <a:extLst>
              <a:ext uri="{FF2B5EF4-FFF2-40B4-BE49-F238E27FC236}">
                <a16:creationId xmlns:a16="http://schemas.microsoft.com/office/drawing/2014/main" id="{A658C220-35C4-0C4A-8FB0-E6F5F7A1F0A3}"/>
              </a:ext>
            </a:extLst>
          </p:cNvPr>
          <p:cNvSpPr txBox="1"/>
          <p:nvPr/>
        </p:nvSpPr>
        <p:spPr>
          <a:xfrm>
            <a:off x="2323028" y="3054388"/>
            <a:ext cx="7543535" cy="830997"/>
          </a:xfrm>
          <a:prstGeom prst="rect">
            <a:avLst/>
          </a:prstGeom>
          <a:noFill/>
        </p:spPr>
        <p:txBody>
          <a:bodyPr wrap="square" rtlCol="0">
            <a:spAutoFit/>
          </a:bodyPr>
          <a:lstStyle/>
          <a:p>
            <a:pPr algn="ctr"/>
            <a:endParaRPr lang="en-GB" sz="2400" b="1" dirty="0">
              <a:solidFill>
                <a:srgbClr val="002060"/>
              </a:solidFill>
              <a:latin typeface="MrEavesXLModOT" panose="020B0603060502020204" pitchFamily="34" charset="77"/>
              <a:hlinkClick r:id="rId5"/>
            </a:endParaRPr>
          </a:p>
          <a:p>
            <a:pPr algn="ctr"/>
            <a:r>
              <a:rPr lang="en-GB" sz="2400" b="1" dirty="0">
                <a:solidFill>
                  <a:srgbClr val="002060"/>
                </a:solidFill>
                <a:latin typeface="MrEavesXLModOT" panose="020B0603060502020204" pitchFamily="34" charset="77"/>
              </a:rPr>
              <a:t>www.includeacharity.com.au </a:t>
            </a:r>
            <a:endParaRPr lang="en-US" sz="2400" b="1" dirty="0">
              <a:solidFill>
                <a:srgbClr val="002060"/>
              </a:solidFill>
              <a:latin typeface="MrEavesXLModOT" panose="020B0603060502020204" pitchFamily="34" charset="77"/>
            </a:endParaRPr>
          </a:p>
        </p:txBody>
      </p:sp>
      <p:sp>
        <p:nvSpPr>
          <p:cNvPr id="2" name="TextBox 1">
            <a:extLst>
              <a:ext uri="{FF2B5EF4-FFF2-40B4-BE49-F238E27FC236}">
                <a16:creationId xmlns:a16="http://schemas.microsoft.com/office/drawing/2014/main" id="{D3C6E948-EF73-9C39-5681-E9F62D4B2137}"/>
              </a:ext>
            </a:extLst>
          </p:cNvPr>
          <p:cNvSpPr txBox="1"/>
          <p:nvPr/>
        </p:nvSpPr>
        <p:spPr>
          <a:xfrm>
            <a:off x="4202706" y="4290262"/>
            <a:ext cx="3784177" cy="523220"/>
          </a:xfrm>
          <a:prstGeom prst="rect">
            <a:avLst/>
          </a:prstGeom>
          <a:noFill/>
        </p:spPr>
        <p:txBody>
          <a:bodyPr wrap="none" rtlCol="0">
            <a:spAutoFit/>
          </a:bodyPr>
          <a:lstStyle/>
          <a:p>
            <a:r>
              <a:rPr lang="en-US" sz="2800" dirty="0">
                <a:solidFill>
                  <a:schemeClr val="bg1"/>
                </a:solidFill>
              </a:rPr>
              <a:t>zakaryhilton@gmail.com</a:t>
            </a:r>
          </a:p>
        </p:txBody>
      </p:sp>
    </p:spTree>
    <p:extLst>
      <p:ext uri="{BB962C8B-B14F-4D97-AF65-F5344CB8AC3E}">
        <p14:creationId xmlns:p14="http://schemas.microsoft.com/office/powerpoint/2010/main" val="349714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92970" y="127977"/>
            <a:ext cx="10531538" cy="1090587"/>
          </a:xfrm>
        </p:spPr>
        <p:txBody>
          <a:bodyPr wrap="none" anchor="ctr">
            <a:normAutofit/>
          </a:bodyPr>
          <a:lstStyle/>
          <a:p>
            <a:pPr algn="ctr"/>
            <a:r>
              <a:rPr lang="en-SG" sz="4000" b="1" dirty="0">
                <a:solidFill>
                  <a:schemeClr val="accent6"/>
                </a:solidFill>
              </a:rPr>
              <a:t>Introduction</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2</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8" name="Content Placeholder 7">
            <a:extLst>
              <a:ext uri="{FF2B5EF4-FFF2-40B4-BE49-F238E27FC236}">
                <a16:creationId xmlns:a16="http://schemas.microsoft.com/office/drawing/2014/main" id="{1802A959-3B6C-4E4A-A38C-58517FBF417F}"/>
              </a:ext>
            </a:extLst>
          </p:cNvPr>
          <p:cNvSpPr>
            <a:spLocks noGrp="1"/>
          </p:cNvSpPr>
          <p:nvPr>
            <p:ph sz="half" idx="1"/>
          </p:nvPr>
        </p:nvSpPr>
        <p:spPr>
          <a:xfrm>
            <a:off x="596153" y="1218564"/>
            <a:ext cx="9483762" cy="4351338"/>
          </a:xfrm>
        </p:spPr>
        <p:txBody>
          <a:bodyPr>
            <a:normAutofit/>
          </a:bodyPr>
          <a:lstStyle/>
          <a:p>
            <a:pPr marL="0" lvl="0" indent="0">
              <a:buNone/>
            </a:pPr>
            <a:endParaRPr lang="en-AU" dirty="0"/>
          </a:p>
          <a:p>
            <a:pPr lvl="0"/>
            <a:endParaRPr lang="en-AU" dirty="0"/>
          </a:p>
        </p:txBody>
      </p:sp>
      <p:pic>
        <p:nvPicPr>
          <p:cNvPr id="7" name="Picture 6" descr="A person in a white shirt&#10;&#10;Description automatically generated">
            <a:extLst>
              <a:ext uri="{FF2B5EF4-FFF2-40B4-BE49-F238E27FC236}">
                <a16:creationId xmlns:a16="http://schemas.microsoft.com/office/drawing/2014/main" id="{3D906794-6704-FF54-66DE-5228D7C9DA1A}"/>
              </a:ext>
            </a:extLst>
          </p:cNvPr>
          <p:cNvPicPr>
            <a:picLocks noChangeAspect="1"/>
          </p:cNvPicPr>
          <p:nvPr/>
        </p:nvPicPr>
        <p:blipFill>
          <a:blip r:embed="rId5"/>
          <a:stretch>
            <a:fillRect/>
          </a:stretch>
        </p:blipFill>
        <p:spPr>
          <a:xfrm>
            <a:off x="4605701" y="1721801"/>
            <a:ext cx="2768068" cy="3344864"/>
          </a:xfrm>
          <a:prstGeom prst="rect">
            <a:avLst/>
          </a:prstGeom>
        </p:spPr>
      </p:pic>
    </p:spTree>
    <p:extLst>
      <p:ext uri="{BB962C8B-B14F-4D97-AF65-F5344CB8AC3E}">
        <p14:creationId xmlns:p14="http://schemas.microsoft.com/office/powerpoint/2010/main" val="361999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8B381A00-69D9-F84B-B81E-F557FDD77191}"/>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3C6F8CB-88A4-B149-A6C1-FE1820B6507E}"/>
              </a:ext>
            </a:extLst>
          </p:cNvPr>
          <p:cNvPicPr>
            <a:picLocks noChangeAspect="1"/>
          </p:cNvPicPr>
          <p:nvPr/>
        </p:nvPicPr>
        <p:blipFill>
          <a:blip r:embed="rId3"/>
          <a:stretch>
            <a:fillRect/>
          </a:stretch>
        </p:blipFill>
        <p:spPr>
          <a:xfrm>
            <a:off x="2883586" y="5218359"/>
            <a:ext cx="3549404" cy="1341848"/>
          </a:xfrm>
          <a:prstGeom prst="rect">
            <a:avLst/>
          </a:prstGeom>
        </p:spPr>
      </p:pic>
      <p:pic>
        <p:nvPicPr>
          <p:cNvPr id="5" name="Picture 4" descr="A close up of a logo&#10;&#10;Description automatically generated">
            <a:extLst>
              <a:ext uri="{FF2B5EF4-FFF2-40B4-BE49-F238E27FC236}">
                <a16:creationId xmlns:a16="http://schemas.microsoft.com/office/drawing/2014/main" id="{9082E8A4-F3F2-9F47-84F8-91B842919923}"/>
              </a:ext>
            </a:extLst>
          </p:cNvPr>
          <p:cNvPicPr>
            <a:picLocks noChangeAspect="1"/>
          </p:cNvPicPr>
          <p:nvPr/>
        </p:nvPicPr>
        <p:blipFill rotWithShape="1">
          <a:blip r:embed="rId4"/>
          <a:srcRect l="13926" t="13421" r="12575" b="32218"/>
          <a:stretch/>
        </p:blipFill>
        <p:spPr>
          <a:xfrm>
            <a:off x="6518166" y="5218359"/>
            <a:ext cx="2373586" cy="1252207"/>
          </a:xfrm>
          <a:prstGeom prst="rect">
            <a:avLst/>
          </a:prstGeom>
        </p:spPr>
      </p:pic>
      <p:sp>
        <p:nvSpPr>
          <p:cNvPr id="6" name="TextBox 5">
            <a:extLst>
              <a:ext uri="{FF2B5EF4-FFF2-40B4-BE49-F238E27FC236}">
                <a16:creationId xmlns:a16="http://schemas.microsoft.com/office/drawing/2014/main" id="{AF1CBB27-A27C-BC47-AF00-85928CA49B5F}"/>
              </a:ext>
            </a:extLst>
          </p:cNvPr>
          <p:cNvSpPr txBox="1"/>
          <p:nvPr/>
        </p:nvSpPr>
        <p:spPr>
          <a:xfrm>
            <a:off x="1902025" y="2235203"/>
            <a:ext cx="8388990" cy="1107996"/>
          </a:xfrm>
          <a:prstGeom prst="rect">
            <a:avLst/>
          </a:prstGeom>
          <a:noFill/>
        </p:spPr>
        <p:txBody>
          <a:bodyPr wrap="square" lIns="91440" tIns="45720" rIns="91440" bIns="45720" rtlCol="0" anchor="t">
            <a:spAutoFit/>
          </a:bodyPr>
          <a:lstStyle/>
          <a:p>
            <a:pPr algn="ctr"/>
            <a:r>
              <a:rPr lang="en-US" sz="6600" b="1" dirty="0">
                <a:solidFill>
                  <a:schemeClr val="bg1"/>
                </a:solidFill>
                <a:latin typeface="MrEavesXLModOT"/>
              </a:rPr>
              <a:t>Thank you</a:t>
            </a:r>
            <a:endParaRPr lang="en-US" sz="6600" dirty="0">
              <a:solidFill>
                <a:schemeClr val="bg1"/>
              </a:solidFill>
              <a:cs typeface="Calibri"/>
            </a:endParaRPr>
          </a:p>
        </p:txBody>
      </p:sp>
      <p:sp>
        <p:nvSpPr>
          <p:cNvPr id="10" name="TextBox 9">
            <a:extLst>
              <a:ext uri="{FF2B5EF4-FFF2-40B4-BE49-F238E27FC236}">
                <a16:creationId xmlns:a16="http://schemas.microsoft.com/office/drawing/2014/main" id="{A658C220-35C4-0C4A-8FB0-E6F5F7A1F0A3}"/>
              </a:ext>
            </a:extLst>
          </p:cNvPr>
          <p:cNvSpPr txBox="1"/>
          <p:nvPr/>
        </p:nvSpPr>
        <p:spPr>
          <a:xfrm>
            <a:off x="2323028" y="3054388"/>
            <a:ext cx="7543535" cy="830997"/>
          </a:xfrm>
          <a:prstGeom prst="rect">
            <a:avLst/>
          </a:prstGeom>
          <a:noFill/>
        </p:spPr>
        <p:txBody>
          <a:bodyPr wrap="square" rtlCol="0">
            <a:spAutoFit/>
          </a:bodyPr>
          <a:lstStyle/>
          <a:p>
            <a:pPr algn="ctr"/>
            <a:endParaRPr lang="en-GB" sz="2400" b="1" dirty="0">
              <a:solidFill>
                <a:srgbClr val="002060"/>
              </a:solidFill>
              <a:latin typeface="MrEavesXLModOT" panose="020B0603060502020204" pitchFamily="34" charset="77"/>
              <a:hlinkClick r:id="rId5"/>
            </a:endParaRPr>
          </a:p>
          <a:p>
            <a:pPr algn="ctr"/>
            <a:r>
              <a:rPr lang="en-GB" sz="2400" b="1" dirty="0">
                <a:solidFill>
                  <a:srgbClr val="002060"/>
                </a:solidFill>
                <a:latin typeface="MrEavesXLModOT" panose="020B0603060502020204" pitchFamily="34" charset="77"/>
              </a:rPr>
              <a:t>www.includeacharity.com.au </a:t>
            </a:r>
            <a:endParaRPr lang="en-US" sz="2400" b="1" dirty="0">
              <a:solidFill>
                <a:srgbClr val="002060"/>
              </a:solidFill>
              <a:latin typeface="MrEavesXLModOT" panose="020B0603060502020204" pitchFamily="34" charset="77"/>
            </a:endParaRPr>
          </a:p>
        </p:txBody>
      </p:sp>
      <p:sp>
        <p:nvSpPr>
          <p:cNvPr id="2" name="TextBox 1">
            <a:extLst>
              <a:ext uri="{FF2B5EF4-FFF2-40B4-BE49-F238E27FC236}">
                <a16:creationId xmlns:a16="http://schemas.microsoft.com/office/drawing/2014/main" id="{D3C6E948-EF73-9C39-5681-E9F62D4B2137}"/>
              </a:ext>
            </a:extLst>
          </p:cNvPr>
          <p:cNvSpPr txBox="1"/>
          <p:nvPr/>
        </p:nvSpPr>
        <p:spPr>
          <a:xfrm>
            <a:off x="4202706" y="4290262"/>
            <a:ext cx="3784177" cy="523220"/>
          </a:xfrm>
          <a:prstGeom prst="rect">
            <a:avLst/>
          </a:prstGeom>
          <a:noFill/>
        </p:spPr>
        <p:txBody>
          <a:bodyPr wrap="none" rtlCol="0">
            <a:spAutoFit/>
          </a:bodyPr>
          <a:lstStyle/>
          <a:p>
            <a:r>
              <a:rPr lang="en-US" sz="2800" dirty="0">
                <a:solidFill>
                  <a:schemeClr val="bg1"/>
                </a:solidFill>
              </a:rPr>
              <a:t>zakaryhilton@gmail.com</a:t>
            </a:r>
          </a:p>
        </p:txBody>
      </p:sp>
    </p:spTree>
    <p:extLst>
      <p:ext uri="{BB962C8B-B14F-4D97-AF65-F5344CB8AC3E}">
        <p14:creationId xmlns:p14="http://schemas.microsoft.com/office/powerpoint/2010/main" val="76553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2284664"/>
            <a:ext cx="10531538" cy="1090587"/>
          </a:xfrm>
        </p:spPr>
        <p:txBody>
          <a:bodyPr wrap="none" anchor="ctr">
            <a:normAutofit/>
          </a:bodyPr>
          <a:lstStyle/>
          <a:p>
            <a:pPr algn="ctr"/>
            <a:r>
              <a:rPr lang="en-SG" sz="4000" b="1" dirty="0">
                <a:solidFill>
                  <a:schemeClr val="accent6"/>
                </a:solidFill>
              </a:rPr>
              <a:t>What am I going to be talking about?</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3</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6" name="TextBox 5">
            <a:extLst>
              <a:ext uri="{FF2B5EF4-FFF2-40B4-BE49-F238E27FC236}">
                <a16:creationId xmlns:a16="http://schemas.microsoft.com/office/drawing/2014/main" id="{520544A1-3512-19AC-D60B-AC6E40AF2C81}"/>
              </a:ext>
            </a:extLst>
          </p:cNvPr>
          <p:cNvSpPr txBox="1"/>
          <p:nvPr/>
        </p:nvSpPr>
        <p:spPr>
          <a:xfrm>
            <a:off x="3917070" y="3378136"/>
            <a:ext cx="4357860" cy="707886"/>
          </a:xfrm>
          <a:prstGeom prst="rect">
            <a:avLst/>
          </a:prstGeom>
          <a:noFill/>
        </p:spPr>
        <p:txBody>
          <a:bodyPr wrap="none" rtlCol="0">
            <a:spAutoFit/>
          </a:bodyPr>
          <a:lstStyle/>
          <a:p>
            <a:pPr algn="ctr"/>
            <a:r>
              <a:rPr lang="en-US" sz="4000" dirty="0">
                <a:solidFill>
                  <a:schemeClr val="tx1">
                    <a:lumMod val="50000"/>
                    <a:lumOff val="50000"/>
                  </a:schemeClr>
                </a:solidFill>
              </a:rPr>
              <a:t>Crypto philanthropy</a:t>
            </a:r>
          </a:p>
        </p:txBody>
      </p:sp>
    </p:spTree>
    <p:extLst>
      <p:ext uri="{BB962C8B-B14F-4D97-AF65-F5344CB8AC3E}">
        <p14:creationId xmlns:p14="http://schemas.microsoft.com/office/powerpoint/2010/main" val="380350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628995" y="439046"/>
            <a:ext cx="10531538" cy="1090587"/>
          </a:xfrm>
        </p:spPr>
        <p:txBody>
          <a:bodyPr wrap="none" anchor="ctr">
            <a:normAutofit/>
          </a:bodyPr>
          <a:lstStyle/>
          <a:p>
            <a:r>
              <a:rPr lang="en-SG" sz="4000" b="1" dirty="0">
                <a:solidFill>
                  <a:schemeClr val="accent6"/>
                </a:solidFill>
              </a:rPr>
              <a:t>Topics Covered</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4</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
        <p:nvSpPr>
          <p:cNvPr id="7" name="TextBox 6">
            <a:extLst>
              <a:ext uri="{FF2B5EF4-FFF2-40B4-BE49-F238E27FC236}">
                <a16:creationId xmlns:a16="http://schemas.microsoft.com/office/drawing/2014/main" id="{26651C09-8FF1-0AA2-6EE2-72970D4997DD}"/>
              </a:ext>
            </a:extLst>
          </p:cNvPr>
          <p:cNvSpPr txBox="1"/>
          <p:nvPr/>
        </p:nvSpPr>
        <p:spPr>
          <a:xfrm>
            <a:off x="996500" y="1592353"/>
            <a:ext cx="9708299" cy="4031873"/>
          </a:xfrm>
          <a:prstGeom prst="rect">
            <a:avLst/>
          </a:prstGeom>
          <a:noFill/>
        </p:spPr>
        <p:txBody>
          <a:bodyPr wrap="none" rtlCol="0">
            <a:spAutoFit/>
          </a:bodyPr>
          <a:lstStyle/>
          <a:p>
            <a:pPr marL="571500" indent="-571500">
              <a:buFontTx/>
              <a:buChar char="-"/>
            </a:pPr>
            <a:r>
              <a:rPr lang="en-US" sz="3200" dirty="0">
                <a:solidFill>
                  <a:schemeClr val="tx1">
                    <a:lumMod val="50000"/>
                    <a:lumOff val="50000"/>
                  </a:schemeClr>
                </a:solidFill>
              </a:rPr>
              <a:t>What is crypto philanthropy?</a:t>
            </a:r>
          </a:p>
          <a:p>
            <a:pPr marL="571500" indent="-571500">
              <a:buFontTx/>
              <a:buChar char="-"/>
            </a:pPr>
            <a:r>
              <a:rPr lang="en-US" sz="3200" dirty="0">
                <a:solidFill>
                  <a:schemeClr val="tx1">
                    <a:lumMod val="50000"/>
                    <a:lumOff val="50000"/>
                  </a:schemeClr>
                </a:solidFill>
              </a:rPr>
              <a:t>Why crypto philanthropy is important to gifts in wills?</a:t>
            </a:r>
          </a:p>
          <a:p>
            <a:pPr marL="571500" indent="-571500">
              <a:buFontTx/>
              <a:buChar char="-"/>
            </a:pPr>
            <a:r>
              <a:rPr lang="en-US" sz="3200" dirty="0">
                <a:solidFill>
                  <a:schemeClr val="tx1">
                    <a:lumMod val="50000"/>
                    <a:lumOff val="50000"/>
                  </a:schemeClr>
                </a:solidFill>
              </a:rPr>
              <a:t>The demographic is the big opportunity.</a:t>
            </a:r>
          </a:p>
          <a:p>
            <a:pPr marL="571500" indent="-571500">
              <a:buFontTx/>
              <a:buChar char="-"/>
            </a:pPr>
            <a:r>
              <a:rPr lang="en-US" sz="3200" dirty="0">
                <a:solidFill>
                  <a:schemeClr val="tx1">
                    <a:lumMod val="50000"/>
                    <a:lumOff val="50000"/>
                  </a:schemeClr>
                </a:solidFill>
              </a:rPr>
              <a:t>There are HNW individuals in crypto that want to give.</a:t>
            </a:r>
          </a:p>
          <a:p>
            <a:pPr marL="571500" indent="-571500">
              <a:buFontTx/>
              <a:buChar char="-"/>
            </a:pPr>
            <a:r>
              <a:rPr lang="en-US" sz="3200" dirty="0">
                <a:solidFill>
                  <a:schemeClr val="tx1">
                    <a:lumMod val="50000"/>
                    <a:lumOff val="50000"/>
                  </a:schemeClr>
                </a:solidFill>
              </a:rPr>
              <a:t>Start thinking now to get ahead of your competitors.</a:t>
            </a:r>
          </a:p>
          <a:p>
            <a:pPr marL="571500" indent="-571500">
              <a:buFontTx/>
              <a:buChar char="-"/>
            </a:pPr>
            <a:r>
              <a:rPr lang="en-US" sz="3200" dirty="0">
                <a:solidFill>
                  <a:schemeClr val="tx1">
                    <a:lumMod val="50000"/>
                    <a:lumOff val="50000"/>
                  </a:schemeClr>
                </a:solidFill>
              </a:rPr>
              <a:t>Lack of education is the biggest risk in crypto.</a:t>
            </a:r>
          </a:p>
          <a:p>
            <a:pPr marL="571500" indent="-571500">
              <a:buFontTx/>
              <a:buChar char="-"/>
            </a:pPr>
            <a:r>
              <a:rPr lang="en-US" sz="3200" dirty="0">
                <a:solidFill>
                  <a:schemeClr val="tx1">
                    <a:lumMod val="50000"/>
                    <a:lumOff val="50000"/>
                  </a:schemeClr>
                </a:solidFill>
              </a:rPr>
              <a:t>Bitcoin </a:t>
            </a:r>
            <a:r>
              <a:rPr lang="en-US" sz="3200" b="1" dirty="0">
                <a:solidFill>
                  <a:schemeClr val="tx1">
                    <a:lumMod val="50000"/>
                    <a:lumOff val="50000"/>
                  </a:schemeClr>
                </a:solidFill>
              </a:rPr>
              <a:t>should</a:t>
            </a:r>
            <a:r>
              <a:rPr lang="en-US" sz="3200" dirty="0">
                <a:solidFill>
                  <a:schemeClr val="tx1">
                    <a:lumMod val="50000"/>
                    <a:lumOff val="50000"/>
                  </a:schemeClr>
                </a:solidFill>
              </a:rPr>
              <a:t> be the focus, not crypto.</a:t>
            </a:r>
          </a:p>
          <a:p>
            <a:pPr marL="571500" indent="-571500">
              <a:buFontTx/>
              <a:buChar char="-"/>
            </a:pPr>
            <a:endParaRPr lang="en-US" sz="3200" dirty="0">
              <a:solidFill>
                <a:schemeClr val="tx1">
                  <a:lumMod val="50000"/>
                  <a:lumOff val="50000"/>
                </a:schemeClr>
              </a:solidFill>
            </a:endParaRPr>
          </a:p>
        </p:txBody>
      </p:sp>
    </p:spTree>
    <p:extLst>
      <p:ext uri="{BB962C8B-B14F-4D97-AF65-F5344CB8AC3E}">
        <p14:creationId xmlns:p14="http://schemas.microsoft.com/office/powerpoint/2010/main" val="321749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2463985"/>
            <a:ext cx="10531538" cy="1090587"/>
          </a:xfrm>
        </p:spPr>
        <p:txBody>
          <a:bodyPr wrap="none" anchor="ctr">
            <a:normAutofit/>
          </a:bodyPr>
          <a:lstStyle/>
          <a:p>
            <a:pPr algn="ctr"/>
            <a:r>
              <a:rPr lang="en-SG" sz="4000" b="1" dirty="0">
                <a:solidFill>
                  <a:schemeClr val="accent6"/>
                </a:solidFill>
              </a:rPr>
              <a:t>What is cryptocurrency and crypto philanthropy?</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5</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spTree>
    <p:extLst>
      <p:ext uri="{BB962C8B-B14F-4D97-AF65-F5344CB8AC3E}">
        <p14:creationId xmlns:p14="http://schemas.microsoft.com/office/powerpoint/2010/main" val="330093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333964"/>
            <a:ext cx="10531538" cy="1090587"/>
          </a:xfrm>
        </p:spPr>
        <p:txBody>
          <a:bodyPr wrap="none" anchor="ctr">
            <a:normAutofit fontScale="90000"/>
          </a:bodyPr>
          <a:lstStyle/>
          <a:p>
            <a:pPr algn="ctr"/>
            <a:r>
              <a:rPr lang="en-SG" sz="4000" b="1" dirty="0">
                <a:solidFill>
                  <a:schemeClr val="accent6"/>
                </a:solidFill>
              </a:rPr>
              <a:t>Why is crypto philanthropy important to </a:t>
            </a:r>
            <a:br>
              <a:rPr lang="en-SG" sz="4000" b="1" dirty="0">
                <a:solidFill>
                  <a:schemeClr val="accent6"/>
                </a:solidFill>
              </a:rPr>
            </a:br>
            <a:r>
              <a:rPr lang="en-SG" sz="4000" b="1" dirty="0">
                <a:solidFill>
                  <a:schemeClr val="accent6"/>
                </a:solidFill>
              </a:rPr>
              <a:t>gifts in wills/deceased estates?</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6</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10" name="Picture 9" descr="A graph of growth and comparison from a graph&#10;&#10;Description automatically generated">
            <a:extLst>
              <a:ext uri="{FF2B5EF4-FFF2-40B4-BE49-F238E27FC236}">
                <a16:creationId xmlns:a16="http://schemas.microsoft.com/office/drawing/2014/main" id="{8E66C87F-D3EE-8DA6-30DB-F79F600A9B45}"/>
              </a:ext>
            </a:extLst>
          </p:cNvPr>
          <p:cNvPicPr>
            <a:picLocks noChangeAspect="1"/>
          </p:cNvPicPr>
          <p:nvPr/>
        </p:nvPicPr>
        <p:blipFill>
          <a:blip r:embed="rId5"/>
          <a:stretch>
            <a:fillRect/>
          </a:stretch>
        </p:blipFill>
        <p:spPr>
          <a:xfrm>
            <a:off x="2741326" y="1651382"/>
            <a:ext cx="6709348" cy="4504398"/>
          </a:xfrm>
          <a:prstGeom prst="rect">
            <a:avLst/>
          </a:prstGeom>
        </p:spPr>
      </p:pic>
    </p:spTree>
    <p:extLst>
      <p:ext uri="{BB962C8B-B14F-4D97-AF65-F5344CB8AC3E}">
        <p14:creationId xmlns:p14="http://schemas.microsoft.com/office/powerpoint/2010/main" val="368865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7</a:t>
            </a:fld>
            <a:endParaRPr lang="en-AU"/>
          </a:p>
        </p:txBody>
      </p:sp>
      <p:pic>
        <p:nvPicPr>
          <p:cNvPr id="7" name="Picture 6" descr="A screenshot of a computer&#10;&#10;Description automatically generated">
            <a:extLst>
              <a:ext uri="{FF2B5EF4-FFF2-40B4-BE49-F238E27FC236}">
                <a16:creationId xmlns:a16="http://schemas.microsoft.com/office/drawing/2014/main" id="{5C6C1C3E-2698-068D-894F-0C550B8438A4}"/>
              </a:ext>
            </a:extLst>
          </p:cNvPr>
          <p:cNvPicPr>
            <a:picLocks noChangeAspect="1"/>
          </p:cNvPicPr>
          <p:nvPr/>
        </p:nvPicPr>
        <p:blipFill>
          <a:blip r:embed="rId3"/>
          <a:stretch>
            <a:fillRect/>
          </a:stretch>
        </p:blipFill>
        <p:spPr>
          <a:xfrm>
            <a:off x="1502794" y="1501482"/>
            <a:ext cx="9657739" cy="5172941"/>
          </a:xfrm>
          <a:prstGeom prst="rect">
            <a:avLst/>
          </a:prstGeom>
        </p:spPr>
      </p:pic>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410895"/>
            <a:ext cx="10531538" cy="1090587"/>
          </a:xfrm>
        </p:spPr>
        <p:txBody>
          <a:bodyPr wrap="none" anchor="ctr">
            <a:normAutofit/>
          </a:bodyPr>
          <a:lstStyle/>
          <a:p>
            <a:pPr algn="ctr"/>
            <a:r>
              <a:rPr lang="en-SG" sz="4000" b="1" dirty="0">
                <a:solidFill>
                  <a:schemeClr val="accent6"/>
                </a:solidFill>
              </a:rPr>
              <a:t>The demographic surrounding crypto philanthropy</a:t>
            </a:r>
          </a:p>
        </p:txBody>
      </p:sp>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5"/>
          <a:stretch>
            <a:fillRect/>
          </a:stretch>
        </p:blipFill>
        <p:spPr>
          <a:xfrm>
            <a:off x="186803" y="5767662"/>
            <a:ext cx="1633870" cy="1005927"/>
          </a:xfrm>
          <a:prstGeom prst="rect">
            <a:avLst/>
          </a:prstGeom>
        </p:spPr>
      </p:pic>
    </p:spTree>
    <p:extLst>
      <p:ext uri="{BB962C8B-B14F-4D97-AF65-F5344CB8AC3E}">
        <p14:creationId xmlns:p14="http://schemas.microsoft.com/office/powerpoint/2010/main" val="179684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8</a:t>
            </a:fld>
            <a:endParaRPr lang="en-AU"/>
          </a:p>
        </p:txBody>
      </p:sp>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3"/>
          <a:stretch>
            <a:fillRect/>
          </a:stretch>
        </p:blipFill>
        <p:spPr>
          <a:xfrm>
            <a:off x="9522837" y="5801192"/>
            <a:ext cx="2462997" cy="938865"/>
          </a:xfrm>
          <a:prstGeom prst="rect">
            <a:avLst/>
          </a:prstGeom>
        </p:spPr>
      </p:pic>
      <p:pic>
        <p:nvPicPr>
          <p:cNvPr id="7" name="Content Placeholder 6" descr="A screenshot of a computer&#10;&#10;Description automatically generated">
            <a:extLst>
              <a:ext uri="{FF2B5EF4-FFF2-40B4-BE49-F238E27FC236}">
                <a16:creationId xmlns:a16="http://schemas.microsoft.com/office/drawing/2014/main" id="{0AB5C901-A552-8E40-22ED-7C11B3B1929E}"/>
              </a:ext>
            </a:extLst>
          </p:cNvPr>
          <p:cNvPicPr>
            <a:picLocks noGrp="1" noChangeAspect="1"/>
          </p:cNvPicPr>
          <p:nvPr>
            <p:ph sz="half" idx="1"/>
          </p:nvPr>
        </p:nvPicPr>
        <p:blipFill>
          <a:blip r:embed="rId4"/>
          <a:stretch>
            <a:fillRect/>
          </a:stretch>
        </p:blipFill>
        <p:spPr>
          <a:xfrm>
            <a:off x="728265" y="399378"/>
            <a:ext cx="10735470" cy="5290420"/>
          </a:xfrm>
        </p:spPr>
      </p:pic>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5"/>
          <a:stretch>
            <a:fillRect/>
          </a:stretch>
        </p:blipFill>
        <p:spPr>
          <a:xfrm>
            <a:off x="186803" y="5767662"/>
            <a:ext cx="1633870" cy="1005927"/>
          </a:xfrm>
          <a:prstGeom prst="rect">
            <a:avLst/>
          </a:prstGeom>
        </p:spPr>
      </p:pic>
    </p:spTree>
    <p:extLst>
      <p:ext uri="{BB962C8B-B14F-4D97-AF65-F5344CB8AC3E}">
        <p14:creationId xmlns:p14="http://schemas.microsoft.com/office/powerpoint/2010/main" val="14014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7E14-CDCF-4349-9ACA-AC709566E78B}"/>
              </a:ext>
            </a:extLst>
          </p:cNvPr>
          <p:cNvSpPr>
            <a:spLocks noGrp="1"/>
          </p:cNvSpPr>
          <p:nvPr>
            <p:ph type="title"/>
          </p:nvPr>
        </p:nvSpPr>
        <p:spPr>
          <a:xfrm>
            <a:off x="830231" y="482559"/>
            <a:ext cx="10531538" cy="1090587"/>
          </a:xfrm>
        </p:spPr>
        <p:txBody>
          <a:bodyPr wrap="none" anchor="ctr">
            <a:normAutofit/>
          </a:bodyPr>
          <a:lstStyle/>
          <a:p>
            <a:pPr algn="ctr"/>
            <a:r>
              <a:rPr lang="en-SG" sz="4000" b="1" dirty="0">
                <a:solidFill>
                  <a:schemeClr val="accent6"/>
                </a:solidFill>
              </a:rPr>
              <a:t>Why should you pay attention now?</a:t>
            </a:r>
          </a:p>
        </p:txBody>
      </p:sp>
      <p:sp>
        <p:nvSpPr>
          <p:cNvPr id="3" name="Slide Number Placeholder 2">
            <a:extLst>
              <a:ext uri="{FF2B5EF4-FFF2-40B4-BE49-F238E27FC236}">
                <a16:creationId xmlns:a16="http://schemas.microsoft.com/office/drawing/2014/main" id="{F3EE0EDE-570E-42A2-B81C-135BA289FF95}"/>
              </a:ext>
            </a:extLst>
          </p:cNvPr>
          <p:cNvSpPr>
            <a:spLocks noGrp="1"/>
          </p:cNvSpPr>
          <p:nvPr>
            <p:ph type="sldNum" sz="quarter" idx="12"/>
          </p:nvPr>
        </p:nvSpPr>
        <p:spPr>
          <a:xfrm>
            <a:off x="10704799" y="6088064"/>
            <a:ext cx="911468" cy="365125"/>
          </a:xfrm>
        </p:spPr>
        <p:txBody>
          <a:bodyPr anchor="b">
            <a:normAutofit/>
          </a:bodyPr>
          <a:lstStyle/>
          <a:p>
            <a:pPr>
              <a:spcAft>
                <a:spcPts val="600"/>
              </a:spcAft>
            </a:pPr>
            <a:fld id="{C5FB897B-24DD-4A82-808E-BC742D3B7DD4}" type="slidenum">
              <a:rPr lang="en-AU" smtClean="0"/>
              <a:pPr>
                <a:spcAft>
                  <a:spcPts val="600"/>
                </a:spcAft>
              </a:pPr>
              <a:t>9</a:t>
            </a:fld>
            <a:endParaRPr lang="en-AU"/>
          </a:p>
        </p:txBody>
      </p:sp>
      <p:pic>
        <p:nvPicPr>
          <p:cNvPr id="4" name="Picture 3">
            <a:extLst>
              <a:ext uri="{FF2B5EF4-FFF2-40B4-BE49-F238E27FC236}">
                <a16:creationId xmlns:a16="http://schemas.microsoft.com/office/drawing/2014/main" id="{2E786A99-73C0-47C9-954D-BD5619D20607}"/>
              </a:ext>
            </a:extLst>
          </p:cNvPr>
          <p:cNvPicPr>
            <a:picLocks noChangeAspect="1"/>
          </p:cNvPicPr>
          <p:nvPr/>
        </p:nvPicPr>
        <p:blipFill>
          <a:blip r:embed="rId3"/>
          <a:stretch>
            <a:fillRect/>
          </a:stretch>
        </p:blipFill>
        <p:spPr>
          <a:xfrm>
            <a:off x="186803" y="5767662"/>
            <a:ext cx="1633870" cy="1005927"/>
          </a:xfrm>
          <a:prstGeom prst="rect">
            <a:avLst/>
          </a:prstGeom>
        </p:spPr>
      </p:pic>
      <p:pic>
        <p:nvPicPr>
          <p:cNvPr id="5" name="Picture 4">
            <a:extLst>
              <a:ext uri="{FF2B5EF4-FFF2-40B4-BE49-F238E27FC236}">
                <a16:creationId xmlns:a16="http://schemas.microsoft.com/office/drawing/2014/main" id="{1F5798DD-A7E7-4021-B390-4FE2A25F791E}"/>
              </a:ext>
            </a:extLst>
          </p:cNvPr>
          <p:cNvPicPr>
            <a:picLocks noChangeAspect="1"/>
          </p:cNvPicPr>
          <p:nvPr/>
        </p:nvPicPr>
        <p:blipFill>
          <a:blip r:embed="rId4"/>
          <a:stretch>
            <a:fillRect/>
          </a:stretch>
        </p:blipFill>
        <p:spPr>
          <a:xfrm>
            <a:off x="9522837" y="5801192"/>
            <a:ext cx="2462997" cy="938865"/>
          </a:xfrm>
          <a:prstGeom prst="rect">
            <a:avLst/>
          </a:prstGeom>
        </p:spPr>
      </p:pic>
      <p:pic>
        <p:nvPicPr>
          <p:cNvPr id="7" name="Picture 6" descr="A diagram of a diagram&#10;&#10;Description automatically generated">
            <a:extLst>
              <a:ext uri="{FF2B5EF4-FFF2-40B4-BE49-F238E27FC236}">
                <a16:creationId xmlns:a16="http://schemas.microsoft.com/office/drawing/2014/main" id="{9F3B288C-A51F-D962-9A0B-126608A07A91}"/>
              </a:ext>
            </a:extLst>
          </p:cNvPr>
          <p:cNvPicPr>
            <a:picLocks noChangeAspect="1"/>
          </p:cNvPicPr>
          <p:nvPr/>
        </p:nvPicPr>
        <p:blipFill>
          <a:blip r:embed="rId5"/>
          <a:stretch>
            <a:fillRect/>
          </a:stretch>
        </p:blipFill>
        <p:spPr>
          <a:xfrm>
            <a:off x="628159" y="1860014"/>
            <a:ext cx="9611945" cy="3598730"/>
          </a:xfrm>
          <a:prstGeom prst="rect">
            <a:avLst/>
          </a:prstGeom>
        </p:spPr>
      </p:pic>
    </p:spTree>
    <p:extLst>
      <p:ext uri="{BB962C8B-B14F-4D97-AF65-F5344CB8AC3E}">
        <p14:creationId xmlns:p14="http://schemas.microsoft.com/office/powerpoint/2010/main" val="669942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08FBB04A8AD4A98634938D5B5A3C3" ma:contentTypeVersion="17" ma:contentTypeDescription="Create a new document." ma:contentTypeScope="" ma:versionID="e54514f7033d20844bbf4d6ef4bfe23c">
  <xsd:schema xmlns:xsd="http://www.w3.org/2001/XMLSchema" xmlns:xs="http://www.w3.org/2001/XMLSchema" xmlns:p="http://schemas.microsoft.com/office/2006/metadata/properties" xmlns:ns2="e8231a8e-a6c7-4000-8b32-bcf2d9073a76" xmlns:ns3="8702683b-2f29-4b9e-9823-3aae14fa044d" targetNamespace="http://schemas.microsoft.com/office/2006/metadata/properties" ma:root="true" ma:fieldsID="069ac6cd8017fc1953f727fda75c5ed5" ns2:_="" ns3:_="">
    <xsd:import namespace="e8231a8e-a6c7-4000-8b32-bcf2d9073a76"/>
    <xsd:import namespace="8702683b-2f29-4b9e-9823-3aae14fa04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31a8e-a6c7-4000-8b32-bcf2d9073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63f195-9f50-4f8a-b054-4910e534a0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02683b-2f29-4b9e-9823-3aae14fa04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dcfbdb-f875-489f-90db-7993ff057829}" ma:internalName="TaxCatchAll" ma:showField="CatchAllData" ma:web="8702683b-2f29-4b9e-9823-3aae14fa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8231a8e-a6c7-4000-8b32-bcf2d9073a76">
      <Terms xmlns="http://schemas.microsoft.com/office/infopath/2007/PartnerControls"/>
    </lcf76f155ced4ddcb4097134ff3c332f>
    <TaxCatchAll xmlns="8702683b-2f29-4b9e-9823-3aae14fa044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808B1C-7835-409C-A453-C2A035DB52B1}"/>
</file>

<file path=customXml/itemProps2.xml><?xml version="1.0" encoding="utf-8"?>
<ds:datastoreItem xmlns:ds="http://schemas.openxmlformats.org/officeDocument/2006/customXml" ds:itemID="{20AD425C-89F2-4CB3-8C76-DE6710E2B64E}">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702683b-2f29-4b9e-9823-3aae14fa044d"/>
    <ds:schemaRef ds:uri="e8231a8e-a6c7-4000-8b32-bcf2d9073a76"/>
    <ds:schemaRef ds:uri="http://www.w3.org/XML/1998/namespace"/>
    <ds:schemaRef ds:uri="http://purl.org/dc/terms/"/>
  </ds:schemaRefs>
</ds:datastoreItem>
</file>

<file path=customXml/itemProps3.xml><?xml version="1.0" encoding="utf-8"?>
<ds:datastoreItem xmlns:ds="http://schemas.openxmlformats.org/officeDocument/2006/customXml" ds:itemID="{8268C7D0-73EF-4E71-B77B-A02252C26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2205</TotalTime>
  <Words>1895</Words>
  <Application>Microsoft Office PowerPoint</Application>
  <PresentationFormat>Widescreen</PresentationFormat>
  <Paragraphs>189</Paragraphs>
  <Slides>20</Slides>
  <Notes>18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MrEavesXLModOT</vt:lpstr>
      <vt:lpstr>Office Theme</vt:lpstr>
      <vt:lpstr>PowerPoint Presentation</vt:lpstr>
      <vt:lpstr>Introduction</vt:lpstr>
      <vt:lpstr>What am I going to be talking about?</vt:lpstr>
      <vt:lpstr>Topics Covered</vt:lpstr>
      <vt:lpstr>What is cryptocurrency and crypto philanthropy?</vt:lpstr>
      <vt:lpstr>Why is crypto philanthropy important to  gifts in wills/deceased estates?</vt:lpstr>
      <vt:lpstr>The demographic surrounding crypto philanthropy</vt:lpstr>
      <vt:lpstr>PowerPoint Presentation</vt:lpstr>
      <vt:lpstr>Why should you pay attention now?</vt:lpstr>
      <vt:lpstr>What is the biggest risk for crypto and non-profits?</vt:lpstr>
      <vt:lpstr>Bitcoin vs Crypto</vt:lpstr>
      <vt:lpstr>Why is Bitcoin important to  gifts in wills/deceased estates?</vt:lpstr>
      <vt:lpstr>Why is Bitcoin important to  gifts in wills/deceased estates?</vt:lpstr>
      <vt:lpstr>PowerPoint Presentation</vt:lpstr>
      <vt:lpstr>PowerPoint Presentation</vt:lpstr>
      <vt:lpstr>What we covered</vt:lpstr>
      <vt:lpstr>My predictions</vt:lpstr>
      <vt:lpstr>When you are ready, here are three ways  I can help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Thomas</dc:creator>
  <cp:lastModifiedBy>Helen Beeby</cp:lastModifiedBy>
  <cp:revision>89</cp:revision>
  <dcterms:created xsi:type="dcterms:W3CDTF">2020-07-03T01:14:14Z</dcterms:created>
  <dcterms:modified xsi:type="dcterms:W3CDTF">2023-07-18T03:48:00Z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0x010100B8608FBB04A8AD4A98634938D5B5A3C3</vt:lpwstr>
  </property>
  <property fmtid="{D5CDD505-2E9C-101B-9397-08002B2CF9AE}" pid="3" name="MediaServiceImageTags">
    <vt:lpwstr/>
  </property>
</Properties>
</file>