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310" r:id="rId5"/>
    <p:sldId id="724" r:id="rId6"/>
    <p:sldId id="725" r:id="rId7"/>
    <p:sldId id="3209" r:id="rId8"/>
    <p:sldId id="3448" r:id="rId9"/>
    <p:sldId id="3449" r:id="rId10"/>
    <p:sldId id="3450" r:id="rId11"/>
    <p:sldId id="3452" r:id="rId12"/>
    <p:sldId id="3453" r:id="rId13"/>
    <p:sldId id="3457" r:id="rId14"/>
    <p:sldId id="3458" r:id="rId15"/>
    <p:sldId id="3456" r:id="rId16"/>
    <p:sldId id="3197" r:id="rId17"/>
    <p:sldId id="3459" r:id="rId18"/>
    <p:sldId id="3202" r:id="rId19"/>
    <p:sldId id="3204" r:id="rId20"/>
    <p:sldId id="3210" r:id="rId21"/>
    <p:sldId id="3440" r:id="rId22"/>
    <p:sldId id="3208" r:id="rId23"/>
    <p:sldId id="3442" r:id="rId24"/>
    <p:sldId id="3443" r:id="rId25"/>
    <p:sldId id="301" r:id="rId26"/>
    <p:sldId id="3444" r:id="rId27"/>
    <p:sldId id="3446" r:id="rId28"/>
    <p:sldId id="3211" r:id="rId29"/>
    <p:sldId id="344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D7D31"/>
    <a:srgbClr val="22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5577E7-1F2E-4561-98CE-8A9F1297B3AF}" v="3" dt="2023-07-18T00:34:12.8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5"/>
    <p:restoredTop sz="70085" autoAdjust="0"/>
  </p:normalViewPr>
  <p:slideViewPr>
    <p:cSldViewPr snapToGrid="0" snapToObjects="1">
      <p:cViewPr varScale="1">
        <p:scale>
          <a:sx n="62" d="100"/>
          <a:sy n="62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Beeby" userId="42e0a4b3-b9e5-4927-8cd2-f165afb5a477" providerId="ADAL" clId="{395577E7-1F2E-4561-98CE-8A9F1297B3AF}"/>
    <pc:docChg chg="custSel modSld">
      <pc:chgData name="Helen Beeby" userId="42e0a4b3-b9e5-4927-8cd2-f165afb5a477" providerId="ADAL" clId="{395577E7-1F2E-4561-98CE-8A9F1297B3AF}" dt="2023-07-18T00:35:44.121" v="173" actId="403"/>
      <pc:docMkLst>
        <pc:docMk/>
      </pc:docMkLst>
      <pc:sldChg chg="modSp mod">
        <pc:chgData name="Helen Beeby" userId="42e0a4b3-b9e5-4927-8cd2-f165afb5a477" providerId="ADAL" clId="{395577E7-1F2E-4561-98CE-8A9F1297B3AF}" dt="2023-07-18T00:34:00.273" v="127" actId="1076"/>
        <pc:sldMkLst>
          <pc:docMk/>
          <pc:sldMk cId="3259699480" sldId="301"/>
        </pc:sldMkLst>
        <pc:spChg chg="mod">
          <ac:chgData name="Helen Beeby" userId="42e0a4b3-b9e5-4927-8cd2-f165afb5a477" providerId="ADAL" clId="{395577E7-1F2E-4561-98CE-8A9F1297B3AF}" dt="2023-07-18T00:34:00.273" v="127" actId="1076"/>
          <ac:spMkLst>
            <pc:docMk/>
            <pc:sldMk cId="3259699480" sldId="301"/>
            <ac:spMk id="2" creationId="{7367B1A1-7CA9-9C6A-E5B0-C65A1AC972BC}"/>
          </ac:spMkLst>
        </pc:spChg>
        <pc:picChg chg="mod">
          <ac:chgData name="Helen Beeby" userId="42e0a4b3-b9e5-4927-8cd2-f165afb5a477" providerId="ADAL" clId="{395577E7-1F2E-4561-98CE-8A9F1297B3AF}" dt="2023-07-18T00:33:57.139" v="126" actId="14100"/>
          <ac:picMkLst>
            <pc:docMk/>
            <pc:sldMk cId="3259699480" sldId="301"/>
            <ac:picMk id="4" creationId="{00000000-0000-0000-0000-000000000000}"/>
          </ac:picMkLst>
        </pc:picChg>
      </pc:sldChg>
      <pc:sldChg chg="modSp mod">
        <pc:chgData name="Helen Beeby" userId="42e0a4b3-b9e5-4927-8cd2-f165afb5a477" providerId="ADAL" clId="{395577E7-1F2E-4561-98CE-8A9F1297B3AF}" dt="2023-07-18T00:27:15.516" v="3" actId="20577"/>
        <pc:sldMkLst>
          <pc:docMk/>
          <pc:sldMk cId="140141283" sldId="725"/>
        </pc:sldMkLst>
        <pc:spChg chg="mod">
          <ac:chgData name="Helen Beeby" userId="42e0a4b3-b9e5-4927-8cd2-f165afb5a477" providerId="ADAL" clId="{395577E7-1F2E-4561-98CE-8A9F1297B3AF}" dt="2023-07-18T00:27:15.516" v="3" actId="20577"/>
          <ac:spMkLst>
            <pc:docMk/>
            <pc:sldMk cId="140141283" sldId="725"/>
            <ac:spMk id="10" creationId="{60CB79D4-6C09-4864-87C8-A5BA7E8FE527}"/>
          </ac:spMkLst>
        </pc:spChg>
      </pc:sldChg>
      <pc:sldChg chg="modSp mod">
        <pc:chgData name="Helen Beeby" userId="42e0a4b3-b9e5-4927-8cd2-f165afb5a477" providerId="ADAL" clId="{395577E7-1F2E-4561-98CE-8A9F1297B3AF}" dt="2023-07-18T00:29:49.439" v="41" actId="20577"/>
        <pc:sldMkLst>
          <pc:docMk/>
          <pc:sldMk cId="2526747611" sldId="3197"/>
        </pc:sldMkLst>
        <pc:spChg chg="mod">
          <ac:chgData name="Helen Beeby" userId="42e0a4b3-b9e5-4927-8cd2-f165afb5a477" providerId="ADAL" clId="{395577E7-1F2E-4561-98CE-8A9F1297B3AF}" dt="2023-07-18T00:29:49.439" v="41" actId="20577"/>
          <ac:spMkLst>
            <pc:docMk/>
            <pc:sldMk cId="2526747611" sldId="3197"/>
            <ac:spMk id="3" creationId="{BAE687EE-DA12-49A6-809A-9D0603FB700D}"/>
          </ac:spMkLst>
        </pc:spChg>
      </pc:sldChg>
      <pc:sldChg chg="modSp mod">
        <pc:chgData name="Helen Beeby" userId="42e0a4b3-b9e5-4927-8cd2-f165afb5a477" providerId="ADAL" clId="{395577E7-1F2E-4561-98CE-8A9F1297B3AF}" dt="2023-07-18T00:31:07.468" v="72" actId="403"/>
        <pc:sldMkLst>
          <pc:docMk/>
          <pc:sldMk cId="2658733165" sldId="3202"/>
        </pc:sldMkLst>
        <pc:spChg chg="mod">
          <ac:chgData name="Helen Beeby" userId="42e0a4b3-b9e5-4927-8cd2-f165afb5a477" providerId="ADAL" clId="{395577E7-1F2E-4561-98CE-8A9F1297B3AF}" dt="2023-07-18T00:31:07.468" v="72" actId="403"/>
          <ac:spMkLst>
            <pc:docMk/>
            <pc:sldMk cId="2658733165" sldId="3202"/>
            <ac:spMk id="5" creationId="{02AE41A2-20D9-48C8-B0D7-12853D3F2CC6}"/>
          </ac:spMkLst>
        </pc:spChg>
      </pc:sldChg>
      <pc:sldChg chg="delSp modSp mod">
        <pc:chgData name="Helen Beeby" userId="42e0a4b3-b9e5-4927-8cd2-f165afb5a477" providerId="ADAL" clId="{395577E7-1F2E-4561-98CE-8A9F1297B3AF}" dt="2023-07-18T00:31:52.060" v="82" actId="478"/>
        <pc:sldMkLst>
          <pc:docMk/>
          <pc:sldMk cId="716253583" sldId="3204"/>
        </pc:sldMkLst>
        <pc:spChg chg="mod">
          <ac:chgData name="Helen Beeby" userId="42e0a4b3-b9e5-4927-8cd2-f165afb5a477" providerId="ADAL" clId="{395577E7-1F2E-4561-98CE-8A9F1297B3AF}" dt="2023-07-18T00:31:47.717" v="81" actId="1076"/>
          <ac:spMkLst>
            <pc:docMk/>
            <pc:sldMk cId="716253583" sldId="3204"/>
            <ac:spMk id="2" creationId="{154984A2-AFBC-463C-A1A6-07C8DD7E24B5}"/>
          </ac:spMkLst>
        </pc:spChg>
        <pc:spChg chg="del">
          <ac:chgData name="Helen Beeby" userId="42e0a4b3-b9e5-4927-8cd2-f165afb5a477" providerId="ADAL" clId="{395577E7-1F2E-4561-98CE-8A9F1297B3AF}" dt="2023-07-18T00:31:52.060" v="82" actId="478"/>
          <ac:spMkLst>
            <pc:docMk/>
            <pc:sldMk cId="716253583" sldId="3204"/>
            <ac:spMk id="3" creationId="{E5CE14B8-013F-4D63-BCEC-DEC5A09FAD26}"/>
          </ac:spMkLst>
        </pc:spChg>
        <pc:spChg chg="del mod">
          <ac:chgData name="Helen Beeby" userId="42e0a4b3-b9e5-4927-8cd2-f165afb5a477" providerId="ADAL" clId="{395577E7-1F2E-4561-98CE-8A9F1297B3AF}" dt="2023-07-18T00:31:19.537" v="74" actId="478"/>
          <ac:spMkLst>
            <pc:docMk/>
            <pc:sldMk cId="716253583" sldId="3204"/>
            <ac:spMk id="7" creationId="{CE88DDE8-2FEE-63D3-E29F-1B1B70945D4D}"/>
          </ac:spMkLst>
        </pc:spChg>
        <pc:picChg chg="mod">
          <ac:chgData name="Helen Beeby" userId="42e0a4b3-b9e5-4927-8cd2-f165afb5a477" providerId="ADAL" clId="{395577E7-1F2E-4561-98CE-8A9F1297B3AF}" dt="2023-07-18T00:31:39.347" v="80" actId="1076"/>
          <ac:picMkLst>
            <pc:docMk/>
            <pc:sldMk cId="716253583" sldId="3204"/>
            <ac:picMk id="5" creationId="{145D2593-1F75-4E4A-9E17-D67DA7F73265}"/>
          </ac:picMkLst>
        </pc:picChg>
      </pc:sldChg>
      <pc:sldChg chg="delSp modSp mod">
        <pc:chgData name="Helen Beeby" userId="42e0a4b3-b9e5-4927-8cd2-f165afb5a477" providerId="ADAL" clId="{395577E7-1F2E-4561-98CE-8A9F1297B3AF}" dt="2023-07-18T00:33:04.664" v="114" actId="1076"/>
        <pc:sldMkLst>
          <pc:docMk/>
          <pc:sldMk cId="1405410938" sldId="3208"/>
        </pc:sldMkLst>
        <pc:spChg chg="mod">
          <ac:chgData name="Helen Beeby" userId="42e0a4b3-b9e5-4927-8cd2-f165afb5a477" providerId="ADAL" clId="{395577E7-1F2E-4561-98CE-8A9F1297B3AF}" dt="2023-07-18T00:33:04.664" v="114" actId="1076"/>
          <ac:spMkLst>
            <pc:docMk/>
            <pc:sldMk cId="1405410938" sldId="3208"/>
            <ac:spMk id="7" creationId="{A5D800A4-3FA5-1D51-01E1-9296675E6814}"/>
          </ac:spMkLst>
        </pc:spChg>
        <pc:spChg chg="del">
          <ac:chgData name="Helen Beeby" userId="42e0a4b3-b9e5-4927-8cd2-f165afb5a477" providerId="ADAL" clId="{395577E7-1F2E-4561-98CE-8A9F1297B3AF}" dt="2023-07-18T00:32:25.544" v="110" actId="478"/>
          <ac:spMkLst>
            <pc:docMk/>
            <pc:sldMk cId="1405410938" sldId="3208"/>
            <ac:spMk id="8" creationId="{E13BBDB9-F794-EC4D-14A4-CD5AB0E91A97}"/>
          </ac:spMkLst>
        </pc:spChg>
        <pc:spChg chg="del mod">
          <ac:chgData name="Helen Beeby" userId="42e0a4b3-b9e5-4927-8cd2-f165afb5a477" providerId="ADAL" clId="{395577E7-1F2E-4561-98CE-8A9F1297B3AF}" dt="2023-07-18T00:32:46.388" v="112" actId="478"/>
          <ac:spMkLst>
            <pc:docMk/>
            <pc:sldMk cId="1405410938" sldId="3208"/>
            <ac:spMk id="10" creationId="{EA5DED26-E53C-B1C1-AE9F-B4723AAFD343}"/>
          </ac:spMkLst>
        </pc:spChg>
      </pc:sldChg>
      <pc:sldChg chg="delSp modSp mod">
        <pc:chgData name="Helen Beeby" userId="42e0a4b3-b9e5-4927-8cd2-f165afb5a477" providerId="ADAL" clId="{395577E7-1F2E-4561-98CE-8A9F1297B3AF}" dt="2023-07-18T00:34:41.837" v="138" actId="478"/>
        <pc:sldMkLst>
          <pc:docMk/>
          <pc:sldMk cId="323620152" sldId="3211"/>
        </pc:sldMkLst>
        <pc:spChg chg="del">
          <ac:chgData name="Helen Beeby" userId="42e0a4b3-b9e5-4927-8cd2-f165afb5a477" providerId="ADAL" clId="{395577E7-1F2E-4561-98CE-8A9F1297B3AF}" dt="2023-07-18T00:34:35.315" v="136" actId="478"/>
          <ac:spMkLst>
            <pc:docMk/>
            <pc:sldMk cId="323620152" sldId="3211"/>
            <ac:spMk id="3" creationId="{12547EC7-80C1-AC8C-7E62-4ED70E05D17B}"/>
          </ac:spMkLst>
        </pc:spChg>
        <pc:spChg chg="del mod">
          <ac:chgData name="Helen Beeby" userId="42e0a4b3-b9e5-4927-8cd2-f165afb5a477" providerId="ADAL" clId="{395577E7-1F2E-4561-98CE-8A9F1297B3AF}" dt="2023-07-18T00:34:41.837" v="138" actId="478"/>
          <ac:spMkLst>
            <pc:docMk/>
            <pc:sldMk cId="323620152" sldId="3211"/>
            <ac:spMk id="4" creationId="{A5656046-737D-59E3-050A-B48FF73C3A29}"/>
          </ac:spMkLst>
        </pc:spChg>
      </pc:sldChg>
      <pc:sldChg chg="modSp mod">
        <pc:chgData name="Helen Beeby" userId="42e0a4b3-b9e5-4927-8cd2-f165afb5a477" providerId="ADAL" clId="{395577E7-1F2E-4561-98CE-8A9F1297B3AF}" dt="2023-07-18T00:32:16.099" v="109" actId="14100"/>
        <pc:sldMkLst>
          <pc:docMk/>
          <pc:sldMk cId="1851289855" sldId="3440"/>
        </pc:sldMkLst>
        <pc:spChg chg="mod">
          <ac:chgData name="Helen Beeby" userId="42e0a4b3-b9e5-4927-8cd2-f165afb5a477" providerId="ADAL" clId="{395577E7-1F2E-4561-98CE-8A9F1297B3AF}" dt="2023-07-18T00:32:16.099" v="109" actId="14100"/>
          <ac:spMkLst>
            <pc:docMk/>
            <pc:sldMk cId="1851289855" sldId="3440"/>
            <ac:spMk id="4" creationId="{BB701E9D-F770-A278-AFCA-1FF6821DCB14}"/>
          </ac:spMkLst>
        </pc:spChg>
        <pc:spChg chg="mod">
          <ac:chgData name="Helen Beeby" userId="42e0a4b3-b9e5-4927-8cd2-f165afb5a477" providerId="ADAL" clId="{395577E7-1F2E-4561-98CE-8A9F1297B3AF}" dt="2023-07-18T00:32:13.763" v="108" actId="1035"/>
          <ac:spMkLst>
            <pc:docMk/>
            <pc:sldMk cId="1851289855" sldId="3440"/>
            <ac:spMk id="6" creationId="{3AE38B13-6434-B133-9259-1381E3CB661F}"/>
          </ac:spMkLst>
        </pc:spChg>
      </pc:sldChg>
      <pc:sldChg chg="modSp mod">
        <pc:chgData name="Helen Beeby" userId="42e0a4b3-b9e5-4927-8cd2-f165afb5a477" providerId="ADAL" clId="{395577E7-1F2E-4561-98CE-8A9F1297B3AF}" dt="2023-07-18T00:33:20.451" v="118" actId="1076"/>
        <pc:sldMkLst>
          <pc:docMk/>
          <pc:sldMk cId="1194727322" sldId="3442"/>
        </pc:sldMkLst>
        <pc:spChg chg="mod">
          <ac:chgData name="Helen Beeby" userId="42e0a4b3-b9e5-4927-8cd2-f165afb5a477" providerId="ADAL" clId="{395577E7-1F2E-4561-98CE-8A9F1297B3AF}" dt="2023-07-18T00:33:18.927" v="117" actId="1076"/>
          <ac:spMkLst>
            <pc:docMk/>
            <pc:sldMk cId="1194727322" sldId="3442"/>
            <ac:spMk id="3" creationId="{20F639FA-7D66-6E0E-825E-CDB0D9240E1C}"/>
          </ac:spMkLst>
        </pc:spChg>
        <pc:picChg chg="mod">
          <ac:chgData name="Helen Beeby" userId="42e0a4b3-b9e5-4927-8cd2-f165afb5a477" providerId="ADAL" clId="{395577E7-1F2E-4561-98CE-8A9F1297B3AF}" dt="2023-07-18T00:33:20.451" v="118" actId="1076"/>
          <ac:picMkLst>
            <pc:docMk/>
            <pc:sldMk cId="1194727322" sldId="3442"/>
            <ac:picMk id="3074" creationId="{9BA239DD-D82E-B21C-8380-92278725A12C}"/>
          </ac:picMkLst>
        </pc:picChg>
      </pc:sldChg>
      <pc:sldChg chg="delSp modSp mod">
        <pc:chgData name="Helen Beeby" userId="42e0a4b3-b9e5-4927-8cd2-f165afb5a477" providerId="ADAL" clId="{395577E7-1F2E-4561-98CE-8A9F1297B3AF}" dt="2023-07-18T00:33:45.225" v="125" actId="1076"/>
        <pc:sldMkLst>
          <pc:docMk/>
          <pc:sldMk cId="3407484744" sldId="3443"/>
        </pc:sldMkLst>
        <pc:spChg chg="mod">
          <ac:chgData name="Helen Beeby" userId="42e0a4b3-b9e5-4927-8cd2-f165afb5a477" providerId="ADAL" clId="{395577E7-1F2E-4561-98CE-8A9F1297B3AF}" dt="2023-07-18T00:33:36.012" v="122" actId="14100"/>
          <ac:spMkLst>
            <pc:docMk/>
            <pc:sldMk cId="3407484744" sldId="3443"/>
            <ac:spMk id="2" creationId="{16B8E33A-6FBB-6071-8C40-C35D0B5A887E}"/>
          </ac:spMkLst>
        </pc:spChg>
        <pc:spChg chg="del">
          <ac:chgData name="Helen Beeby" userId="42e0a4b3-b9e5-4927-8cd2-f165afb5a477" providerId="ADAL" clId="{395577E7-1F2E-4561-98CE-8A9F1297B3AF}" dt="2023-07-18T00:33:43.514" v="124" actId="478"/>
          <ac:spMkLst>
            <pc:docMk/>
            <pc:sldMk cId="3407484744" sldId="3443"/>
            <ac:spMk id="5" creationId="{FD8C6066-3DE8-A3F6-F76F-370FA5D68387}"/>
          </ac:spMkLst>
        </pc:spChg>
        <pc:picChg chg="mod">
          <ac:chgData name="Helen Beeby" userId="42e0a4b3-b9e5-4927-8cd2-f165afb5a477" providerId="ADAL" clId="{395577E7-1F2E-4561-98CE-8A9F1297B3AF}" dt="2023-07-18T00:33:45.225" v="125" actId="1076"/>
          <ac:picMkLst>
            <pc:docMk/>
            <pc:sldMk cId="3407484744" sldId="3443"/>
            <ac:picMk id="8" creationId="{8AE24A62-AE77-8D86-C872-81CD6751B7EE}"/>
          </ac:picMkLst>
        </pc:picChg>
      </pc:sldChg>
      <pc:sldChg chg="delSp modSp mod">
        <pc:chgData name="Helen Beeby" userId="42e0a4b3-b9e5-4927-8cd2-f165afb5a477" providerId="ADAL" clId="{395577E7-1F2E-4561-98CE-8A9F1297B3AF}" dt="2023-07-18T00:34:12.835" v="130" actId="1076"/>
        <pc:sldMkLst>
          <pc:docMk/>
          <pc:sldMk cId="466671414" sldId="3444"/>
        </pc:sldMkLst>
        <pc:spChg chg="del">
          <ac:chgData name="Helen Beeby" userId="42e0a4b3-b9e5-4927-8cd2-f165afb5a477" providerId="ADAL" clId="{395577E7-1F2E-4561-98CE-8A9F1297B3AF}" dt="2023-07-18T00:34:09.851" v="129" actId="478"/>
          <ac:spMkLst>
            <pc:docMk/>
            <pc:sldMk cId="466671414" sldId="3444"/>
            <ac:spMk id="3" creationId="{8BEF2964-235D-74C7-92AF-F496061309F3}"/>
          </ac:spMkLst>
        </pc:spChg>
        <pc:picChg chg="mod">
          <ac:chgData name="Helen Beeby" userId="42e0a4b3-b9e5-4927-8cd2-f165afb5a477" providerId="ADAL" clId="{395577E7-1F2E-4561-98CE-8A9F1297B3AF}" dt="2023-07-18T00:34:12.835" v="130" actId="1076"/>
          <ac:picMkLst>
            <pc:docMk/>
            <pc:sldMk cId="466671414" sldId="3444"/>
            <ac:picMk id="3074" creationId="{2BE29CCA-6539-C6EE-7432-2976555C92D9}"/>
          </ac:picMkLst>
        </pc:picChg>
      </pc:sldChg>
      <pc:sldChg chg="modSp mod">
        <pc:chgData name="Helen Beeby" userId="42e0a4b3-b9e5-4927-8cd2-f165afb5a477" providerId="ADAL" clId="{395577E7-1F2E-4561-98CE-8A9F1297B3AF}" dt="2023-07-18T00:34:27.569" v="135" actId="1076"/>
        <pc:sldMkLst>
          <pc:docMk/>
          <pc:sldMk cId="2026119994" sldId="3446"/>
        </pc:sldMkLst>
        <pc:spChg chg="mod">
          <ac:chgData name="Helen Beeby" userId="42e0a4b3-b9e5-4927-8cd2-f165afb5a477" providerId="ADAL" clId="{395577E7-1F2E-4561-98CE-8A9F1297B3AF}" dt="2023-07-18T00:34:27.569" v="135" actId="1076"/>
          <ac:spMkLst>
            <pc:docMk/>
            <pc:sldMk cId="2026119994" sldId="3446"/>
            <ac:spMk id="2" creationId="{EF489F61-63B5-F61A-F99B-D900186175F6}"/>
          </ac:spMkLst>
        </pc:spChg>
      </pc:sldChg>
      <pc:sldChg chg="modSp mod">
        <pc:chgData name="Helen Beeby" userId="42e0a4b3-b9e5-4927-8cd2-f165afb5a477" providerId="ADAL" clId="{395577E7-1F2E-4561-98CE-8A9F1297B3AF}" dt="2023-07-18T00:35:44.121" v="173" actId="403"/>
        <pc:sldMkLst>
          <pc:docMk/>
          <pc:sldMk cId="4110061911" sldId="3447"/>
        </pc:sldMkLst>
        <pc:spChg chg="mod">
          <ac:chgData name="Helen Beeby" userId="42e0a4b3-b9e5-4927-8cd2-f165afb5a477" providerId="ADAL" clId="{395577E7-1F2E-4561-98CE-8A9F1297B3AF}" dt="2023-07-18T00:35:37.678" v="171" actId="20577"/>
          <ac:spMkLst>
            <pc:docMk/>
            <pc:sldMk cId="4110061911" sldId="3447"/>
            <ac:spMk id="6" creationId="{AF1CBB27-A27C-BC47-AF00-85928CA49B5F}"/>
          </ac:spMkLst>
        </pc:spChg>
        <pc:spChg chg="mod">
          <ac:chgData name="Helen Beeby" userId="42e0a4b3-b9e5-4927-8cd2-f165afb5a477" providerId="ADAL" clId="{395577E7-1F2E-4561-98CE-8A9F1297B3AF}" dt="2023-07-18T00:35:44.121" v="173" actId="403"/>
          <ac:spMkLst>
            <pc:docMk/>
            <pc:sldMk cId="4110061911" sldId="3447"/>
            <ac:spMk id="10" creationId="{A658C220-35C4-0C4A-8FB0-E6F5F7A1F0A3}"/>
          </ac:spMkLst>
        </pc:spChg>
        <pc:picChg chg="mod">
          <ac:chgData name="Helen Beeby" userId="42e0a4b3-b9e5-4927-8cd2-f165afb5a477" providerId="ADAL" clId="{395577E7-1F2E-4561-98CE-8A9F1297B3AF}" dt="2023-07-18T00:34:53.537" v="139" actId="14100"/>
          <ac:picMkLst>
            <pc:docMk/>
            <pc:sldMk cId="4110061911" sldId="3447"/>
            <ac:picMk id="7" creationId="{8B381A00-69D9-F84B-B81E-F557FDD77191}"/>
          </ac:picMkLst>
        </pc:picChg>
      </pc:sldChg>
      <pc:sldChg chg="modSp mod">
        <pc:chgData name="Helen Beeby" userId="42e0a4b3-b9e5-4927-8cd2-f165afb5a477" providerId="ADAL" clId="{395577E7-1F2E-4561-98CE-8A9F1297B3AF}" dt="2023-07-18T00:27:54.577" v="7" actId="403"/>
        <pc:sldMkLst>
          <pc:docMk/>
          <pc:sldMk cId="3387329766" sldId="3449"/>
        </pc:sldMkLst>
        <pc:spChg chg="mod">
          <ac:chgData name="Helen Beeby" userId="42e0a4b3-b9e5-4927-8cd2-f165afb5a477" providerId="ADAL" clId="{395577E7-1F2E-4561-98CE-8A9F1297B3AF}" dt="2023-07-18T00:27:54.577" v="7" actId="403"/>
          <ac:spMkLst>
            <pc:docMk/>
            <pc:sldMk cId="3387329766" sldId="3449"/>
            <ac:spMk id="6" creationId="{534A0DBB-C62E-F56B-CB84-379967DA320C}"/>
          </ac:spMkLst>
        </pc:spChg>
        <pc:spChg chg="mod">
          <ac:chgData name="Helen Beeby" userId="42e0a4b3-b9e5-4927-8cd2-f165afb5a477" providerId="ADAL" clId="{395577E7-1F2E-4561-98CE-8A9F1297B3AF}" dt="2023-07-18T00:27:33.013" v="4" actId="403"/>
          <ac:spMkLst>
            <pc:docMk/>
            <pc:sldMk cId="3387329766" sldId="3449"/>
            <ac:spMk id="9" creationId="{74150B7C-0C56-0C99-7BED-E971BED99BA1}"/>
          </ac:spMkLst>
        </pc:spChg>
        <pc:spChg chg="mod">
          <ac:chgData name="Helen Beeby" userId="42e0a4b3-b9e5-4927-8cd2-f165afb5a477" providerId="ADAL" clId="{395577E7-1F2E-4561-98CE-8A9F1297B3AF}" dt="2023-07-18T00:27:39.246" v="5" actId="403"/>
          <ac:spMkLst>
            <pc:docMk/>
            <pc:sldMk cId="3387329766" sldId="3449"/>
            <ac:spMk id="10" creationId="{81611AFC-F4BF-1072-69C1-2DBDEA751090}"/>
          </ac:spMkLst>
        </pc:spChg>
        <pc:spChg chg="mod">
          <ac:chgData name="Helen Beeby" userId="42e0a4b3-b9e5-4927-8cd2-f165afb5a477" providerId="ADAL" clId="{395577E7-1F2E-4561-98CE-8A9F1297B3AF}" dt="2023-07-18T00:27:51.212" v="6" actId="403"/>
          <ac:spMkLst>
            <pc:docMk/>
            <pc:sldMk cId="3387329766" sldId="3449"/>
            <ac:spMk id="11" creationId="{5817E541-049A-A685-1529-CDB054FAB7E4}"/>
          </ac:spMkLst>
        </pc:spChg>
      </pc:sldChg>
      <pc:sldChg chg="modSp mod">
        <pc:chgData name="Helen Beeby" userId="42e0a4b3-b9e5-4927-8cd2-f165afb5a477" providerId="ADAL" clId="{395577E7-1F2E-4561-98CE-8A9F1297B3AF}" dt="2023-07-18T00:28:15.512" v="15" actId="20577"/>
        <pc:sldMkLst>
          <pc:docMk/>
          <pc:sldMk cId="4194935313" sldId="3450"/>
        </pc:sldMkLst>
        <pc:spChg chg="mod">
          <ac:chgData name="Helen Beeby" userId="42e0a4b3-b9e5-4927-8cd2-f165afb5a477" providerId="ADAL" clId="{395577E7-1F2E-4561-98CE-8A9F1297B3AF}" dt="2023-07-18T00:28:15.512" v="15" actId="20577"/>
          <ac:spMkLst>
            <pc:docMk/>
            <pc:sldMk cId="4194935313" sldId="3450"/>
            <ac:spMk id="10" creationId="{60CB79D4-6C09-4864-87C8-A5BA7E8FE527}"/>
          </ac:spMkLst>
        </pc:spChg>
      </pc:sldChg>
      <pc:sldChg chg="delSp modSp mod">
        <pc:chgData name="Helen Beeby" userId="42e0a4b3-b9e5-4927-8cd2-f165afb5a477" providerId="ADAL" clId="{395577E7-1F2E-4561-98CE-8A9F1297B3AF}" dt="2023-07-18T00:28:33.153" v="18" actId="1076"/>
        <pc:sldMkLst>
          <pc:docMk/>
          <pc:sldMk cId="1319763297" sldId="3452"/>
        </pc:sldMkLst>
        <pc:spChg chg="del">
          <ac:chgData name="Helen Beeby" userId="42e0a4b3-b9e5-4927-8cd2-f165afb5a477" providerId="ADAL" clId="{395577E7-1F2E-4561-98CE-8A9F1297B3AF}" dt="2023-07-18T00:28:27.922" v="16" actId="478"/>
          <ac:spMkLst>
            <pc:docMk/>
            <pc:sldMk cId="1319763297" sldId="3452"/>
            <ac:spMk id="8" creationId="{0551F635-0CCE-C9CC-5FE3-A0082F730697}"/>
          </ac:spMkLst>
        </pc:spChg>
        <pc:spChg chg="del">
          <ac:chgData name="Helen Beeby" userId="42e0a4b3-b9e5-4927-8cd2-f165afb5a477" providerId="ADAL" clId="{395577E7-1F2E-4561-98CE-8A9F1297B3AF}" dt="2023-07-18T00:28:29.819" v="17" actId="478"/>
          <ac:spMkLst>
            <pc:docMk/>
            <pc:sldMk cId="1319763297" sldId="3452"/>
            <ac:spMk id="11" creationId="{35B391B9-EDEC-0BDA-7C77-079AE02EE41C}"/>
          </ac:spMkLst>
        </pc:spChg>
        <pc:picChg chg="mod">
          <ac:chgData name="Helen Beeby" userId="42e0a4b3-b9e5-4927-8cd2-f165afb5a477" providerId="ADAL" clId="{395577E7-1F2E-4561-98CE-8A9F1297B3AF}" dt="2023-07-18T00:28:33.153" v="18" actId="1076"/>
          <ac:picMkLst>
            <pc:docMk/>
            <pc:sldMk cId="1319763297" sldId="3452"/>
            <ac:picMk id="6" creationId="{9E5C644D-664E-5E0B-B64B-D4F192E51647}"/>
          </ac:picMkLst>
        </pc:picChg>
      </pc:sldChg>
      <pc:sldChg chg="delSp mod">
        <pc:chgData name="Helen Beeby" userId="42e0a4b3-b9e5-4927-8cd2-f165afb5a477" providerId="ADAL" clId="{395577E7-1F2E-4561-98CE-8A9F1297B3AF}" dt="2023-07-18T00:28:51.487" v="20" actId="478"/>
        <pc:sldMkLst>
          <pc:docMk/>
          <pc:sldMk cId="4119158568" sldId="3457"/>
        </pc:sldMkLst>
        <pc:spChg chg="del">
          <ac:chgData name="Helen Beeby" userId="42e0a4b3-b9e5-4927-8cd2-f165afb5a477" providerId="ADAL" clId="{395577E7-1F2E-4561-98CE-8A9F1297B3AF}" dt="2023-07-18T00:28:50.136" v="19" actId="478"/>
          <ac:spMkLst>
            <pc:docMk/>
            <pc:sldMk cId="4119158568" sldId="3457"/>
            <ac:spMk id="8" creationId="{0551F635-0CCE-C9CC-5FE3-A0082F730697}"/>
          </ac:spMkLst>
        </pc:spChg>
        <pc:spChg chg="del">
          <ac:chgData name="Helen Beeby" userId="42e0a4b3-b9e5-4927-8cd2-f165afb5a477" providerId="ADAL" clId="{395577E7-1F2E-4561-98CE-8A9F1297B3AF}" dt="2023-07-18T00:28:51.487" v="20" actId="478"/>
          <ac:spMkLst>
            <pc:docMk/>
            <pc:sldMk cId="4119158568" sldId="3457"/>
            <ac:spMk id="11" creationId="{35B391B9-EDEC-0BDA-7C77-079AE02EE41C}"/>
          </ac:spMkLst>
        </pc:spChg>
      </pc:sldChg>
      <pc:sldChg chg="delSp mod">
        <pc:chgData name="Helen Beeby" userId="42e0a4b3-b9e5-4927-8cd2-f165afb5a477" providerId="ADAL" clId="{395577E7-1F2E-4561-98CE-8A9F1297B3AF}" dt="2023-07-18T00:29:01.624" v="22" actId="478"/>
        <pc:sldMkLst>
          <pc:docMk/>
          <pc:sldMk cId="3080998802" sldId="3458"/>
        </pc:sldMkLst>
        <pc:spChg chg="del">
          <ac:chgData name="Helen Beeby" userId="42e0a4b3-b9e5-4927-8cd2-f165afb5a477" providerId="ADAL" clId="{395577E7-1F2E-4561-98CE-8A9F1297B3AF}" dt="2023-07-18T00:28:59.349" v="21" actId="478"/>
          <ac:spMkLst>
            <pc:docMk/>
            <pc:sldMk cId="3080998802" sldId="3458"/>
            <ac:spMk id="8" creationId="{0551F635-0CCE-C9CC-5FE3-A0082F730697}"/>
          </ac:spMkLst>
        </pc:spChg>
        <pc:spChg chg="del">
          <ac:chgData name="Helen Beeby" userId="42e0a4b3-b9e5-4927-8cd2-f165afb5a477" providerId="ADAL" clId="{395577E7-1F2E-4561-98CE-8A9F1297B3AF}" dt="2023-07-18T00:29:01.624" v="22" actId="478"/>
          <ac:spMkLst>
            <pc:docMk/>
            <pc:sldMk cId="3080998802" sldId="3458"/>
            <ac:spMk id="11" creationId="{35B391B9-EDEC-0BDA-7C77-079AE02EE41C}"/>
          </ac:spMkLst>
        </pc:spChg>
      </pc:sldChg>
      <pc:sldChg chg="delSp modSp mod">
        <pc:chgData name="Helen Beeby" userId="42e0a4b3-b9e5-4927-8cd2-f165afb5a477" providerId="ADAL" clId="{395577E7-1F2E-4561-98CE-8A9F1297B3AF}" dt="2023-07-18T00:30:50.662" v="71" actId="1037"/>
        <pc:sldMkLst>
          <pc:docMk/>
          <pc:sldMk cId="2635827155" sldId="3459"/>
        </pc:sldMkLst>
        <pc:spChg chg="mod">
          <ac:chgData name="Helen Beeby" userId="42e0a4b3-b9e5-4927-8cd2-f165afb5a477" providerId="ADAL" clId="{395577E7-1F2E-4561-98CE-8A9F1297B3AF}" dt="2023-07-18T00:30:30.100" v="49" actId="1076"/>
          <ac:spMkLst>
            <pc:docMk/>
            <pc:sldMk cId="2635827155" sldId="3459"/>
            <ac:spMk id="2" creationId="{FC2164D5-5FD5-4AFB-89A7-3F30596BB487}"/>
          </ac:spMkLst>
        </pc:spChg>
        <pc:spChg chg="del">
          <ac:chgData name="Helen Beeby" userId="42e0a4b3-b9e5-4927-8cd2-f165afb5a477" providerId="ADAL" clId="{395577E7-1F2E-4561-98CE-8A9F1297B3AF}" dt="2023-07-18T00:29:57.856" v="42" actId="478"/>
          <ac:spMkLst>
            <pc:docMk/>
            <pc:sldMk cId="2635827155" sldId="3459"/>
            <ac:spMk id="3" creationId="{8A393C7E-EEE6-1EBB-3033-1F436240ACBB}"/>
          </ac:spMkLst>
        </pc:spChg>
        <pc:picChg chg="mod">
          <ac:chgData name="Helen Beeby" userId="42e0a4b3-b9e5-4927-8cd2-f165afb5a477" providerId="ADAL" clId="{395577E7-1F2E-4561-98CE-8A9F1297B3AF}" dt="2023-07-18T00:30:50.662" v="71" actId="1037"/>
          <ac:picMkLst>
            <pc:docMk/>
            <pc:sldMk cId="2635827155" sldId="3459"/>
            <ac:picMk id="4" creationId="{76FB7206-7198-E1AB-D169-F480F10F31A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9E30E-587F-4B73-AFFF-349CFD24C864}" type="datetimeFigureOut">
              <a:rPr lang="en-AU" smtClean="0"/>
              <a:t>18/07/2023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3C597-5087-4CEB-B10C-0BFCBE5FA0F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701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Fundraising Institute Australia is the national peak body representing professional fundraising in Australia.  </a:t>
            </a:r>
          </a:p>
          <a:p>
            <a:endParaRPr lang="en-SG" dirty="0"/>
          </a:p>
          <a:p>
            <a:r>
              <a:rPr lang="en-SG" dirty="0"/>
              <a:t>Our members including charities of all sizes and types as well as suppliers to the sector.  Fundraising is worth $10.5 billion in Australia. </a:t>
            </a:r>
          </a:p>
          <a:p>
            <a:endParaRPr lang="en-SG" dirty="0"/>
          </a:p>
          <a:p>
            <a:r>
              <a:rPr lang="en-SG" dirty="0"/>
              <a:t>Founded over 50 years ago, FIA’s mission is to advance professional fundraising to ensure the future sustainability of fundraising into the future.  We do this via a self-regulatory Code of Conduct, the FIA Code, and through providing professional development, education and training. We also lobby government at all levels on the issues critical to the fundraising sector.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17104-C92F-4301-A94B-AB6036B8487C}" type="slidenum">
              <a:rPr lang="en-AU" smtClean="0"/>
              <a:pPr>
                <a:defRPr/>
              </a:pPr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415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Fundraising Institute Australia is the national peak body representing professional fundraising in Australia.  </a:t>
            </a:r>
          </a:p>
          <a:p>
            <a:endParaRPr lang="en-SG" dirty="0"/>
          </a:p>
          <a:p>
            <a:r>
              <a:rPr lang="en-SG" dirty="0"/>
              <a:t>Our members including charities of all sizes and types as well as suppliers to the sector.  Fundraising is worth $10.5 billion in Australia. </a:t>
            </a:r>
          </a:p>
          <a:p>
            <a:endParaRPr lang="en-SG" dirty="0"/>
          </a:p>
          <a:p>
            <a:r>
              <a:rPr lang="en-SG" dirty="0"/>
              <a:t>Founded over 50 years ago, FIA’s mission is to advance professional fundraising to ensure the future sustainability of fundraising into the future.  We do this via a self-regulatory Code of Conduct, the FIA Code, and through providing professional development, education and training. We also lobby government at all levels on the issues critical to the fundraising sector.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17104-C92F-4301-A94B-AB6036B8487C}" type="slidenum">
              <a:rPr lang="en-AU" smtClean="0"/>
              <a:pPr>
                <a:defRPr/>
              </a:pPr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7696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C666A-59F4-413C-817D-66F027DB5DB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188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FF1DF-7A77-B942-8CEF-C97EC62733C8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7156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</a:t>
            </a:r>
          </a:p>
          <a:p>
            <a:r>
              <a:rPr lang="en-GB" dirty="0"/>
              <a:t>Study from tourism looking at four dimensions of what makes experiences memorable – found that all drive memory, and memory drives loyalty. Perhaps not directly applicable to our sector, but interesting</a:t>
            </a:r>
          </a:p>
          <a:p>
            <a:endParaRPr lang="en-GB" dirty="0"/>
          </a:p>
          <a:p>
            <a:r>
              <a:rPr lang="en-GB" dirty="0"/>
              <a:t>Strong memories lead to customer loyalty</a:t>
            </a:r>
          </a:p>
          <a:p>
            <a:endParaRPr lang="en-GB" dirty="0"/>
          </a:p>
          <a:p>
            <a:r>
              <a:rPr lang="en-GB" dirty="0"/>
              <a:t>Based on Pine and Gilmore’s book: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Pine and Gilmore (1998) provided five key points for which they called experience-design principles: theme the experience, harmonize impressions with positive cues, eliminate negative cues, mix in memorabilia, and engage all five senses.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EF7B3-798E-458D-8EF9-E013CB9BCBB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398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Finish with round up of places and purposes leading to payments down the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3C597-5087-4CEB-B10C-0BFCBE5FA0F2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979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Fundraising Institute Australia is the national peak body representing professional fundraising in Australia.  </a:t>
            </a:r>
          </a:p>
          <a:p>
            <a:endParaRPr lang="en-SG" dirty="0"/>
          </a:p>
          <a:p>
            <a:r>
              <a:rPr lang="en-SG" dirty="0"/>
              <a:t>Our members including charities of all sizes and types as well as suppliers to the sector.  Fundraising is worth $10.5 billion in Australia. </a:t>
            </a:r>
          </a:p>
          <a:p>
            <a:endParaRPr lang="en-SG" dirty="0"/>
          </a:p>
          <a:p>
            <a:r>
              <a:rPr lang="en-SG" dirty="0"/>
              <a:t>Founded over 50 years ago, FIA’s mission is to advance professional fundraising to ensure the future sustainability of fundraising into the future.  We do this via a self-regulatory Code of Conduct, the FIA Code, and through providing professional development, education and training. We also lobby government at all levels on the issues critical to the fundraising sector.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17104-C92F-4301-A94B-AB6036B8487C}" type="slidenum">
              <a:rPr lang="en-AU" smtClean="0"/>
              <a:pPr>
                <a:defRPr/>
              </a:pPr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181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Fundraising Institute Australia is the national peak body representing professional fundraising in Australia.  </a:t>
            </a:r>
          </a:p>
          <a:p>
            <a:endParaRPr lang="en-SG" dirty="0"/>
          </a:p>
          <a:p>
            <a:r>
              <a:rPr lang="en-SG" dirty="0"/>
              <a:t>Our members including charities of all sizes and types as well as suppliers to the sector.  Fundraising is worth $10.5 billion in Australia. </a:t>
            </a:r>
          </a:p>
          <a:p>
            <a:endParaRPr lang="en-SG" dirty="0"/>
          </a:p>
          <a:p>
            <a:r>
              <a:rPr lang="en-SG" dirty="0"/>
              <a:t>Founded over 50 years ago, FIA’s mission is to advance professional fundraising to ensure the future sustainability of fundraising into the future.  We do this via a self-regulatory Code of Conduct, the FIA Code, and through providing professional development, education and training. We also lobby government at all levels on the issues critical to the fundraising sector.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17104-C92F-4301-A94B-AB6036B8487C}" type="slidenum">
              <a:rPr lang="en-AU" smtClean="0"/>
              <a:pPr>
                <a:defRPr/>
              </a:pPr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09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Fundraising Institute Australia is the national peak body representing professional fundraising in Australia.  </a:t>
            </a:r>
          </a:p>
          <a:p>
            <a:endParaRPr lang="en-SG" dirty="0"/>
          </a:p>
          <a:p>
            <a:r>
              <a:rPr lang="en-SG" dirty="0"/>
              <a:t>Our members including charities of all sizes and types as well as suppliers to the sector.  Fundraising is worth $10.5 billion in Australia. </a:t>
            </a:r>
          </a:p>
          <a:p>
            <a:endParaRPr lang="en-SG" dirty="0"/>
          </a:p>
          <a:p>
            <a:r>
              <a:rPr lang="en-SG" dirty="0"/>
              <a:t>Founded over 50 years ago, FIA’s mission is to advance professional fundraising to ensure the future sustainability of fundraising into the future.  We do this via a self-regulatory Code of Conduct, the FIA Code, and through providing professional development, education and training. We also lobby government at all levels on the issues critical to the fundraising sector.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17104-C92F-4301-A94B-AB6036B8487C}" type="slidenum">
              <a:rPr lang="en-AU" smtClean="0"/>
              <a:pPr>
                <a:defRPr/>
              </a:pPr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3048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Fundraising Institute Australia is the national peak body representing professional fundraising in Australia.  </a:t>
            </a:r>
          </a:p>
          <a:p>
            <a:endParaRPr lang="en-SG" dirty="0"/>
          </a:p>
          <a:p>
            <a:r>
              <a:rPr lang="en-SG" dirty="0"/>
              <a:t>Our members including charities of all sizes and types as well as suppliers to the sector.  Fundraising is worth $10.5 billion in Australia. </a:t>
            </a:r>
          </a:p>
          <a:p>
            <a:endParaRPr lang="en-SG" dirty="0"/>
          </a:p>
          <a:p>
            <a:r>
              <a:rPr lang="en-SG" dirty="0"/>
              <a:t>Founded over 50 years ago, FIA’s mission is to advance professional fundraising to ensure the future sustainability of fundraising into the future.  We do this via a self-regulatory Code of Conduct, the FIA Code, and through providing professional development, education and training. We also lobby government at all levels on the issues critical to the fundraising sector.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17104-C92F-4301-A94B-AB6036B8487C}" type="slidenum">
              <a:rPr lang="en-AU" smtClean="0"/>
              <a:pPr>
                <a:defRPr/>
              </a:pPr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355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Fundraising Institute Australia is the national peak body representing professional fundraising in Australia.  </a:t>
            </a:r>
          </a:p>
          <a:p>
            <a:endParaRPr lang="en-SG" dirty="0"/>
          </a:p>
          <a:p>
            <a:r>
              <a:rPr lang="en-SG" dirty="0"/>
              <a:t>Our members including charities of all sizes and types as well as suppliers to the sector.  Fundraising is worth $10.5 billion in Australia. </a:t>
            </a:r>
          </a:p>
          <a:p>
            <a:endParaRPr lang="en-SG" dirty="0"/>
          </a:p>
          <a:p>
            <a:r>
              <a:rPr lang="en-SG" dirty="0"/>
              <a:t>Founded over 50 years ago, FIA’s mission is to advance professional fundraising to ensure the future sustainability of fundraising into the future.  We do this via a self-regulatory Code of Conduct, the FIA Code, and through providing professional development, education and training. We also lobby government at all levels on the issues critical to the fundraising sector.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17104-C92F-4301-A94B-AB6036B8487C}" type="slidenum">
              <a:rPr lang="en-AU" smtClean="0"/>
              <a:pPr>
                <a:defRPr/>
              </a:pPr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2573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Fundraising Institute Australia is the national peak body representing professional fundraising in Australia.  </a:t>
            </a:r>
          </a:p>
          <a:p>
            <a:endParaRPr lang="en-SG" dirty="0"/>
          </a:p>
          <a:p>
            <a:r>
              <a:rPr lang="en-SG" dirty="0"/>
              <a:t>Our members including charities of all sizes and types as well as suppliers to the sector.  Fundraising is worth $10.5 billion in Australia. </a:t>
            </a:r>
          </a:p>
          <a:p>
            <a:endParaRPr lang="en-SG" dirty="0"/>
          </a:p>
          <a:p>
            <a:r>
              <a:rPr lang="en-SG" dirty="0"/>
              <a:t>Founded over 50 years ago, FIA’s mission is to advance professional fundraising to ensure the future sustainability of fundraising into the future.  We do this via a self-regulatory Code of Conduct, the FIA Code, and through providing professional development, education and training. We also lobby government at all levels on the issues critical to the fundraising sector.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17104-C92F-4301-A94B-AB6036B8487C}" type="slidenum">
              <a:rPr lang="en-AU" smtClean="0"/>
              <a:pPr>
                <a:defRPr/>
              </a:pPr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674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Fundraising Institute Australia is the national peak body representing professional fundraising in Australia.  </a:t>
            </a:r>
          </a:p>
          <a:p>
            <a:endParaRPr lang="en-SG" dirty="0"/>
          </a:p>
          <a:p>
            <a:r>
              <a:rPr lang="en-SG" dirty="0"/>
              <a:t>Our members including charities of all sizes and types as well as suppliers to the sector.  Fundraising is worth $10.5 billion in Australia. </a:t>
            </a:r>
          </a:p>
          <a:p>
            <a:endParaRPr lang="en-SG" dirty="0"/>
          </a:p>
          <a:p>
            <a:r>
              <a:rPr lang="en-SG" dirty="0"/>
              <a:t>Founded over 50 years ago, FIA’s mission is to advance professional fundraising to ensure the future sustainability of fundraising into the future.  We do this via a self-regulatory Code of Conduct, the FIA Code, and through providing professional development, education and training. We also lobby government at all levels on the issues critical to the fundraising sector.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17104-C92F-4301-A94B-AB6036B8487C}" type="slidenum">
              <a:rPr lang="en-AU" smtClean="0"/>
              <a:pPr>
                <a:defRPr/>
              </a:pPr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9514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Fundraising Institute Australia is the national peak body representing professional fundraising in Australia.  </a:t>
            </a:r>
          </a:p>
          <a:p>
            <a:endParaRPr lang="en-SG" dirty="0"/>
          </a:p>
          <a:p>
            <a:r>
              <a:rPr lang="en-SG" dirty="0"/>
              <a:t>Our members including charities of all sizes and types as well as suppliers to the sector.  Fundraising is worth $10.5 billion in Australia. </a:t>
            </a:r>
          </a:p>
          <a:p>
            <a:endParaRPr lang="en-SG" dirty="0"/>
          </a:p>
          <a:p>
            <a:r>
              <a:rPr lang="en-SG" dirty="0"/>
              <a:t>Founded over 50 years ago, FIA’s mission is to advance professional fundraising to ensure the future sustainability of fundraising into the future.  We do this via a self-regulatory Code of Conduct, the FIA Code, and through providing professional development, education and training. We also lobby government at all levels on the issues critical to the fundraising sector.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17104-C92F-4301-A94B-AB6036B8487C}" type="slidenum">
              <a:rPr lang="en-AU" smtClean="0"/>
              <a:pPr>
                <a:defRPr/>
              </a:pPr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908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70B7A-FE02-DD43-9C9F-62A756CEA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595CE-3A1F-624D-87FB-CEFECCCBF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873B8-3D06-3040-ADD8-8047D240B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DAB7-2E7C-0C4D-8CC9-4C06C4E0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630F7-19C1-ED40-8B02-A6115609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5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9127D-10D2-3C4E-9047-3D4B38C1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5865FF-1F42-DD45-99DD-5A3677ACE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C942B-B7E9-B24C-B15E-A3D1C20E9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C7C84-8A87-EB48-AFCD-25EBD2147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12A31-E7AA-334F-8D32-80CB1B241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3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E12E7A-050C-8444-9A73-451028CA4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9AD0F-159B-3E49-840A-CC19008F8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D461D-DCA1-E345-AE75-9A197CE7E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B4AC1-E9B6-E14B-BEED-3048FE1A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3E39B-2702-9948-8423-09364829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12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82EE-8624-4CD8-8D94-2DCC04DB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FE839-FADA-4405-B430-AECCB3BEE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050" y="1773237"/>
            <a:ext cx="9197725" cy="453548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52104-0AC0-4EB7-8A4D-F4DBDC5CAD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4C635B-F184-446F-93A1-3E515B725FC6}" type="datetime6">
              <a:rPr lang="en-US" smtClean="0"/>
              <a:pPr/>
              <a:t>July 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0F49-1587-4C6F-9BEF-B5725C310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8768DAD-6D06-4B6F-A710-EC4B23344C8F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569913" y="983576"/>
            <a:ext cx="9186862" cy="407074"/>
          </a:xfrm>
        </p:spPr>
        <p:txBody>
          <a:bodyPr/>
          <a:lstStyle>
            <a:lvl1pPr marL="0" indent="0" algn="l">
              <a:lnSpc>
                <a:spcPct val="102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133420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8595EF-709F-472A-A558-E98872ABA28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6197600" cy="6858000"/>
          </a:xfrm>
        </p:spPr>
        <p:txBody>
          <a:bodyPr lIns="108000" tIns="108000" rIns="108000" bIns="108000"/>
          <a:lstStyle>
            <a:lvl1pPr>
              <a:defRPr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30084-1442-420F-8AD2-35790AFCFC72}"/>
              </a:ext>
            </a:extLst>
          </p:cNvPr>
          <p:cNvSpPr/>
          <p:nvPr userDrawn="1"/>
        </p:nvSpPr>
        <p:spPr>
          <a:xfrm>
            <a:off x="6197600" y="0"/>
            <a:ext cx="599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DE643-F146-46B3-92EF-7146B836940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59050" y="6455913"/>
            <a:ext cx="5432175" cy="22472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C3E60B9-7992-46A4-A79B-AFFF1A55A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225" y="549274"/>
            <a:ext cx="4887913" cy="3965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670BEDF-8B6A-4450-A0F6-4EA1D869CF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3945" y="5312131"/>
            <a:ext cx="4754880" cy="154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29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82EE-8624-4CD8-8D94-2DCC04DB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21E06-10BC-4EBC-B337-B648B15D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Date Placeholder 9">
            <a:extLst>
              <a:ext uri="{FF2B5EF4-FFF2-40B4-BE49-F238E27FC236}">
                <a16:creationId xmlns:a16="http://schemas.microsoft.com/office/drawing/2014/main" id="{84F8D949-E7A8-4DCC-B6C5-CFA7D6F0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8787" y="6458653"/>
            <a:ext cx="1677987" cy="2151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D5DE011-68E4-4230-870F-B4C55412045A}" type="datetime6">
              <a:rPr lang="en-US" smtClean="0"/>
              <a:pPr/>
              <a:t>July 23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1B99D27-3168-4C69-97BB-26DD1AFCCED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69913" y="983576"/>
            <a:ext cx="9186862" cy="407074"/>
          </a:xfrm>
        </p:spPr>
        <p:txBody>
          <a:bodyPr/>
          <a:lstStyle>
            <a:lvl1pPr marL="0" indent="0" algn="l">
              <a:lnSpc>
                <a:spcPct val="102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399331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- Sol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5DC434D8-85D9-4203-8144-78CE764680A6}"/>
              </a:ext>
            </a:extLst>
          </p:cNvPr>
          <p:cNvSpPr/>
          <p:nvPr userDrawn="1"/>
        </p:nvSpPr>
        <p:spPr>
          <a:xfrm>
            <a:off x="0" y="-366"/>
            <a:ext cx="1280430" cy="1514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07" y="0"/>
                </a:moveTo>
                <a:lnTo>
                  <a:pt x="21600" y="0"/>
                </a:lnTo>
                <a:lnTo>
                  <a:pt x="10777" y="21600"/>
                </a:lnTo>
                <a:lnTo>
                  <a:pt x="0" y="21600"/>
                </a:lnTo>
                <a:lnTo>
                  <a:pt x="1070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F4693-864A-401C-A347-81935B76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08312-47E3-470B-AE2C-AF13914D0E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5B9BE-E024-4524-9C21-4A4A30BA06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4C635B-F184-446F-93A1-3E515B725FC6}" type="datetime6">
              <a:rPr lang="en-US" smtClean="0"/>
              <a:pPr/>
              <a:t>July 23</a:t>
            </a:fld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AA658C3-52D5-40A9-B8E8-F14531DA6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9145" y="1771651"/>
            <a:ext cx="466530" cy="3809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7EBACC-3C96-42E1-B701-07C527E253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32050" y="1773238"/>
            <a:ext cx="7324725" cy="4535487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0" indent="0"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890B3-A6A5-40A4-A66D-A168E5C6A12A}"/>
              </a:ext>
            </a:extLst>
          </p:cNvPr>
          <p:cNvSpPr txBox="1"/>
          <p:nvPr userDrawn="1"/>
        </p:nvSpPr>
        <p:spPr>
          <a:xfrm>
            <a:off x="11262088" y="6468773"/>
            <a:ext cx="379050" cy="2151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017D-4930-40A6-9E49-07E438561B51}" type="slidenum">
              <a:rPr lang="en-GB" sz="900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900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A167620-3A7B-41CB-A305-33B5B3F973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9963150" y="4257675"/>
            <a:ext cx="466530" cy="3809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F4B09A5E-4F89-45F3-A509-FA519521C8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9702" y="361730"/>
            <a:ext cx="774849" cy="5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67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tement - Sol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:a16="http://schemas.microsoft.com/office/drawing/2014/main" id="{22AE0F14-D31C-4A06-948E-66A779177BC0}"/>
              </a:ext>
            </a:extLst>
          </p:cNvPr>
          <p:cNvSpPr/>
          <p:nvPr userDrawn="1"/>
        </p:nvSpPr>
        <p:spPr>
          <a:xfrm>
            <a:off x="0" y="-366"/>
            <a:ext cx="1280430" cy="1514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07" y="0"/>
                </a:moveTo>
                <a:lnTo>
                  <a:pt x="21600" y="0"/>
                </a:lnTo>
                <a:lnTo>
                  <a:pt x="10777" y="21600"/>
                </a:lnTo>
                <a:lnTo>
                  <a:pt x="0" y="21600"/>
                </a:lnTo>
                <a:lnTo>
                  <a:pt x="1070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682EE-8624-4CD8-8D94-2DCC04DB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52104-0AC0-4EB7-8A4D-F4DBDC5CAD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4C635B-F184-446F-93A1-3E515B725FC6}" type="datetime6">
              <a:rPr lang="en-US" smtClean="0"/>
              <a:pPr/>
              <a:t>July 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0F49-1587-4C6F-9BEF-B5725C310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4D6217-9770-4D98-A72A-90D2989570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8800" y="1773238"/>
            <a:ext cx="9186863" cy="4535487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4pPr>
            <a:lvl5pPr marL="0" indent="0">
              <a:buClr>
                <a:schemeClr val="bg1"/>
              </a:buClr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B92E4B3D-2344-4ADF-94BD-DD96A26E2F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702" y="361730"/>
            <a:ext cx="774849" cy="50663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4102447-5A8D-411F-94F1-5F2F9A61513C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569913" y="983576"/>
            <a:ext cx="9186862" cy="407074"/>
          </a:xfrm>
        </p:spPr>
        <p:txBody>
          <a:bodyPr/>
          <a:lstStyle>
            <a:lvl1pPr marL="0" indent="0" algn="l">
              <a:lnSpc>
                <a:spcPct val="102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46499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8C25F5-19C1-4DF9-AFFA-1DB4A6EAA0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</p:spPr>
        <p:txBody>
          <a:bodyPr lIns="108000" tIns="108000" rIns="108000" bIns="108000"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DA9D9-C434-4D1D-ACDC-8CBB2C259E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1999" cy="3219450"/>
          </a:xfrm>
          <a:gradFill>
            <a:gsLst>
              <a:gs pos="0">
                <a:schemeClr val="tx1">
                  <a:alpha val="80000"/>
                </a:schemeClr>
              </a:gs>
              <a:gs pos="55000">
                <a:schemeClr val="tx1">
                  <a:alpha val="0"/>
                </a:schemeClr>
              </a:gs>
              <a:gs pos="35000">
                <a:srgbClr val="1D1D1B">
                  <a:alpha val="55000"/>
                </a:srgbClr>
              </a:gs>
              <a:gs pos="16000">
                <a:schemeClr val="tx1">
                  <a:alpha val="70000"/>
                </a:schemeClr>
              </a:gs>
            </a:gsLst>
            <a:lin ang="5100000" scaled="0"/>
          </a:gradFill>
        </p:spPr>
        <p:txBody>
          <a:bodyPr/>
          <a:lstStyle>
            <a:lvl1pPr marL="0" indent="0" algn="l">
              <a:buNone/>
              <a:defRPr/>
            </a:lvl1pPr>
            <a:lvl2pPr marL="266700" indent="0" algn="l">
              <a:buNone/>
              <a:defRPr/>
            </a:lvl2pPr>
            <a:lvl3pPr marL="542925" indent="0" algn="l">
              <a:buNone/>
              <a:defRPr/>
            </a:lvl3pPr>
            <a:lvl4pPr marL="809625" indent="0" algn="l">
              <a:buNone/>
              <a:defRPr/>
            </a:lvl4pPr>
            <a:lvl5pPr marL="1076325" indent="0" algn="l">
              <a:buNone/>
              <a:defRPr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F906E-08AE-45F1-B7C1-DCF225F4A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D4FAB98-225B-4D92-8A0B-C2FFC31B52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69913" y="1006874"/>
            <a:ext cx="9186862" cy="407074"/>
          </a:xfrm>
        </p:spPr>
        <p:txBody>
          <a:bodyPr/>
          <a:lstStyle>
            <a:lvl1pPr marL="0" indent="0" algn="l">
              <a:lnSpc>
                <a:spcPct val="102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255521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91B45-B66B-FD46-908E-BC6EF366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090E8-60FC-5F4C-90F5-649987173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D5338-B4B6-1F45-907F-3765CFDF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A4152-3FEC-C541-995D-56F38830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27749-F2D3-9945-AD17-16B723622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5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F07CD-D68D-6E47-BCD7-405041482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854A8-C141-E349-BF0A-F521B040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AC64F-8CBC-2044-AD50-94A51D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4BAAD-4731-3B44-AAC1-37E81EC69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42F49-44E6-5F44-B9A6-59FD0A03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5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84B19-7676-B548-B52B-6E52B42D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3627D-981E-444B-9A1A-3D75F426F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289E6-D1C8-AA47-AAE5-93B9051A3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ED5DA-6586-AB44-A407-8DD2BC5C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45F03-1ED4-7548-9752-C1BED551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C03EF-0F40-3946-A4C5-FE313BA2B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2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AAFE6-EF99-CF41-9631-44B42449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76177-C749-334D-B4DE-C9291121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009CE-3897-064A-A42E-BC2AA6C5B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334C8-22F1-D542-84EE-8898EB715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7641C-4E62-644C-A085-FAFCF83E4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86D376-516D-8740-8241-72E8E86AA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72D16D-B7DE-ED40-8E93-BAB6571B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9EBFC1-4837-A445-BA74-67E4E138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8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AA6C6-472D-0E46-A29E-6EF01208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B4D79-FCB0-844E-A5D8-4ABC4599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8B3D5-EB5D-D343-9578-FC2F6CE84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F3042-D3FE-9A4A-9EF2-646A00B60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811FE7-CBC6-2E44-B2E5-BC0DFFE27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FE6F0E-539D-154E-96AE-80C495F7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9E3A5-41E0-D344-BA9E-55EA3AE3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F1C2-26A3-3642-B0F1-B619DBC8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C21CE-6F32-DE40-B314-AC68834F8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4D3B2-6118-AE47-A3EE-DF3850357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09A38-0BDC-5846-984E-4AAC55691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AF81D-1CCE-7B4A-B73C-811E8183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81C94-3878-A14F-9C2B-390E82D6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0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FE29B-3618-9847-9DB3-733E1762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D5A89-60EB-0649-90A3-AA8CAB1D3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992FA-B513-3E44-80A6-F7B7F72FD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88904-7FDE-7149-97C9-C6BFC189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4A14B-6394-AB4C-A1B3-80D845E2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2BFB4-6E94-2C4A-A57F-BB2C3E08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6BBC68-A7E1-AD4E-BF97-908881D2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55961-19F0-EE4C-9CDC-8CF5D1FA2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B9E59-8A35-D648-83CD-A931BC329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5FB2-B4F0-F541-ADDF-37778429F9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D3AD6-AAA6-1A4B-AB29-ECEE30C56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6DB74-516D-3D45-B625-87370E725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7B203-4847-8A47-802D-48FD0F275B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73CD7C3-9F4D-83D4-F6FD-DC4B73441820}"/>
              </a:ext>
            </a:extLst>
          </p:cNvPr>
          <p:cNvSpPr txBox="1">
            <a:spLocks/>
          </p:cNvSpPr>
          <p:nvPr userDrawn="1"/>
        </p:nvSpPr>
        <p:spPr>
          <a:xfrm>
            <a:off x="10704799" y="6088064"/>
            <a:ext cx="911468" cy="365125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5FB897B-24DD-4A82-808E-BC742D3B7DD4}" type="slidenum">
              <a:rPr lang="en-AU" smtClean="0"/>
              <a:pPr>
                <a:spcAft>
                  <a:spcPts val="600"/>
                </a:spcAft>
              </a:pPr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039EE3-67C2-68ED-3A61-6F1041A510B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86803" y="5767662"/>
            <a:ext cx="1633870" cy="1005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FB53A-BB28-E5F1-C8CA-57E6E6E093F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522837" y="5801192"/>
            <a:ext cx="246299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7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0AD4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includeacharity.org.au/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B381A00-69D9-F84B-B81E-F557FDD77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" y="6865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C6F8CB-88A4-B149-A6C1-FE1820B65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586" y="5218359"/>
            <a:ext cx="3549404" cy="1341848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082E8A4-F3F2-9F47-84F8-91B842919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26" t="13421" r="12575" b="32218"/>
          <a:stretch/>
        </p:blipFill>
        <p:spPr>
          <a:xfrm>
            <a:off x="6518166" y="5218359"/>
            <a:ext cx="2373586" cy="1252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CBB27-A27C-BC47-AF00-85928CA49B5F}"/>
              </a:ext>
            </a:extLst>
          </p:cNvPr>
          <p:cNvSpPr txBox="1"/>
          <p:nvPr/>
        </p:nvSpPr>
        <p:spPr>
          <a:xfrm>
            <a:off x="1269936" y="1036927"/>
            <a:ext cx="9650017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223469"/>
                </a:solidFill>
                <a:latin typeface="MrEavesXLModOT" panose="020B0603060502020204" pitchFamily="34" charset="77"/>
              </a:rPr>
              <a:t>Include a Charity </a:t>
            </a:r>
          </a:p>
          <a:p>
            <a:pPr algn="ctr"/>
            <a:r>
              <a:rPr lang="en-US" sz="6000" b="1" dirty="0">
                <a:solidFill>
                  <a:srgbClr val="223469"/>
                </a:solidFill>
                <a:latin typeface="MrEavesXLModOT"/>
              </a:rPr>
              <a:t>2023 Gifts in Wills Conference</a:t>
            </a:r>
          </a:p>
          <a:p>
            <a:pPr algn="ctr"/>
            <a:r>
              <a:rPr lang="en-US" sz="6000" b="1" dirty="0">
                <a:solidFill>
                  <a:srgbClr val="223469"/>
                </a:solidFill>
                <a:latin typeface="MrEavesXLModOT"/>
              </a:rPr>
              <a:t>Dr Claire Routley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58C220-35C4-0C4A-8FB0-E6F5F7A1F0A3}"/>
              </a:ext>
            </a:extLst>
          </p:cNvPr>
          <p:cNvSpPr txBox="1"/>
          <p:nvPr/>
        </p:nvSpPr>
        <p:spPr>
          <a:xfrm>
            <a:off x="2324231" y="4825655"/>
            <a:ext cx="754353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MrEavesXLModOT"/>
              </a:rPr>
              <a:t>20 July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9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E0EDE-570E-42A2-B81C-135BA289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799" y="6088064"/>
            <a:ext cx="91146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FB897B-24DD-4A82-808E-BC742D3B7DD4}" type="slidenum">
              <a:rPr lang="en-AU" smtClean="0"/>
              <a:pPr>
                <a:spcAft>
                  <a:spcPts val="600"/>
                </a:spcAft>
              </a:pPr>
              <a:t>10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86A99-73C0-47C9-954D-BD5619D2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3" y="5767662"/>
            <a:ext cx="1633870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798DD-A7E7-4021-B390-4FE2A25F7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37" y="5801192"/>
            <a:ext cx="2462997" cy="938865"/>
          </a:xfrm>
          <a:prstGeom prst="rect">
            <a:avLst/>
          </a:prstGeom>
        </p:spPr>
      </p:pic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A4BCD485-E6B4-FFA4-BD83-FDF1F502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32" y="335043"/>
            <a:ext cx="4640935" cy="61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158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E0EDE-570E-42A2-B81C-135BA289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799" y="6088064"/>
            <a:ext cx="91146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FB897B-24DD-4A82-808E-BC742D3B7DD4}" type="slidenum">
              <a:rPr lang="en-AU" smtClean="0"/>
              <a:pPr>
                <a:spcAft>
                  <a:spcPts val="600"/>
                </a:spcAft>
              </a:pPr>
              <a:t>11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86A99-73C0-47C9-954D-BD5619D2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3" y="5767662"/>
            <a:ext cx="1633870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798DD-A7E7-4021-B390-4FE2A25F7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37" y="5801192"/>
            <a:ext cx="2462997" cy="938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4587CD-511F-5707-EB2B-0F13AECC2E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33" t="23315" r="26272" b="15489"/>
          <a:stretch/>
        </p:blipFill>
        <p:spPr>
          <a:xfrm>
            <a:off x="2350783" y="526431"/>
            <a:ext cx="7490434" cy="524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9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E0EDE-570E-42A2-B81C-135BA289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799" y="6088064"/>
            <a:ext cx="91146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FB897B-24DD-4A82-808E-BC742D3B7DD4}" type="slidenum">
              <a:rPr lang="en-AU" smtClean="0"/>
              <a:pPr>
                <a:spcAft>
                  <a:spcPts val="600"/>
                </a:spcAft>
              </a:pPr>
              <a:t>12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86A99-73C0-47C9-954D-BD5619D2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3" y="5767662"/>
            <a:ext cx="1633870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798DD-A7E7-4021-B390-4FE2A25F7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37" y="5801192"/>
            <a:ext cx="2462997" cy="938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C24A1B-9415-FA89-F242-AF594B2ED0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0" t="27193" r="59441" b="7543"/>
          <a:stretch/>
        </p:blipFill>
        <p:spPr>
          <a:xfrm>
            <a:off x="1949546" y="852947"/>
            <a:ext cx="8292908" cy="46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2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B7E8-5BFA-4324-BCAE-DBEA9140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accent6"/>
                </a:solidFill>
              </a:rPr>
              <a:t>Using your proposition in practice: the five I’s</a:t>
            </a:r>
            <a:endParaRPr lang="en-GB" sz="4000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687EE-DA12-49A6-809A-9D0603FB7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Implementation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rgbClr val="2B4355"/>
                </a:solidFill>
              </a:rPr>
              <a:t>G</a:t>
            </a:r>
            <a:r>
              <a:rPr lang="en-US" dirty="0"/>
              <a:t>etting the basics right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Impact</a:t>
            </a:r>
            <a:r>
              <a:rPr lang="en-US" dirty="0">
                <a:highlight>
                  <a:srgbClr val="008000"/>
                </a:highlight>
              </a:rPr>
              <a:t> </a:t>
            </a:r>
            <a:r>
              <a:rPr lang="en-US" dirty="0"/>
              <a:t>		Quality and originality of design and visual imagery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Inspiration</a:t>
            </a:r>
            <a:r>
              <a:rPr lang="en-US" dirty="0">
                <a:highlight>
                  <a:srgbClr val="008000"/>
                </a:highlight>
              </a:rPr>
              <a:t> </a:t>
            </a:r>
            <a:r>
              <a:rPr lang="en-US" dirty="0"/>
              <a:t>		Reflecting bequest motives and encouraging donors 			to make a gift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Integrity</a:t>
            </a:r>
            <a:r>
              <a:rPr lang="en-US" dirty="0"/>
              <a:t> 		Demonstrating that the </a:t>
            </a:r>
            <a:r>
              <a:rPr lang="en-US" dirty="0" err="1"/>
              <a:t>organisation</a:t>
            </a:r>
            <a:r>
              <a:rPr lang="en-US" dirty="0"/>
              <a:t> is a 					trustworthy 	recipient of bequest gifts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Information</a:t>
            </a:r>
            <a:r>
              <a:rPr lang="en-US" dirty="0"/>
              <a:t> 		Providing clear and relevant information about how 			to leave a gift.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47896-7AB7-4C2F-91B2-2A7651BE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EFA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747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64D5-5FD5-4AFB-89A7-3F30596BB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6922" y="210142"/>
            <a:ext cx="2123268" cy="1680651"/>
          </a:xfrm>
        </p:spPr>
        <p:txBody>
          <a:bodyPr/>
          <a:lstStyle/>
          <a:p>
            <a:r>
              <a:rPr lang="en-GB" dirty="0"/>
              <a:t>Impact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B7206-7198-E1AB-D169-F480F10F3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7" t="15742" r="20391" b="6864"/>
          <a:stretch/>
        </p:blipFill>
        <p:spPr>
          <a:xfrm>
            <a:off x="1707606" y="101656"/>
            <a:ext cx="8089816" cy="58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27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E0030-55A6-43A4-9160-EC25708EC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Inspiration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71A8-2856-4C17-8AE6-D8D9E99F2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EFA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AE41A2-20D9-48C8-B0D7-12853D3F2CC6}"/>
              </a:ext>
            </a:extLst>
          </p:cNvPr>
          <p:cNvSpPr txBox="1"/>
          <p:nvPr/>
        </p:nvSpPr>
        <p:spPr>
          <a:xfrm>
            <a:off x="800414" y="2171472"/>
            <a:ext cx="10300771" cy="3029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3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“You may have been affected by cancer yourself, cared for a loved one with cancer or have friends and family affected by a diagnosis. Whatever your connection, you’ll know how much it can turn someone’s life upside down…”</a:t>
            </a:r>
            <a:endParaRPr lang="en-GB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33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84A2-AFBC-463C-A1A6-07C8DD7E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6466" y="923064"/>
            <a:ext cx="2145534" cy="1325563"/>
          </a:xfrm>
        </p:spPr>
        <p:txBody>
          <a:bodyPr/>
          <a:lstStyle/>
          <a:p>
            <a:r>
              <a:rPr lang="en-GB" dirty="0"/>
              <a:t>Integrity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D2593-1F75-4E4A-9E17-D67DA7F73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57" t="15582" r="19850" b="6863"/>
          <a:stretch/>
        </p:blipFill>
        <p:spPr>
          <a:xfrm>
            <a:off x="1650880" y="136525"/>
            <a:ext cx="8370065" cy="59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3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632FFB-E57E-3B30-FDFD-7AE2B3EF71C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677C5E-B333-2758-BD86-1FB3AD6739E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B5256E-CEE7-89FF-6660-0D72CF08E784}"/>
              </a:ext>
            </a:extLst>
          </p:cNvPr>
          <p:cNvSpPr/>
          <p:nvPr/>
        </p:nvSpPr>
        <p:spPr>
          <a:xfrm>
            <a:off x="6197600" y="0"/>
            <a:ext cx="5994380" cy="68579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brass padlock on brown wooden door">
            <a:extLst>
              <a:ext uri="{FF2B5EF4-FFF2-40B4-BE49-F238E27FC236}">
                <a16:creationId xmlns:a16="http://schemas.microsoft.com/office/drawing/2014/main" id="{3C1B6299-5F79-81F4-58C3-5EC8E24B2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0" b="-2555"/>
          <a:stretch/>
        </p:blipFill>
        <p:spPr bwMode="auto">
          <a:xfrm>
            <a:off x="0" y="0"/>
            <a:ext cx="6197600" cy="70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FAFCFA4-C701-80FF-1A99-E148B22A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725" y="2719387"/>
            <a:ext cx="4887913" cy="1419226"/>
          </a:xfrm>
        </p:spPr>
        <p:txBody>
          <a:bodyPr/>
          <a:lstStyle/>
          <a:p>
            <a:pPr algn="ctr"/>
            <a:r>
              <a:rPr lang="en-GB" dirty="0"/>
              <a:t>Keeping supporters</a:t>
            </a:r>
          </a:p>
        </p:txBody>
      </p:sp>
    </p:spTree>
    <p:extLst>
      <p:ext uri="{BB962C8B-B14F-4D97-AF65-F5344CB8AC3E}">
        <p14:creationId xmlns:p14="http://schemas.microsoft.com/office/powerpoint/2010/main" val="1978281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701E9D-F770-A278-AFCA-1FF6821D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36" y="365125"/>
            <a:ext cx="10764864" cy="1325563"/>
          </a:xfrm>
        </p:spPr>
        <p:txBody>
          <a:bodyPr/>
          <a:lstStyle/>
          <a:p>
            <a:r>
              <a:rPr lang="en-GB" dirty="0"/>
              <a:t>Keep communicating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E38B13-6434-B133-9259-1381E3CB6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36" y="1782306"/>
            <a:ext cx="10764864" cy="4751119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>
                <a:latin typeface="+mj-lt"/>
              </a:rPr>
              <a:t>“Wishart and James (2021) analysed deceased supporter data from ten Australian charities to explore whether those people who had expressed interest in bequest giving actually left a legacy. They were able to analyse which supporters had received communications from their charities in their last two years of life; amongst these who had received such communications, 76 per cent gave an estate gift, whilst amongst those who hadn’t, 52 per cent generated an estate gift.”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5128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ncil and pencil shavings on a piece of paper&#10;&#10;Description automatically generated">
            <a:extLst>
              <a:ext uri="{FF2B5EF4-FFF2-40B4-BE49-F238E27FC236}">
                <a16:creationId xmlns:a16="http://schemas.microsoft.com/office/drawing/2014/main" id="{65B1D88D-CFC4-F043-B6F1-CE8B50CD74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b="7805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5D800A4-3FA5-1D51-01E1-9296675E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50" y="18415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What supporters like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C754B-3582-2C58-BEE7-8A112C97CD6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514013" y="6469063"/>
            <a:ext cx="1677987" cy="204787"/>
          </a:xfrm>
        </p:spPr>
        <p:txBody>
          <a:bodyPr/>
          <a:lstStyle/>
          <a:p>
            <a:fld id="{864C635B-F184-446F-93A1-3E515B725FC6}" type="datetime6">
              <a:rPr lang="en-US" smtClean="0"/>
              <a:pPr/>
              <a:t>July 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410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17E14-CDCF-4349-9ACA-AC709566E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8683"/>
            <a:ext cx="9144000" cy="2387600"/>
          </a:xfrm>
        </p:spPr>
        <p:txBody>
          <a:bodyPr wrap="none" anchor="ctr">
            <a:normAutofit/>
          </a:bodyPr>
          <a:lstStyle/>
          <a:p>
            <a:r>
              <a:rPr lang="en-GB" sz="4800" b="1" dirty="0">
                <a:solidFill>
                  <a:schemeClr val="accent6"/>
                </a:solidFill>
              </a:rPr>
              <a:t>Creative connection and </a:t>
            </a:r>
            <a:br>
              <a:rPr lang="en-GB" sz="4800" b="1" dirty="0">
                <a:solidFill>
                  <a:schemeClr val="accent6"/>
                </a:solidFill>
              </a:rPr>
            </a:br>
            <a:r>
              <a:rPr lang="en-GB" sz="4800" b="1" dirty="0">
                <a:solidFill>
                  <a:schemeClr val="accent6"/>
                </a:solidFill>
              </a:rPr>
              <a:t>communication to drive your purpose</a:t>
            </a:r>
            <a:endParaRPr lang="en-SG" sz="4800" b="1" dirty="0">
              <a:solidFill>
                <a:schemeClr val="accent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E0EDE-570E-42A2-B81C-135BA289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FB897B-24DD-4A82-808E-BC742D3B7DD4}" type="slidenum">
              <a:rPr lang="en-AU" smtClean="0"/>
              <a:pPr>
                <a:spcAft>
                  <a:spcPts val="600"/>
                </a:spcAft>
              </a:pPr>
              <a:t>2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86A99-73C0-47C9-954D-BD5619D2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3" y="5767662"/>
            <a:ext cx="1633870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798DD-A7E7-4021-B390-4FE2A25F7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37" y="5801192"/>
            <a:ext cx="246299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95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6714D-8570-4960-FB33-84193A195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Show people they’re valued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639FA-7D66-6E0E-825E-CDB0D9240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86" y="1577652"/>
            <a:ext cx="710111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“I'm a bit of a coffee snob. So I've been going to coffee shops quite a bit. I'm just trying to think again, in the past, I think one thing that really got me…I'm talking four or five years back and I remember walking into a Cafe Nero and the assistant said to me, ‘oh I remember your drink, you want </a:t>
            </a:r>
            <a:r>
              <a:rPr lang="en-US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abc</a:t>
            </a:r>
            <a:r>
              <a:rPr lang="en-US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’. And I just thought wow. So that, that was a really lovely surprise. The fact that somebody's actually remembered you, remembered what you like.”</a:t>
            </a:r>
            <a:endParaRPr lang="en-GB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89A41-18CD-0CF2-7068-ECA155BC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635B-F184-446F-93A1-3E515B725FC6}" type="datetime6">
              <a:rPr lang="en-US" smtClean="0"/>
              <a:pPr/>
              <a:t>July 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38B8-79BB-F0C1-0BEA-D319093B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coffee on cup and saucer">
            <a:extLst>
              <a:ext uri="{FF2B5EF4-FFF2-40B4-BE49-F238E27FC236}">
                <a16:creationId xmlns:a16="http://schemas.microsoft.com/office/drawing/2014/main" id="{9BA239DD-D82E-B21C-8380-92278725A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9"/>
          <a:stretch/>
        </p:blipFill>
        <p:spPr bwMode="auto">
          <a:xfrm>
            <a:off x="8316781" y="1656697"/>
            <a:ext cx="3144033" cy="354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727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8E33A-6FBB-6071-8C40-C35D0B5A8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31" y="257742"/>
            <a:ext cx="3780294" cy="2423465"/>
          </a:xfrm>
        </p:spPr>
        <p:txBody>
          <a:bodyPr/>
          <a:lstStyle/>
          <a:p>
            <a:r>
              <a:rPr lang="en-GB" dirty="0"/>
              <a:t>Add a touch of magic</a:t>
            </a:r>
          </a:p>
        </p:txBody>
      </p:sp>
      <p:pic>
        <p:nvPicPr>
          <p:cNvPr id="8" name="Content Placeholder 7" descr="A picture containing sale&#10;&#10;Description automatically generated">
            <a:extLst>
              <a:ext uri="{FF2B5EF4-FFF2-40B4-BE49-F238E27FC236}">
                <a16:creationId xmlns:a16="http://schemas.microsoft.com/office/drawing/2014/main" id="{8AE24A62-AE77-8D86-C872-81CD6751B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84" y="385317"/>
            <a:ext cx="4478274" cy="597103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5F9DC-3AD5-5BD6-F7A6-AE725523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635B-F184-446F-93A1-3E515B725FC6}" type="datetime6">
              <a:rPr lang="en-US" smtClean="0"/>
              <a:pPr/>
              <a:t>July 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484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666"/>
          <a:stretch/>
        </p:blipFill>
        <p:spPr>
          <a:xfrm>
            <a:off x="1503336" y="1128080"/>
            <a:ext cx="8331607" cy="4876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7393" y="6004213"/>
            <a:ext cx="356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/>
              <a:t>Faizan</a:t>
            </a:r>
            <a:r>
              <a:rPr lang="en-GB" dirty="0"/>
              <a:t> Ali et al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7B1A1-7CA9-9C6A-E5B0-C65A1AC97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966"/>
            <a:ext cx="10515600" cy="1325563"/>
          </a:xfrm>
        </p:spPr>
        <p:txBody>
          <a:bodyPr/>
          <a:lstStyle/>
          <a:p>
            <a:r>
              <a:rPr lang="en-GB" dirty="0"/>
              <a:t>Designing memorable experiences</a:t>
            </a:r>
          </a:p>
        </p:txBody>
      </p:sp>
    </p:spTree>
    <p:extLst>
      <p:ext uri="{BB962C8B-B14F-4D97-AF65-F5344CB8AC3E}">
        <p14:creationId xmlns:p14="http://schemas.microsoft.com/office/powerpoint/2010/main" val="3259699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0EF5-91B5-7791-4D0C-52281F52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memories for loved ones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33B3-F214-C133-5EBF-6E142BADE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DE011-68E4-4230-870F-B4C55412045A}" type="datetime6">
              <a:rPr lang="en-US" smtClean="0"/>
              <a:pPr/>
              <a:t>July 23</a:t>
            </a:fld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E29CCA-6539-C6EE-7432-2976555C9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00" y="1582200"/>
            <a:ext cx="3864074" cy="46330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671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89F61-63B5-F61A-F99B-D9001861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576" y="2612379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26119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CC594C-E5D3-2FA4-DA1A-8C21400DD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830" y="1764407"/>
            <a:ext cx="9276734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Places,  purpose  and payment: bringing everything together</a:t>
            </a:r>
          </a:p>
        </p:txBody>
      </p:sp>
    </p:spTree>
    <p:extLst>
      <p:ext uri="{BB962C8B-B14F-4D97-AF65-F5344CB8AC3E}">
        <p14:creationId xmlns:p14="http://schemas.microsoft.com/office/powerpoint/2010/main" val="323620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B381A00-69D9-F84B-B81E-F557FDD77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19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C6F8CB-88A4-B149-A6C1-FE1820B65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586" y="5218359"/>
            <a:ext cx="3549404" cy="1341848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082E8A4-F3F2-9F47-84F8-91B842919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26" t="13421" r="12575" b="32218"/>
          <a:stretch/>
        </p:blipFill>
        <p:spPr>
          <a:xfrm>
            <a:off x="6518166" y="5218359"/>
            <a:ext cx="2373586" cy="1252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CBB27-A27C-BC47-AF00-85928CA49B5F}"/>
              </a:ext>
            </a:extLst>
          </p:cNvPr>
          <p:cNvSpPr txBox="1"/>
          <p:nvPr/>
        </p:nvSpPr>
        <p:spPr>
          <a:xfrm>
            <a:off x="929898" y="563604"/>
            <a:ext cx="10151390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MrEavesXLModOT"/>
              </a:rPr>
              <a:t>Thank you</a:t>
            </a:r>
          </a:p>
          <a:p>
            <a:pPr algn="ctr"/>
            <a:endParaRPr lang="en-US" sz="6600" b="1" dirty="0">
              <a:solidFill>
                <a:schemeClr val="bg1"/>
              </a:solidFill>
              <a:latin typeface="MrEavesXLModOT"/>
            </a:endParaRP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MrEavesXLModOT"/>
                <a:cs typeface="Calibri"/>
              </a:rPr>
              <a:t>Be part of the movement</a:t>
            </a:r>
            <a:endParaRPr lang="en-US" sz="6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58C220-35C4-0C4A-8FB0-E6F5F7A1F0A3}"/>
              </a:ext>
            </a:extLst>
          </p:cNvPr>
          <p:cNvSpPr txBox="1"/>
          <p:nvPr/>
        </p:nvSpPr>
        <p:spPr>
          <a:xfrm>
            <a:off x="2324232" y="3343199"/>
            <a:ext cx="75435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>
              <a:solidFill>
                <a:srgbClr val="002060"/>
              </a:solidFill>
              <a:latin typeface="MrEavesXLModOT" panose="020B0603060502020204" pitchFamily="34" charset="77"/>
              <a:hlinkClick r:id="rId5"/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MrEavesXLModOT" panose="020B0603060502020204" pitchFamily="34" charset="77"/>
              </a:rPr>
              <a:t>www.includeacharity.com.au </a:t>
            </a:r>
            <a:endParaRPr lang="en-US" sz="4400" b="1" dirty="0">
              <a:solidFill>
                <a:srgbClr val="002060"/>
              </a:solidFill>
              <a:latin typeface="MrEavesXLModOT" panose="020B06030605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0061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17E14-CDCF-4349-9ACA-AC709566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70" y="421154"/>
            <a:ext cx="10531538" cy="1090587"/>
          </a:xfrm>
        </p:spPr>
        <p:txBody>
          <a:bodyPr wrap="none" anchor="ctr">
            <a:normAutofit/>
          </a:bodyPr>
          <a:lstStyle/>
          <a:p>
            <a:r>
              <a:rPr lang="en-SG" sz="4000" b="1" dirty="0">
                <a:solidFill>
                  <a:schemeClr val="accent6"/>
                </a:solidFill>
              </a:rPr>
              <a:t>This session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E0EDE-570E-42A2-B81C-135BA289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799" y="6088064"/>
            <a:ext cx="91146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FB897B-24DD-4A82-808E-BC742D3B7DD4}" type="slidenum">
              <a:rPr lang="en-AU" smtClean="0"/>
              <a:pPr>
                <a:spcAft>
                  <a:spcPts val="600"/>
                </a:spcAft>
              </a:pPr>
              <a:t>3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86A99-73C0-47C9-954D-BD5619D2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3" y="5767662"/>
            <a:ext cx="1633870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798DD-A7E7-4021-B390-4FE2A25F7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37" y="5801192"/>
            <a:ext cx="2462997" cy="93886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0CB79D4-6C09-4864-87C8-A5BA7E8FE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893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000" dirty="0"/>
              <a:t>How do we communicate well about gifts in wills to: </a:t>
            </a:r>
          </a:p>
          <a:p>
            <a:r>
              <a:rPr lang="en-AU" sz="4000" dirty="0"/>
              <a:t>Firstly, find supporters</a:t>
            </a:r>
          </a:p>
          <a:p>
            <a:r>
              <a:rPr lang="en-AU" sz="4000" dirty="0"/>
              <a:t>Secondly, keep supporters</a:t>
            </a:r>
          </a:p>
        </p:txBody>
      </p:sp>
    </p:spTree>
    <p:extLst>
      <p:ext uri="{BB962C8B-B14F-4D97-AF65-F5344CB8AC3E}">
        <p14:creationId xmlns:p14="http://schemas.microsoft.com/office/powerpoint/2010/main" val="14014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telescope&#10;&#10;Description automatically generated">
            <a:extLst>
              <a:ext uri="{FF2B5EF4-FFF2-40B4-BE49-F238E27FC236}">
                <a16:creationId xmlns:a16="http://schemas.microsoft.com/office/drawing/2014/main" id="{86A42B3B-531F-BE5D-58E0-1DB1E32D279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7"/>
          <a:stretch/>
        </p:blipFill>
        <p:spPr>
          <a:xfrm>
            <a:off x="20" y="10"/>
            <a:ext cx="6197580" cy="6857990"/>
          </a:xfrm>
          <a:noFill/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9693010-6A3E-FBA3-EF98-5BAA366264D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59050" y="6455913"/>
            <a:ext cx="5432175" cy="224723"/>
          </a:xfrm>
        </p:spPr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77C8DD-038A-CCDD-B98C-F5FB40EF36F2}"/>
              </a:ext>
            </a:extLst>
          </p:cNvPr>
          <p:cNvSpPr/>
          <p:nvPr/>
        </p:nvSpPr>
        <p:spPr>
          <a:xfrm>
            <a:off x="6197600" y="10"/>
            <a:ext cx="5994380" cy="68579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AFCFA4-C701-80FF-1A99-E148B22A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225" y="2654300"/>
            <a:ext cx="4887913" cy="1860549"/>
          </a:xfrm>
        </p:spPr>
        <p:txBody>
          <a:bodyPr anchor="t">
            <a:normAutofit/>
          </a:bodyPr>
          <a:lstStyle/>
          <a:p>
            <a:pPr algn="ctr"/>
            <a:r>
              <a:rPr lang="en-GB" dirty="0"/>
              <a:t>Finding supporters</a:t>
            </a:r>
          </a:p>
        </p:txBody>
      </p:sp>
    </p:spTree>
    <p:extLst>
      <p:ext uri="{BB962C8B-B14F-4D97-AF65-F5344CB8AC3E}">
        <p14:creationId xmlns:p14="http://schemas.microsoft.com/office/powerpoint/2010/main" val="294731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17E14-CDCF-4349-9ACA-AC709566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70" y="421154"/>
            <a:ext cx="10531538" cy="1090587"/>
          </a:xfrm>
        </p:spPr>
        <p:txBody>
          <a:bodyPr wrap="none" anchor="ctr">
            <a:normAutofit/>
          </a:bodyPr>
          <a:lstStyle/>
          <a:p>
            <a:r>
              <a:rPr lang="en-SG" sz="4000" b="1" dirty="0">
                <a:solidFill>
                  <a:schemeClr val="accent6"/>
                </a:solidFill>
              </a:rPr>
              <a:t>Draw on motives in your messaging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E0EDE-570E-42A2-B81C-135BA289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799" y="6088064"/>
            <a:ext cx="91146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FB897B-24DD-4A82-808E-BC742D3B7DD4}" type="slidenum">
              <a:rPr lang="en-AU" smtClean="0"/>
              <a:pPr>
                <a:spcAft>
                  <a:spcPts val="600"/>
                </a:spcAft>
              </a:pPr>
              <a:t>5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86A99-73C0-47C9-954D-BD5619D2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3" y="5767662"/>
            <a:ext cx="1633870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798DD-A7E7-4021-B390-4FE2A25F7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37" y="5801192"/>
            <a:ext cx="2462997" cy="9388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2E21F4E-12EC-67F8-56C5-8209B92E543C}"/>
              </a:ext>
            </a:extLst>
          </p:cNvPr>
          <p:cNvSpPr/>
          <p:nvPr/>
        </p:nvSpPr>
        <p:spPr>
          <a:xfrm>
            <a:off x="8253662" y="2403840"/>
            <a:ext cx="2802522" cy="1778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Looking forwards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D659D5B-5376-2BB4-6B64-BDB661AC7B6A}"/>
              </a:ext>
            </a:extLst>
          </p:cNvPr>
          <p:cNvSpPr/>
          <p:nvPr/>
        </p:nvSpPr>
        <p:spPr>
          <a:xfrm>
            <a:off x="931278" y="2403840"/>
            <a:ext cx="2870701" cy="18676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Looking back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B85D63-2524-AECD-152A-2246B143E1C4}"/>
              </a:ext>
            </a:extLst>
          </p:cNvPr>
          <p:cNvSpPr/>
          <p:nvPr/>
        </p:nvSpPr>
        <p:spPr>
          <a:xfrm>
            <a:off x="4892842" y="2174719"/>
            <a:ext cx="2406316" cy="2392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Looking around</a:t>
            </a:r>
          </a:p>
        </p:txBody>
      </p:sp>
    </p:spTree>
    <p:extLst>
      <p:ext uri="{BB962C8B-B14F-4D97-AF65-F5344CB8AC3E}">
        <p14:creationId xmlns:p14="http://schemas.microsoft.com/office/powerpoint/2010/main" val="162739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17E14-CDCF-4349-9ACA-AC709566E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none" anchor="ctr">
            <a:normAutofit/>
          </a:bodyPr>
          <a:lstStyle/>
          <a:p>
            <a:r>
              <a:rPr lang="en-SG" sz="4000" b="1" dirty="0">
                <a:solidFill>
                  <a:schemeClr val="accent6"/>
                </a:solidFill>
              </a:rPr>
              <a:t>Use optimal language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4150B7C-0C56-0C99-7BED-E971BED99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Family language</a:t>
            </a:r>
          </a:p>
          <a:p>
            <a:pPr lvl="1"/>
            <a:r>
              <a:rPr lang="en-GB" sz="2800" dirty="0"/>
              <a:t>Make a gift, not transfer assets</a:t>
            </a:r>
          </a:p>
          <a:p>
            <a:pPr lvl="1"/>
            <a:r>
              <a:rPr lang="en-GB" sz="2800" dirty="0"/>
              <a:t>A gift in a will, not a bequest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E0EDE-570E-42A2-B81C-135BA289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FB897B-24DD-4A82-808E-BC742D3B7DD4}" type="slidenum">
              <a:rPr lang="en-AU" smtClean="0"/>
              <a:pPr>
                <a:spcAft>
                  <a:spcPts val="600"/>
                </a:spcAft>
              </a:pPr>
              <a:t>6</a:t>
            </a:fld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86A99-73C0-47C9-954D-BD5619D2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3" y="5767662"/>
            <a:ext cx="1633870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798DD-A7E7-4021-B390-4FE2A25F7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37" y="5801192"/>
            <a:ext cx="2462997" cy="938865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1611AFC-F4BF-1072-69C1-2DBDEA751090}"/>
              </a:ext>
            </a:extLst>
          </p:cNvPr>
          <p:cNvSpPr txBox="1">
            <a:spLocks/>
          </p:cNvSpPr>
          <p:nvPr/>
        </p:nvSpPr>
        <p:spPr>
          <a:xfrm>
            <a:off x="6208963" y="1773238"/>
            <a:ext cx="5432175" cy="18542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b="1" dirty="0"/>
              <a:t>Bigger picture</a:t>
            </a:r>
          </a:p>
          <a:p>
            <a:pPr lvl="1"/>
            <a:r>
              <a:rPr lang="en-GB" sz="2800" dirty="0"/>
              <a:t>Create a just world, not buy 20 ploughs</a:t>
            </a:r>
          </a:p>
          <a:p>
            <a:pPr lvl="1"/>
            <a:endParaRPr lang="en-GB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7E541-049A-A685-1529-CDB054FAB7E4}"/>
              </a:ext>
            </a:extLst>
          </p:cNvPr>
          <p:cNvSpPr txBox="1">
            <a:spLocks/>
          </p:cNvSpPr>
          <p:nvPr/>
        </p:nvSpPr>
        <p:spPr>
          <a:xfrm>
            <a:off x="6208963" y="4027546"/>
            <a:ext cx="5432175" cy="2281178"/>
          </a:xfrm>
          <a:prstGeom prst="rect">
            <a:avLst/>
          </a:prstGeom>
          <a:ln>
            <a:noFill/>
          </a:ln>
        </p:spPr>
        <p:txBody>
          <a:bodyPr vert="horz" lIns="90000" tIns="126000" rIns="90000" bIns="126000" rtlCol="0">
            <a:normAutofit/>
          </a:bodyPr>
          <a:lstStyle>
            <a:lvl1pPr marL="266700" indent="-266700" algn="l" defTabSz="914400" rtl="0" eaLnBrk="1" latinLnBrk="0" hangingPunct="1">
              <a:lnSpc>
                <a:spcPct val="102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b="1" dirty="0"/>
              <a:t>Storytelling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800" dirty="0"/>
              <a:t>Living donor stories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800" dirty="0"/>
              <a:t>Images of people like me</a:t>
            </a:r>
          </a:p>
          <a:p>
            <a:pPr lvl="1"/>
            <a:endParaRPr lang="en-GB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34A0DBB-C62E-F56B-CB84-379967DA320C}"/>
              </a:ext>
            </a:extLst>
          </p:cNvPr>
          <p:cNvSpPr txBox="1">
            <a:spLocks/>
          </p:cNvSpPr>
          <p:nvPr/>
        </p:nvSpPr>
        <p:spPr>
          <a:xfrm>
            <a:off x="838200" y="3948172"/>
            <a:ext cx="5432175" cy="2281178"/>
          </a:xfrm>
          <a:prstGeom prst="rect">
            <a:avLst/>
          </a:prstGeom>
          <a:ln>
            <a:noFill/>
          </a:ln>
        </p:spPr>
        <p:txBody>
          <a:bodyPr vert="horz" lIns="90000" tIns="126000" rIns="90000" bIns="126000" rtlCol="0">
            <a:normAutofit/>
          </a:bodyPr>
          <a:lstStyle>
            <a:lvl1pPr marL="266700" indent="-266700" algn="l" defTabSz="914400" rtl="0" eaLnBrk="1" latinLnBrk="0" hangingPunct="1">
              <a:lnSpc>
                <a:spcPct val="102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b="1" dirty="0"/>
              <a:t>Positive future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800" dirty="0"/>
              <a:t>Vision for the future, rather than need</a:t>
            </a:r>
          </a:p>
        </p:txBody>
      </p:sp>
    </p:spTree>
    <p:extLst>
      <p:ext uri="{BB962C8B-B14F-4D97-AF65-F5344CB8AC3E}">
        <p14:creationId xmlns:p14="http://schemas.microsoft.com/office/powerpoint/2010/main" val="3387329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17E14-CDCF-4349-9ACA-AC709566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70" y="421154"/>
            <a:ext cx="10531538" cy="1090587"/>
          </a:xfrm>
        </p:spPr>
        <p:txBody>
          <a:bodyPr wrap="none" anchor="ctr">
            <a:normAutofit/>
          </a:bodyPr>
          <a:lstStyle/>
          <a:p>
            <a:r>
              <a:rPr lang="en-SG" sz="4000" b="1" dirty="0">
                <a:solidFill>
                  <a:schemeClr val="accent6"/>
                </a:solidFill>
              </a:rPr>
              <a:t>Develop your gifts in wills proposition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E0EDE-570E-42A2-B81C-135BA289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799" y="6088064"/>
            <a:ext cx="91146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FB897B-24DD-4A82-808E-BC742D3B7DD4}" type="slidenum">
              <a:rPr lang="en-AU" smtClean="0"/>
              <a:pPr>
                <a:spcAft>
                  <a:spcPts val="600"/>
                </a:spcAft>
              </a:pPr>
              <a:t>7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86A99-73C0-47C9-954D-BD5619D2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3" y="5767662"/>
            <a:ext cx="1633870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798DD-A7E7-4021-B390-4FE2A25F7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37" y="5801192"/>
            <a:ext cx="2462997" cy="93886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0CB79D4-6C09-4864-87C8-A5BA7E8FE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893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ea typeface="Calibri" panose="020F0502020204030204" pitchFamily="34" charset="0"/>
              </a:rPr>
              <a:t>“A</a:t>
            </a:r>
            <a:r>
              <a:rPr lang="en-GB" sz="3600" dirty="0">
                <a:effectLst/>
                <a:ea typeface="Calibri" panose="020F0502020204030204" pitchFamily="34" charset="0"/>
              </a:rPr>
              <a:t> clear, focused explanation of what you want supporters to do, </a:t>
            </a:r>
            <a:r>
              <a:rPr lang="en-GB" sz="3600" b="1" dirty="0">
                <a:effectLst/>
                <a:ea typeface="Calibri" panose="020F0502020204030204" pitchFamily="34" charset="0"/>
              </a:rPr>
              <a:t>why</a:t>
            </a:r>
            <a:r>
              <a:rPr lang="en-GB" sz="3600" dirty="0">
                <a:effectLst/>
                <a:ea typeface="Calibri" panose="020F0502020204030204" pitchFamily="34" charset="0"/>
              </a:rPr>
              <a:t> they should do it, </a:t>
            </a:r>
            <a:r>
              <a:rPr lang="en-GB" sz="3600" b="1" dirty="0">
                <a:effectLst/>
                <a:ea typeface="Calibri" panose="020F0502020204030204" pitchFamily="34" charset="0"/>
              </a:rPr>
              <a:t>who</a:t>
            </a:r>
            <a:r>
              <a:rPr lang="en-GB" sz="3600" dirty="0">
                <a:effectLst/>
                <a:ea typeface="Calibri" panose="020F0502020204030204" pitchFamily="34" charset="0"/>
              </a:rPr>
              <a:t> they will help and </a:t>
            </a:r>
            <a:r>
              <a:rPr lang="en-GB" sz="3600" b="1" dirty="0">
                <a:ea typeface="Calibri" panose="020F0502020204030204" pitchFamily="34" charset="0"/>
              </a:rPr>
              <a:t>how</a:t>
            </a:r>
            <a:r>
              <a:rPr lang="en-GB" sz="3600" dirty="0">
                <a:effectLst/>
                <a:ea typeface="Calibri" panose="020F0502020204030204" pitchFamily="34" charset="0"/>
              </a:rPr>
              <a:t> leaving a legacy will bring meaning to </a:t>
            </a:r>
            <a:r>
              <a:rPr lang="en-GB" sz="3600" dirty="0">
                <a:ea typeface="Calibri" panose="020F0502020204030204" pitchFamily="34" charset="0"/>
              </a:rPr>
              <a:t>the supporter</a:t>
            </a:r>
            <a:r>
              <a:rPr lang="en-GB" sz="3600" dirty="0">
                <a:effectLst/>
                <a:ea typeface="Calibri" panose="020F0502020204030204" pitchFamily="34" charset="0"/>
              </a:rPr>
              <a:t>.”</a:t>
            </a:r>
          </a:p>
          <a:p>
            <a:pPr marL="0" indent="0">
              <a:buNone/>
            </a:pPr>
            <a:endParaRPr lang="en-GB" sz="3600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3200" i="1" dirty="0">
                <a:ea typeface="Calibri" panose="020F0502020204030204" pitchFamily="34" charset="0"/>
              </a:rPr>
              <a:t>Based on Anwar 2019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419493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E0EDE-570E-42A2-B81C-135BA289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799" y="6088064"/>
            <a:ext cx="91146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FB897B-24DD-4A82-808E-BC742D3B7DD4}" type="slidenum">
              <a:rPr lang="en-AU" smtClean="0"/>
              <a:pPr>
                <a:spcAft>
                  <a:spcPts val="600"/>
                </a:spcAft>
              </a:pPr>
              <a:t>8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86A99-73C0-47C9-954D-BD5619D2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3" y="5767662"/>
            <a:ext cx="1633870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798DD-A7E7-4021-B390-4FE2A25F7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37" y="5801192"/>
            <a:ext cx="2462997" cy="938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C644D-664E-5E0B-B64B-D4F192E516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7" t="22223" r="35430" b="6814"/>
          <a:stretch/>
        </p:blipFill>
        <p:spPr>
          <a:xfrm>
            <a:off x="3598103" y="281425"/>
            <a:ext cx="4561840" cy="598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63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E0EDE-570E-42A2-B81C-135BA289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799" y="6088064"/>
            <a:ext cx="91146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FB897B-24DD-4A82-808E-BC742D3B7DD4}" type="slidenum">
              <a:rPr lang="en-AU" smtClean="0"/>
              <a:pPr>
                <a:spcAft>
                  <a:spcPts val="600"/>
                </a:spcAft>
              </a:pPr>
              <a:t>9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86A99-73C0-47C9-954D-BD5619D2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3" y="5767662"/>
            <a:ext cx="1633870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798DD-A7E7-4021-B390-4FE2A25F7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37" y="5801192"/>
            <a:ext cx="2462997" cy="938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61F3B-FB7C-78BD-DBEA-AC62EA1E17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7" t="22223" r="35430" b="6814"/>
          <a:stretch/>
        </p:blipFill>
        <p:spPr>
          <a:xfrm>
            <a:off x="3815080" y="368300"/>
            <a:ext cx="4561840" cy="598919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AF0185-DA3B-6A11-6F36-D3F6CE793D4E}"/>
              </a:ext>
            </a:extLst>
          </p:cNvPr>
          <p:cNvCxnSpPr/>
          <p:nvPr/>
        </p:nvCxnSpPr>
        <p:spPr>
          <a:xfrm flipV="1">
            <a:off x="3340768" y="955262"/>
            <a:ext cx="2755232" cy="15280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72D941-2030-FBDB-73EA-181831192309}"/>
              </a:ext>
            </a:extLst>
          </p:cNvPr>
          <p:cNvCxnSpPr>
            <a:cxnSpLocks/>
          </p:cNvCxnSpPr>
          <p:nvPr/>
        </p:nvCxnSpPr>
        <p:spPr>
          <a:xfrm flipH="1" flipV="1">
            <a:off x="7839810" y="1773237"/>
            <a:ext cx="2038116" cy="13309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0FC155-676D-31D0-02AC-7AE073A0257A}"/>
              </a:ext>
            </a:extLst>
          </p:cNvPr>
          <p:cNvCxnSpPr>
            <a:cxnSpLocks/>
          </p:cNvCxnSpPr>
          <p:nvPr/>
        </p:nvCxnSpPr>
        <p:spPr>
          <a:xfrm flipH="1" flipV="1">
            <a:off x="8143056" y="955262"/>
            <a:ext cx="1867218" cy="11743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A95E-7C43-DE0E-E51D-221AEC16165D}"/>
              </a:ext>
            </a:extLst>
          </p:cNvPr>
          <p:cNvSpPr txBox="1"/>
          <p:nvPr/>
        </p:nvSpPr>
        <p:spPr>
          <a:xfrm>
            <a:off x="1707414" y="2512176"/>
            <a:ext cx="185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we want you to do: </a:t>
            </a:r>
            <a:r>
              <a:rPr lang="en-GB" i="1" dirty="0"/>
              <a:t>give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832132-9238-B00D-5856-979BFD017536}"/>
              </a:ext>
            </a:extLst>
          </p:cNvPr>
          <p:cNvSpPr txBox="1"/>
          <p:nvPr/>
        </p:nvSpPr>
        <p:spPr>
          <a:xfrm>
            <a:off x="10060021" y="1970536"/>
            <a:ext cx="1854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Who we want you to help: </a:t>
            </a:r>
            <a:r>
              <a:rPr lang="en-GB" i="1" dirty="0"/>
              <a:t>people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EA196-1096-7AF4-B176-5A8103519508}"/>
              </a:ext>
            </a:extLst>
          </p:cNvPr>
          <p:cNvSpPr txBox="1"/>
          <p:nvPr/>
        </p:nvSpPr>
        <p:spPr>
          <a:xfrm>
            <a:off x="9978055" y="2891387"/>
            <a:ext cx="1854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Why we want you to help: </a:t>
            </a:r>
            <a:r>
              <a:rPr lang="en-GB" i="1" dirty="0"/>
              <a:t>need for change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7CF047-C6E3-9DB6-E2CB-2D58D3A6E9FF}"/>
              </a:ext>
            </a:extLst>
          </p:cNvPr>
          <p:cNvCxnSpPr>
            <a:cxnSpLocks/>
          </p:cNvCxnSpPr>
          <p:nvPr/>
        </p:nvCxnSpPr>
        <p:spPr>
          <a:xfrm flipV="1">
            <a:off x="3387349" y="1776354"/>
            <a:ext cx="3254701" cy="18716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0D4955F-A683-D91F-4254-7F91FDF23F23}"/>
              </a:ext>
            </a:extLst>
          </p:cNvPr>
          <p:cNvSpPr txBox="1"/>
          <p:nvPr/>
        </p:nvSpPr>
        <p:spPr>
          <a:xfrm>
            <a:off x="1707413" y="3433463"/>
            <a:ext cx="1854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it’ll mean for you: </a:t>
            </a:r>
            <a:r>
              <a:rPr lang="en-GB" i="1" dirty="0"/>
              <a:t>ability to change the future</a:t>
            </a:r>
          </a:p>
        </p:txBody>
      </p:sp>
    </p:spTree>
    <p:extLst>
      <p:ext uri="{BB962C8B-B14F-4D97-AF65-F5344CB8AC3E}">
        <p14:creationId xmlns:p14="http://schemas.microsoft.com/office/powerpoint/2010/main" val="2614576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608FBB04A8AD4A98634938D5B5A3C3" ma:contentTypeVersion="17" ma:contentTypeDescription="Create a new document." ma:contentTypeScope="" ma:versionID="e54514f7033d20844bbf4d6ef4bfe23c">
  <xsd:schema xmlns:xsd="http://www.w3.org/2001/XMLSchema" xmlns:xs="http://www.w3.org/2001/XMLSchema" xmlns:p="http://schemas.microsoft.com/office/2006/metadata/properties" xmlns:ns2="e8231a8e-a6c7-4000-8b32-bcf2d9073a76" xmlns:ns3="8702683b-2f29-4b9e-9823-3aae14fa044d" targetNamespace="http://schemas.microsoft.com/office/2006/metadata/properties" ma:root="true" ma:fieldsID="069ac6cd8017fc1953f727fda75c5ed5" ns2:_="" ns3:_="">
    <xsd:import namespace="e8231a8e-a6c7-4000-8b32-bcf2d9073a76"/>
    <xsd:import namespace="8702683b-2f29-4b9e-9823-3aae14fa04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231a8e-a6c7-4000-8b32-bcf2d9073a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363f195-9f50-4f8a-b054-4910e534a0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2683b-2f29-4b9e-9823-3aae14fa044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edcfbdb-f875-489f-90db-7993ff057829}" ma:internalName="TaxCatchAll" ma:showField="CatchAllData" ma:web="8702683b-2f29-4b9e-9823-3aae14fa04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231a8e-a6c7-4000-8b32-bcf2d9073a76">
      <Terms xmlns="http://schemas.microsoft.com/office/infopath/2007/PartnerControls"/>
    </lcf76f155ced4ddcb4097134ff3c332f>
    <TaxCatchAll xmlns="8702683b-2f29-4b9e-9823-3aae14fa044d" xsi:nil="true"/>
  </documentManagement>
</p:properties>
</file>

<file path=customXml/itemProps1.xml><?xml version="1.0" encoding="utf-8"?>
<ds:datastoreItem xmlns:ds="http://schemas.openxmlformats.org/officeDocument/2006/customXml" ds:itemID="{E72D75E4-8337-47B6-89FC-58129E12107B}"/>
</file>

<file path=customXml/itemProps2.xml><?xml version="1.0" encoding="utf-8"?>
<ds:datastoreItem xmlns:ds="http://schemas.openxmlformats.org/officeDocument/2006/customXml" ds:itemID="{8268C7D0-73EF-4E71-B77B-A02252C26B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AD425C-89F2-4CB3-8C76-DE6710E2B64E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8702683b-2f29-4b9e-9823-3aae14fa044d"/>
    <ds:schemaRef ds:uri="e8231a8e-a6c7-4000-8b32-bcf2d9073a76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1730</Words>
  <Application>Microsoft Office PowerPoint</Application>
  <PresentationFormat>Widescreen</PresentationFormat>
  <Paragraphs>149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Helvetica Neue Medium</vt:lpstr>
      <vt:lpstr>MrEavesXLModOT</vt:lpstr>
      <vt:lpstr>Office Theme</vt:lpstr>
      <vt:lpstr>PowerPoint Presentation</vt:lpstr>
      <vt:lpstr>Creative connection and  communication to drive your purpose</vt:lpstr>
      <vt:lpstr>This session</vt:lpstr>
      <vt:lpstr>Finding supporters</vt:lpstr>
      <vt:lpstr>Draw on motives in your messaging</vt:lpstr>
      <vt:lpstr>Use optimal language</vt:lpstr>
      <vt:lpstr>Develop your gifts in wills proposition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your proposition in practice: the five I’s</vt:lpstr>
      <vt:lpstr>Impact</vt:lpstr>
      <vt:lpstr>Inspiration</vt:lpstr>
      <vt:lpstr>Integrity</vt:lpstr>
      <vt:lpstr>Keeping supporters</vt:lpstr>
      <vt:lpstr>Keep communicating</vt:lpstr>
      <vt:lpstr>What supporters like</vt:lpstr>
      <vt:lpstr>Show people they’re valued</vt:lpstr>
      <vt:lpstr>Add a touch of magic</vt:lpstr>
      <vt:lpstr>Designing memorable experiences</vt:lpstr>
      <vt:lpstr>Create memories for loved ones</vt:lpstr>
      <vt:lpstr>Questions?</vt:lpstr>
      <vt:lpstr>Places,  purpose  and payment: bringing everything together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Thomas</dc:creator>
  <cp:lastModifiedBy>Helen Beeby</cp:lastModifiedBy>
  <cp:revision>92</cp:revision>
  <dcterms:created xsi:type="dcterms:W3CDTF">2020-07-03T01:14:14Z</dcterms:created>
  <dcterms:modified xsi:type="dcterms:W3CDTF">2023-07-18T00:35:48Z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0x010100B8608FBB04A8AD4A98634938D5B5A3C3</vt:lpwstr>
  </property>
  <property fmtid="{D5CDD505-2E9C-101B-9397-08002B2CF9AE}" pid="3" name="MediaServiceImageTags">
    <vt:lpwstr/>
  </property>
</Properties>
</file>