
<file path=[Content_Types].xml><?xml version="1.0" encoding="utf-8"?>
<Types xmlns="http://schemas.openxmlformats.org/package/2006/content-types">
  <Default Extension="pdf" ContentType="application/pdf"/>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97" r:id="rId3"/>
  </p:sldMasterIdLst>
  <p:notesMasterIdLst>
    <p:notesMasterId r:id="rId26"/>
  </p:notesMasterIdLst>
  <p:handoutMasterIdLst>
    <p:handoutMasterId r:id="rId27"/>
  </p:handoutMasterIdLst>
  <p:sldIdLst>
    <p:sldId id="256" r:id="rId4"/>
    <p:sldId id="360" r:id="rId5"/>
    <p:sldId id="366" r:id="rId6"/>
    <p:sldId id="547" r:id="rId7"/>
    <p:sldId id="548" r:id="rId8"/>
    <p:sldId id="549" r:id="rId9"/>
    <p:sldId id="468" r:id="rId10"/>
    <p:sldId id="505" r:id="rId11"/>
    <p:sldId id="516" r:id="rId12"/>
    <p:sldId id="503" r:id="rId13"/>
    <p:sldId id="512" r:id="rId14"/>
    <p:sldId id="414" r:id="rId15"/>
    <p:sldId id="420" r:id="rId16"/>
    <p:sldId id="525" r:id="rId17"/>
    <p:sldId id="529" r:id="rId18"/>
    <p:sldId id="531" r:id="rId19"/>
    <p:sldId id="530" r:id="rId20"/>
    <p:sldId id="474" r:id="rId21"/>
    <p:sldId id="536" r:id="rId22"/>
    <p:sldId id="538" r:id="rId23"/>
    <p:sldId id="546" r:id="rId24"/>
    <p:sldId id="277" r:id="rId25"/>
  </p:sldIdLst>
  <p:sldSz cx="9144000" cy="6858000" type="screen4x3"/>
  <p:notesSz cx="7315200" cy="9601200"/>
  <p:defaultText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8B2332"/>
    <a:srgbClr val="8224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4692" autoAdjust="0"/>
  </p:normalViewPr>
  <p:slideViewPr>
    <p:cSldViewPr snapToGrid="0" snapToObjects="1">
      <p:cViewPr varScale="1">
        <p:scale>
          <a:sx n="108" d="100"/>
          <a:sy n="108" d="100"/>
        </p:scale>
        <p:origin x="16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3" d="100"/>
          <a:sy n="93" d="100"/>
        </p:scale>
        <p:origin x="-810" y="-96"/>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0644" tIns="45322" rIns="90644" bIns="45322" rtlCol="0"/>
          <a:lstStyle>
            <a:lvl1pPr algn="l">
              <a:defRPr sz="1200"/>
            </a:lvl1pPr>
          </a:lstStyle>
          <a:p>
            <a:endParaRPr lang="en-AU"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0644" tIns="45322" rIns="90644" bIns="45322" rtlCol="0"/>
          <a:lstStyle>
            <a:lvl1pPr algn="r">
              <a:defRPr sz="1200"/>
            </a:lvl1pPr>
          </a:lstStyle>
          <a:p>
            <a:fld id="{A646A7AE-1848-054A-8701-D2AC00276768}" type="datetime2">
              <a:rPr lang="en-AU"/>
              <a:pPr/>
              <a:t>Monday, 17 July 2023</a:t>
            </a:fld>
            <a:endParaRPr lang="en-AU"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0644" tIns="45322" rIns="90644" bIns="45322" rtlCol="0" anchor="b"/>
          <a:lstStyle>
            <a:lvl1pPr algn="l">
              <a:defRPr sz="1200"/>
            </a:lvl1pPr>
          </a:lstStyle>
          <a:p>
            <a:endParaRPr lang="en-AU"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0644" tIns="45322" rIns="90644" bIns="45322" rtlCol="0" anchor="b"/>
          <a:lstStyle>
            <a:lvl1pPr algn="r">
              <a:defRPr sz="1200"/>
            </a:lvl1pPr>
          </a:lstStyle>
          <a:p>
            <a:fld id="{FB0A2E9D-0220-B841-BA7B-7AE2B5004653}" type="slidenum">
              <a:rPr lang="en-AU" smtClean="0"/>
              <a:pPr/>
              <a:t>‹#›</a:t>
            </a:fld>
            <a:endParaRPr lang="en-AU" dirty="0"/>
          </a:p>
        </p:txBody>
      </p:sp>
    </p:spTree>
    <p:extLst>
      <p:ext uri="{BB962C8B-B14F-4D97-AF65-F5344CB8AC3E}">
        <p14:creationId xmlns:p14="http://schemas.microsoft.com/office/powerpoint/2010/main" val="22020809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0644" tIns="45322" rIns="90644" bIns="45322" rtlCol="0"/>
          <a:lstStyle>
            <a:lvl1pPr algn="l">
              <a:defRPr sz="1200"/>
            </a:lvl1pPr>
          </a:lstStyle>
          <a:p>
            <a:endParaRPr lang="en-AU" dirty="0"/>
          </a:p>
        </p:txBody>
      </p:sp>
      <p:sp>
        <p:nvSpPr>
          <p:cNvPr id="3" name="Date Placeholder 2"/>
          <p:cNvSpPr>
            <a:spLocks noGrp="1"/>
          </p:cNvSpPr>
          <p:nvPr>
            <p:ph type="dt" idx="1"/>
          </p:nvPr>
        </p:nvSpPr>
        <p:spPr>
          <a:xfrm>
            <a:off x="4143588" y="0"/>
            <a:ext cx="3169920" cy="480060"/>
          </a:xfrm>
          <a:prstGeom prst="rect">
            <a:avLst/>
          </a:prstGeom>
        </p:spPr>
        <p:txBody>
          <a:bodyPr vert="horz" lIns="90644" tIns="45322" rIns="90644" bIns="45322" rtlCol="0"/>
          <a:lstStyle>
            <a:lvl1pPr algn="r">
              <a:defRPr sz="1200"/>
            </a:lvl1pPr>
          </a:lstStyle>
          <a:p>
            <a:fld id="{61EC075B-034F-BB4B-93D7-3811B94802ED}" type="datetime2">
              <a:rPr lang="en-AU"/>
              <a:pPr/>
              <a:t>Monday, 17 July 2023</a:t>
            </a:fld>
            <a:endParaRPr lang="en-AU" dirty="0"/>
          </a:p>
        </p:txBody>
      </p:sp>
      <p:sp>
        <p:nvSpPr>
          <p:cNvPr id="4" name="Slide Image Placeholder 3"/>
          <p:cNvSpPr>
            <a:spLocks noGrp="1" noRot="1" noChangeAspect="1"/>
          </p:cNvSpPr>
          <p:nvPr>
            <p:ph type="sldImg" idx="2"/>
          </p:nvPr>
        </p:nvSpPr>
        <p:spPr>
          <a:xfrm>
            <a:off x="996950" y="720725"/>
            <a:ext cx="3729038" cy="2797175"/>
          </a:xfrm>
          <a:prstGeom prst="rect">
            <a:avLst/>
          </a:prstGeom>
          <a:noFill/>
          <a:ln w="12700">
            <a:solidFill>
              <a:prstClr val="black"/>
            </a:solidFill>
          </a:ln>
        </p:spPr>
        <p:txBody>
          <a:bodyPr vert="horz" lIns="90644" tIns="45322" rIns="90644" bIns="45322" rtlCol="0" anchor="ctr"/>
          <a:lstStyle/>
          <a:p>
            <a:endParaRPr lang="en-AU" dirty="0"/>
          </a:p>
        </p:txBody>
      </p:sp>
      <p:sp>
        <p:nvSpPr>
          <p:cNvPr id="5" name="Notes Placeholder 4"/>
          <p:cNvSpPr>
            <a:spLocks noGrp="1"/>
          </p:cNvSpPr>
          <p:nvPr>
            <p:ph type="body" sz="quarter" idx="3"/>
          </p:nvPr>
        </p:nvSpPr>
        <p:spPr>
          <a:xfrm>
            <a:off x="731521" y="3687906"/>
            <a:ext cx="5852160" cy="5193205"/>
          </a:xfrm>
          <a:prstGeom prst="rect">
            <a:avLst/>
          </a:prstGeom>
        </p:spPr>
        <p:txBody>
          <a:bodyPr vert="horz" lIns="90644" tIns="45322" rIns="90644" bIns="45322"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0644" tIns="45322" rIns="90644" bIns="45322" rtlCol="0" anchor="b"/>
          <a:lstStyle>
            <a:lvl1pPr algn="l">
              <a:defRPr sz="1200"/>
            </a:lvl1pPr>
          </a:lstStyle>
          <a:p>
            <a:endParaRPr lang="en-AU"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0644" tIns="45322" rIns="90644" bIns="45322" rtlCol="0" anchor="b"/>
          <a:lstStyle>
            <a:lvl1pPr algn="r">
              <a:defRPr sz="1200"/>
            </a:lvl1pPr>
          </a:lstStyle>
          <a:p>
            <a:fld id="{98BC9D1F-D9EA-1A4A-8BB2-52AE0A23C83B}" type="slidenum">
              <a:rPr lang="en-AU" smtClean="0"/>
              <a:pPr/>
              <a:t>‹#›</a:t>
            </a:fld>
            <a:endParaRPr lang="en-AU" dirty="0"/>
          </a:p>
        </p:txBody>
      </p:sp>
    </p:spTree>
    <p:extLst>
      <p:ext uri="{BB962C8B-B14F-4D97-AF65-F5344CB8AC3E}">
        <p14:creationId xmlns:p14="http://schemas.microsoft.com/office/powerpoint/2010/main" val="262128371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fld id="{61EC075B-034F-BB4B-93D7-3811B94802ED}" type="datetime2">
              <a:rPr lang="en-AU" smtClean="0"/>
              <a:pPr/>
              <a:t>Monday, 17 July 2023</a:t>
            </a:fld>
            <a:endParaRPr lang="en-AU" dirty="0"/>
          </a:p>
        </p:txBody>
      </p:sp>
      <p:sp>
        <p:nvSpPr>
          <p:cNvPr id="5" name="Slide Number Placeholder 4"/>
          <p:cNvSpPr>
            <a:spLocks noGrp="1"/>
          </p:cNvSpPr>
          <p:nvPr>
            <p:ph type="sldNum" sz="quarter" idx="5"/>
          </p:nvPr>
        </p:nvSpPr>
        <p:spPr/>
        <p:txBody>
          <a:bodyPr/>
          <a:lstStyle/>
          <a:p>
            <a:fld id="{98BC9D1F-D9EA-1A4A-8BB2-52AE0A23C83B}" type="slidenum">
              <a:rPr lang="en-AU" smtClean="0"/>
              <a:pPr/>
              <a:t>1</a:t>
            </a:fld>
            <a:endParaRPr lang="en-AU" dirty="0"/>
          </a:p>
        </p:txBody>
      </p:sp>
    </p:spTree>
    <p:extLst>
      <p:ext uri="{BB962C8B-B14F-4D97-AF65-F5344CB8AC3E}">
        <p14:creationId xmlns:p14="http://schemas.microsoft.com/office/powerpoint/2010/main" val="407594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2.pd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8" name="Oval 7"/>
          <p:cNvSpPr/>
          <p:nvPr/>
        </p:nvSpPr>
        <p:spPr>
          <a:xfrm>
            <a:off x="8409922" y="6418854"/>
            <a:ext cx="216000" cy="21600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828800" y="3678738"/>
            <a:ext cx="6857243" cy="1362075"/>
          </a:xfrm>
          <a:prstGeom prst="rect">
            <a:avLst/>
          </a:prstGeom>
        </p:spPr>
        <p:txBody>
          <a:bodyPr anchor="t"/>
          <a:lstStyle>
            <a:lvl1pPr algn="l">
              <a:defRPr sz="4000" b="1" cap="none"/>
            </a:lvl1pPr>
          </a:lstStyle>
          <a:p>
            <a:r>
              <a:rPr lang="en-US"/>
              <a:t>Click to edit Master title style</a:t>
            </a:r>
            <a:endParaRPr lang="en-AU" dirty="0"/>
          </a:p>
        </p:txBody>
      </p:sp>
      <p:sp>
        <p:nvSpPr>
          <p:cNvPr id="3" name="Text Placeholder 2"/>
          <p:cNvSpPr>
            <a:spLocks noGrp="1"/>
          </p:cNvSpPr>
          <p:nvPr>
            <p:ph type="body" idx="1"/>
          </p:nvPr>
        </p:nvSpPr>
        <p:spPr>
          <a:xfrm>
            <a:off x="1828801" y="2178551"/>
            <a:ext cx="685724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23" y="273050"/>
            <a:ext cx="8221953" cy="1638300"/>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24800" y="6318250"/>
            <a:ext cx="8229600" cy="38100"/>
          </a:xfrm>
          <a:prstGeom prst="rect">
            <a:avLst/>
          </a:prstGeom>
        </p:spPr>
      </p:pic>
      <p:sp>
        <p:nvSpPr>
          <p:cNvPr id="16" name="TextBox 15"/>
          <p:cNvSpPr txBox="1"/>
          <p:nvPr/>
        </p:nvSpPr>
        <p:spPr>
          <a:xfrm>
            <a:off x="3302000" y="6146800"/>
            <a:ext cx="914400" cy="914400"/>
          </a:xfrm>
          <a:prstGeom prst="rect">
            <a:avLst/>
          </a:prstGeom>
          <a:noFill/>
        </p:spPr>
        <p:txBody>
          <a:bodyPr wrap="none" lIns="0" tIns="0" rIns="0" bIns="0" rtlCol="0" anchor="t">
            <a:noAutofit/>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pPr>
            <a:endParaRPr kumimoji="0" lang="en-AU"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Slide Number Placeholder 10"/>
          <p:cNvSpPr>
            <a:spLocks noGrp="1"/>
          </p:cNvSpPr>
          <p:nvPr>
            <p:ph type="sldNum" sz="quarter" idx="10"/>
          </p:nvPr>
        </p:nvSpPr>
        <p:spPr>
          <a:xfrm>
            <a:off x="8409922" y="6418854"/>
            <a:ext cx="216000" cy="216000"/>
          </a:xfrm>
        </p:spPr>
        <p:txBody>
          <a:bodyPr/>
          <a:lstStyle>
            <a:lvl1pPr>
              <a:defRPr sz="800"/>
            </a:lvl1pPr>
          </a:lstStyle>
          <a:p>
            <a:fld id="{9C0FB994-BE50-8341-80FE-1A7972386C43}" type="slidenum">
              <a:rPr lang="en-AU" smtClean="0"/>
              <a:pPr/>
              <a:t>‹#›</a:t>
            </a:fld>
            <a:endParaRPr lang="en-AU" dirty="0"/>
          </a:p>
        </p:txBody>
      </p:sp>
      <p:sp>
        <p:nvSpPr>
          <p:cNvPr id="10" name="Oval 9"/>
          <p:cNvSpPr/>
          <p:nvPr userDrawn="1"/>
        </p:nvSpPr>
        <p:spPr>
          <a:xfrm>
            <a:off x="8409922" y="6418854"/>
            <a:ext cx="216000" cy="216000"/>
          </a:xfrm>
          <a:prstGeom prst="ellipse">
            <a:avLst/>
          </a:prstGeom>
          <a:solidFill>
            <a:srgbClr val="8B23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23" y="273050"/>
            <a:ext cx="8221953" cy="1638300"/>
          </a:xfrm>
          <a:prstGeom prst="rect">
            <a:avLst/>
          </a:prstGeom>
        </p:spPr>
      </p:pic>
      <p:pic>
        <p:nvPicPr>
          <p:cNvPr id="13" name="Picture 12"/>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5"/>
              <a:stretch>
                <a:fillRect/>
              </a:stretch>
            </p:blipFill>
          </mc:Fallback>
        </mc:AlternateContent>
        <p:spPr>
          <a:xfrm>
            <a:off x="424800" y="6318250"/>
            <a:ext cx="8229600" cy="38100"/>
          </a:xfrm>
          <a:prstGeom prst="rect">
            <a:avLst/>
          </a:prstGeom>
        </p:spPr>
      </p:pic>
      <p:sp>
        <p:nvSpPr>
          <p:cNvPr id="14" name="TextBox 13"/>
          <p:cNvSpPr txBox="1"/>
          <p:nvPr userDrawn="1"/>
        </p:nvSpPr>
        <p:spPr>
          <a:xfrm>
            <a:off x="3302000" y="6146800"/>
            <a:ext cx="914400" cy="914400"/>
          </a:xfrm>
          <a:prstGeom prst="rect">
            <a:avLst/>
          </a:prstGeom>
          <a:noFill/>
        </p:spPr>
        <p:txBody>
          <a:bodyPr wrap="none" lIns="0" tIns="0" rIns="0" bIns="0" rtlCol="0" anchor="t">
            <a:noAutofit/>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pPr>
            <a:endParaRPr kumimoji="0" lang="en-AU" sz="28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sp>
        <p:nvSpPr>
          <p:cNvPr id="9" name="Oval 8"/>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5" name="Text Placeholder 14"/>
          <p:cNvSpPr>
            <a:spLocks noGrp="1"/>
          </p:cNvSpPr>
          <p:nvPr>
            <p:ph type="body" sz="quarter" idx="12"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6"/>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9" name="Text Placeholder 18"/>
          <p:cNvSpPr>
            <a:spLocks noGrp="1"/>
          </p:cNvSpPr>
          <p:nvPr>
            <p:ph type="body" sz="quarter" idx="14"/>
          </p:nvPr>
        </p:nvSpPr>
        <p:spPr>
          <a:xfrm>
            <a:off x="457200" y="1524000"/>
            <a:ext cx="8228844" cy="4406900"/>
          </a:xfrm>
          <a:prstGeom prst="rect">
            <a:avLst/>
          </a:prstGeom>
        </p:spPr>
        <p:txBody>
          <a:bodyPr vert="horz" lIns="0" tIns="0" rIns="0" bIns="0"/>
          <a:lstStyle>
            <a:lvl1pPr marL="324000" indent="-216000">
              <a:spcBef>
                <a:spcPts val="1200"/>
              </a:spcBef>
              <a:buClr>
                <a:srgbClr val="8B2332"/>
              </a:buClr>
              <a:buSzPct val="120000"/>
              <a:buFont typeface="Arial" panose="020B0604020202020204" pitchFamily="34" charset="0"/>
              <a:buChar char="•"/>
              <a:defRPr sz="2400">
                <a:solidFill>
                  <a:srgbClr val="58595B"/>
                </a:solidFill>
              </a:defRPr>
            </a:lvl1pPr>
            <a:lvl2pPr marL="648000" indent="-216000">
              <a:spcBef>
                <a:spcPts val="600"/>
              </a:spcBef>
              <a:buClr>
                <a:srgbClr val="8B2332"/>
              </a:buClr>
              <a:buSzPct val="80000"/>
              <a:buFont typeface="Wingdings" panose="05000000000000000000" pitchFamily="2" charset="2"/>
              <a:buChar char="§"/>
              <a:defRPr sz="2200">
                <a:solidFill>
                  <a:srgbClr val="58595B"/>
                </a:solidFill>
              </a:defRPr>
            </a:lvl2pPr>
            <a:lvl3pPr marL="972000" indent="-216000">
              <a:spcBef>
                <a:spcPts val="600"/>
              </a:spcBef>
              <a:buClr>
                <a:srgbClr val="8B2332"/>
              </a:buClr>
              <a:buSzPct val="100000"/>
              <a:buFont typeface="Arial" panose="020B0604020202020204" pitchFamily="34" charset="0"/>
              <a:buChar char="•"/>
              <a:defRPr sz="2000">
                <a:solidFill>
                  <a:srgbClr val="58595B"/>
                </a:solidFill>
              </a:defRPr>
            </a:lvl3pPr>
            <a:lvl4pPr marL="1296000" indent="-216000">
              <a:spcBef>
                <a:spcPts val="600"/>
              </a:spcBef>
              <a:buClr>
                <a:srgbClr val="8B2332"/>
              </a:buClr>
              <a:buSzPct val="100000"/>
              <a:buFont typeface="Wingdings" panose="05000000000000000000" pitchFamily="2" charset="2"/>
              <a:buChar char="§"/>
              <a:defRPr sz="1800">
                <a:solidFill>
                  <a:srgbClr val="58595B"/>
                </a:solidFill>
              </a:defRPr>
            </a:lvl4pPr>
            <a:lvl5pPr marL="1620000" indent="-216000">
              <a:spcBef>
                <a:spcPts val="600"/>
              </a:spcBef>
              <a:buClr>
                <a:srgbClr val="8B2332"/>
              </a:buClr>
              <a:buFont typeface="Arial"/>
              <a:buChar char="•"/>
              <a:defRPr sz="160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2" name="TextBox 1"/>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and Content">
    <p:bg>
      <p:bgRef idx="1001">
        <a:schemeClr val="bg1"/>
      </p:bgRef>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457199" y="1522800"/>
            <a:ext cx="3767667" cy="4406400"/>
          </a:xfrm>
          <a:prstGeom prst="rect">
            <a:avLst/>
          </a:prstGeom>
        </p:spPr>
        <p:txBody>
          <a:bodyPr lIns="0" tIns="0" rIns="0" bIns="0"/>
          <a:lstStyle>
            <a:lvl1pPr marL="0" indent="-180000">
              <a:defRPr sz="1600" baseline="0"/>
            </a:lvl1pPr>
          </a:lstStyle>
          <a:p>
            <a:r>
              <a:rPr lang="en-US" dirty="0"/>
              <a:t>Click icon to add picture</a:t>
            </a:r>
            <a:endParaRPr lang="en-AU"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7" name="Text Placeholder 14"/>
          <p:cNvSpPr>
            <a:spLocks noGrp="1"/>
          </p:cNvSpPr>
          <p:nvPr>
            <p:ph type="body" sz="quarter" idx="19"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3"/>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8" name="Text Placeholder 18"/>
          <p:cNvSpPr>
            <a:spLocks noGrp="1"/>
          </p:cNvSpPr>
          <p:nvPr>
            <p:ph type="body" sz="quarter" idx="16"/>
          </p:nvPr>
        </p:nvSpPr>
        <p:spPr>
          <a:xfrm>
            <a:off x="4514400" y="1522800"/>
            <a:ext cx="4172400" cy="856950"/>
          </a:xfrm>
          <a:prstGeom prst="rect">
            <a:avLst/>
          </a:prstGeom>
        </p:spPr>
        <p:txBody>
          <a:bodyPr vert="horz" lIns="0" tIns="0" rIns="0" bIns="0"/>
          <a:lstStyle>
            <a:lvl1pPr marL="0">
              <a:buNone/>
              <a:defRPr sz="2200" b="1"/>
            </a:lvl1pPr>
            <a:lvl2pPr>
              <a:buNone/>
              <a:defRPr sz="2000" b="1"/>
            </a:lvl2pPr>
            <a:lvl3pPr>
              <a:buNone/>
              <a:defRPr sz="2000" b="1"/>
            </a:lvl3pPr>
            <a:lvl4pPr>
              <a:buNone/>
              <a:defRPr sz="2000" b="1"/>
            </a:lvl4pPr>
            <a:lvl5pPr>
              <a:buNone/>
              <a:defRPr sz="2000" b="1"/>
            </a:lvl5pPr>
          </a:lstStyle>
          <a:p>
            <a:pPr lvl="0"/>
            <a:r>
              <a:rPr lang="en-US"/>
              <a:t>Click to edit Master text styles</a:t>
            </a:r>
          </a:p>
        </p:txBody>
      </p:sp>
      <p:sp>
        <p:nvSpPr>
          <p:cNvPr id="20" name="Text Placeholder 20"/>
          <p:cNvSpPr>
            <a:spLocks noGrp="1"/>
          </p:cNvSpPr>
          <p:nvPr>
            <p:ph type="body" sz="quarter" idx="17"/>
          </p:nvPr>
        </p:nvSpPr>
        <p:spPr>
          <a:xfrm>
            <a:off x="4514400" y="2379750"/>
            <a:ext cx="4172400" cy="3605638"/>
          </a:xfrm>
          <a:prstGeom prst="rect">
            <a:avLst/>
          </a:prstGeom>
        </p:spPr>
        <p:txBody>
          <a:bodyPr vert="horz" lIns="0" tIns="0" rIns="0" bIns="0"/>
          <a:lstStyle>
            <a:lvl1pPr marL="216000" indent="-216000">
              <a:buClr>
                <a:srgbClr val="8B2332"/>
              </a:buClr>
              <a:buSzPct val="120000"/>
              <a:buFont typeface="Arial" panose="020B0604020202020204" pitchFamily="34" charset="0"/>
              <a:buChar char="•"/>
              <a:defRPr sz="2000">
                <a:solidFill>
                  <a:srgbClr val="58595B"/>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10" name="Oval 9"/>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4"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15" name="TextBox 14"/>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9" name="Oval 18"/>
          <p:cNvSpPr/>
          <p:nvPr userDrawn="1"/>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1" name="Picture 2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22" name="TextBox 21"/>
          <p:cNvSpPr txBox="1"/>
          <p:nvPr userDrawn="1"/>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and Content">
    <p:bg>
      <p:bgRef idx="1001">
        <a:schemeClr val="bg1"/>
      </p:bgRef>
    </p:bg>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457200" y="1522800"/>
            <a:ext cx="3769200" cy="4462588"/>
          </a:xfrm>
          <a:prstGeom prst="rect">
            <a:avLst/>
          </a:prstGeom>
        </p:spPr>
        <p:txBody>
          <a:bodyPr lIns="0" tIns="0" rIns="0" bIns="0"/>
          <a:lstStyle>
            <a:lvl1pPr marL="0" indent="0">
              <a:buFontTx/>
              <a:buNone/>
              <a:defRPr sz="1600"/>
            </a:lvl1pPr>
          </a:lstStyle>
          <a:p>
            <a:r>
              <a:rPr lang="en-US" dirty="0"/>
              <a:t>Click icon to add chart</a:t>
            </a:r>
            <a:endParaRPr lang="en-AU"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4" name="Text Placeholder 14"/>
          <p:cNvSpPr>
            <a:spLocks noGrp="1"/>
          </p:cNvSpPr>
          <p:nvPr>
            <p:ph type="body" sz="quarter" idx="19"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3"/>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0" name="Oval 9"/>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6"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17" name="TextBox 16"/>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
        <p:nvSpPr>
          <p:cNvPr id="12" name="Text Placeholder 18"/>
          <p:cNvSpPr>
            <a:spLocks noGrp="1"/>
          </p:cNvSpPr>
          <p:nvPr>
            <p:ph type="body" sz="quarter" idx="16"/>
          </p:nvPr>
        </p:nvSpPr>
        <p:spPr>
          <a:xfrm>
            <a:off x="4514400" y="1522800"/>
            <a:ext cx="4172400" cy="856950"/>
          </a:xfrm>
          <a:prstGeom prst="rect">
            <a:avLst/>
          </a:prstGeom>
        </p:spPr>
        <p:txBody>
          <a:bodyPr vert="horz" lIns="0" tIns="0" rIns="0" bIns="0"/>
          <a:lstStyle>
            <a:lvl1pPr marL="0">
              <a:buNone/>
              <a:defRPr sz="2200" b="1"/>
            </a:lvl1pPr>
            <a:lvl2pPr>
              <a:buNone/>
              <a:defRPr sz="2000" b="1"/>
            </a:lvl2pPr>
            <a:lvl3pPr>
              <a:buNone/>
              <a:defRPr sz="2000" b="1"/>
            </a:lvl3pPr>
            <a:lvl4pPr>
              <a:buNone/>
              <a:defRPr sz="2000" b="1"/>
            </a:lvl4pPr>
            <a:lvl5pPr>
              <a:buNone/>
              <a:defRPr sz="2000" b="1"/>
            </a:lvl5pPr>
          </a:lstStyle>
          <a:p>
            <a:pPr lvl="0"/>
            <a:r>
              <a:rPr lang="en-US"/>
              <a:t>Click to edit Master text styles</a:t>
            </a:r>
          </a:p>
        </p:txBody>
      </p:sp>
      <p:sp>
        <p:nvSpPr>
          <p:cNvPr id="18" name="Text Placeholder 20"/>
          <p:cNvSpPr>
            <a:spLocks noGrp="1"/>
          </p:cNvSpPr>
          <p:nvPr>
            <p:ph type="body" sz="quarter" idx="17"/>
          </p:nvPr>
        </p:nvSpPr>
        <p:spPr>
          <a:xfrm>
            <a:off x="4514400" y="2379750"/>
            <a:ext cx="4172400" cy="3605638"/>
          </a:xfrm>
          <a:prstGeom prst="rect">
            <a:avLst/>
          </a:prstGeom>
        </p:spPr>
        <p:txBody>
          <a:bodyPr vert="horz" lIns="0" tIns="0" rIns="0" bIns="0"/>
          <a:lstStyle>
            <a:lvl1pPr marL="216000" indent="-216000">
              <a:buClr>
                <a:srgbClr val="8B2332"/>
              </a:buClr>
              <a:buSzPct val="120000"/>
              <a:buFont typeface="Arial" panose="020B0604020202020204" pitchFamily="34" charset="0"/>
              <a:buChar char="•"/>
              <a:defRPr sz="2000">
                <a:solidFill>
                  <a:srgbClr val="58595B"/>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20" name="Oval 19"/>
          <p:cNvSpPr/>
          <p:nvPr userDrawn="1"/>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1" name="Picture 2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22" name="TextBox 21"/>
          <p:cNvSpPr txBox="1"/>
          <p:nvPr userDrawn="1"/>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06644" y="6426109"/>
            <a:ext cx="280155" cy="280154"/>
          </a:xfrm>
          <a:prstGeom prst="rect">
            <a:avLst/>
          </a:prstGeom>
        </p:spPr>
        <p:txBody>
          <a:bodyPr vert="horz" lIns="0" tIns="0" rIns="0" bIns="0" rtlCol="0" anchor="ctr"/>
          <a:lstStyle>
            <a:lvl1pPr algn="ctr">
              <a:defRPr sz="1000" b="1">
                <a:solidFill>
                  <a:schemeClr val="bg1"/>
                </a:solidFill>
                <a:latin typeface="Arial"/>
                <a:cs typeface="Arial"/>
              </a:defRPr>
            </a:lvl1pPr>
          </a:lstStyle>
          <a:p>
            <a:fld id="{9C0FB994-BE50-8341-80FE-1A7972386C4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2168518-64AB-AB39-4FFF-EB19B79733D4}"/>
              </a:ext>
            </a:extLst>
          </p:cNvPr>
          <p:cNvPicPr>
            <a:picLocks noChangeAspect="1"/>
          </p:cNvPicPr>
          <p:nvPr/>
        </p:nvPicPr>
        <p:blipFill>
          <a:blip r:embed="rId3"/>
          <a:stretch>
            <a:fillRect/>
          </a:stretch>
        </p:blipFill>
        <p:spPr>
          <a:xfrm>
            <a:off x="457955" y="934847"/>
            <a:ext cx="8228088" cy="1272042"/>
          </a:xfrm>
          <a:prstGeom prst="rect">
            <a:avLst/>
          </a:prstGeom>
        </p:spPr>
      </p:pic>
      <p:sp>
        <p:nvSpPr>
          <p:cNvPr id="20" name="Title 19"/>
          <p:cNvSpPr>
            <a:spLocks noGrp="1"/>
          </p:cNvSpPr>
          <p:nvPr>
            <p:ph type="title"/>
          </p:nvPr>
        </p:nvSpPr>
        <p:spPr>
          <a:xfrm>
            <a:off x="1828802" y="3476553"/>
            <a:ext cx="6857243" cy="1362075"/>
          </a:xfrm>
        </p:spPr>
        <p:txBody>
          <a:bodyPr/>
          <a:lstStyle/>
          <a:p>
            <a:r>
              <a:rPr lang="en-US" dirty="0"/>
              <a:t>Life estates and other money matters: tips for bequest teams</a:t>
            </a:r>
            <a:br>
              <a:rPr lang="en-AU" dirty="0"/>
            </a:br>
            <a:br>
              <a:rPr lang="en-AU" sz="2800" dirty="0"/>
            </a:br>
            <a:r>
              <a:rPr lang="en-AU" sz="2000" b="0" dirty="0">
                <a:ea typeface="+mn-ea"/>
              </a:rPr>
              <a:t>Thursday, 20 July 2023</a:t>
            </a:r>
          </a:p>
        </p:txBody>
      </p:sp>
      <p:sp>
        <p:nvSpPr>
          <p:cNvPr id="21" name="Text Placeholder 20"/>
          <p:cNvSpPr>
            <a:spLocks noGrp="1"/>
          </p:cNvSpPr>
          <p:nvPr>
            <p:ph type="body" idx="1"/>
          </p:nvPr>
        </p:nvSpPr>
        <p:spPr>
          <a:xfrm>
            <a:off x="1828801" y="1928813"/>
            <a:ext cx="6857244" cy="1500187"/>
          </a:xfrm>
        </p:spPr>
        <p:txBody>
          <a:bodyPr/>
          <a:lstStyle/>
          <a:p>
            <a:r>
              <a:rPr lang="en-AU" dirty="0">
                <a:solidFill>
                  <a:schemeClr val="tx1"/>
                </a:solidFill>
              </a:rPr>
              <a:t>IAC Gifts in Wills Conference 2023</a:t>
            </a:r>
          </a:p>
          <a:p>
            <a:endParaRPr lang="en-AU" dirty="0">
              <a:solidFill>
                <a:schemeClr val="tx1"/>
              </a:solidFill>
            </a:endParaRPr>
          </a:p>
          <a:p>
            <a:r>
              <a:rPr lang="en-AU" dirty="0">
                <a:solidFill>
                  <a:schemeClr val="tx1"/>
                </a:solidFill>
              </a:rPr>
              <a:t>Paul Evans, Partner</a:t>
            </a:r>
          </a:p>
        </p:txBody>
      </p:sp>
      <p:sp>
        <p:nvSpPr>
          <p:cNvPr id="4" name="Slide Number Placeholder 3"/>
          <p:cNvSpPr>
            <a:spLocks noGrp="1"/>
          </p:cNvSpPr>
          <p:nvPr>
            <p:ph type="sldNum" sz="quarter" idx="10"/>
          </p:nvPr>
        </p:nvSpPr>
        <p:spPr/>
        <p:txBody>
          <a:bodyPr/>
          <a:lstStyle/>
          <a:p>
            <a:fld id="{9C0FB994-BE50-8341-80FE-1A7972386C43}" type="slidenum">
              <a:rPr/>
              <a:t>1</a:t>
            </a:fld>
            <a:endParaRPr lang="en-AU" dirty="0"/>
          </a:p>
        </p:txBody>
      </p:sp>
      <p:pic>
        <p:nvPicPr>
          <p:cNvPr id="5" name="Picture 4" descr="A picture containing drawing&#10;&#10;Description automatically generated">
            <a:extLst>
              <a:ext uri="{FF2B5EF4-FFF2-40B4-BE49-F238E27FC236}">
                <a16:creationId xmlns:a16="http://schemas.microsoft.com/office/drawing/2014/main" id="{AC9B624C-0498-A29B-5D61-DA38B385CAD0}"/>
              </a:ext>
            </a:extLst>
          </p:cNvPr>
          <p:cNvPicPr>
            <a:picLocks noChangeAspect="1"/>
          </p:cNvPicPr>
          <p:nvPr/>
        </p:nvPicPr>
        <p:blipFill>
          <a:blip r:embed="rId4"/>
          <a:stretch>
            <a:fillRect/>
          </a:stretch>
        </p:blipFill>
        <p:spPr>
          <a:xfrm>
            <a:off x="2797297" y="940974"/>
            <a:ext cx="3549404" cy="1341848"/>
          </a:xfrm>
          <a:prstGeom prst="rect">
            <a:avLst/>
          </a:prstGeom>
        </p:spPr>
      </p:pic>
      <p:pic>
        <p:nvPicPr>
          <p:cNvPr id="6" name="Picture 5">
            <a:extLst>
              <a:ext uri="{FF2B5EF4-FFF2-40B4-BE49-F238E27FC236}">
                <a16:creationId xmlns:a16="http://schemas.microsoft.com/office/drawing/2014/main" id="{ECF6FC0B-CB90-8DB5-EC32-93CF48193B17}"/>
              </a:ext>
            </a:extLst>
          </p:cNvPr>
          <p:cNvPicPr>
            <a:picLocks noChangeAspect="1"/>
          </p:cNvPicPr>
          <p:nvPr/>
        </p:nvPicPr>
        <p:blipFill>
          <a:blip r:embed="rId5"/>
          <a:stretch>
            <a:fillRect/>
          </a:stretch>
        </p:blipFill>
        <p:spPr>
          <a:xfrm>
            <a:off x="7085219" y="6353039"/>
            <a:ext cx="1324703" cy="504961"/>
          </a:xfrm>
          <a:prstGeom prst="rect">
            <a:avLst/>
          </a:prstGeom>
        </p:spPr>
      </p:pic>
      <p:pic>
        <p:nvPicPr>
          <p:cNvPr id="7" name="Picture 6">
            <a:extLst>
              <a:ext uri="{FF2B5EF4-FFF2-40B4-BE49-F238E27FC236}">
                <a16:creationId xmlns:a16="http://schemas.microsoft.com/office/drawing/2014/main" id="{F07A204E-EF56-9779-1BFC-CB69D5306F34}"/>
              </a:ext>
            </a:extLst>
          </p:cNvPr>
          <p:cNvPicPr>
            <a:picLocks noChangeAspect="1"/>
          </p:cNvPicPr>
          <p:nvPr/>
        </p:nvPicPr>
        <p:blipFill>
          <a:blip r:embed="rId5"/>
          <a:stretch>
            <a:fillRect/>
          </a:stretch>
        </p:blipFill>
        <p:spPr>
          <a:xfrm>
            <a:off x="7055950" y="138610"/>
            <a:ext cx="2001133" cy="762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0A7EF-CC3F-48B6-A0BD-A12BE73DC37E}"/>
              </a:ext>
            </a:extLst>
          </p:cNvPr>
          <p:cNvSpPr>
            <a:spLocks noGrp="1"/>
          </p:cNvSpPr>
          <p:nvPr>
            <p:ph type="body" sz="quarter" idx="12"/>
          </p:nvPr>
        </p:nvSpPr>
        <p:spPr/>
        <p:txBody>
          <a:bodyPr/>
          <a:lstStyle/>
          <a:p>
            <a:r>
              <a:rPr lang="en-US" dirty="0"/>
              <a:t>Gifts to charities:  careful drafting is important!</a:t>
            </a:r>
            <a:endParaRPr lang="en-AU" dirty="0"/>
          </a:p>
        </p:txBody>
      </p:sp>
      <p:sp>
        <p:nvSpPr>
          <p:cNvPr id="3" name="Text Placeholder 2">
            <a:extLst>
              <a:ext uri="{FF2B5EF4-FFF2-40B4-BE49-F238E27FC236}">
                <a16:creationId xmlns:a16="http://schemas.microsoft.com/office/drawing/2014/main" id="{0EBD3338-FFBB-4B46-B90B-AAC9637BA5E4}"/>
              </a:ext>
            </a:extLst>
          </p:cNvPr>
          <p:cNvSpPr>
            <a:spLocks noGrp="1"/>
          </p:cNvSpPr>
          <p:nvPr>
            <p:ph type="body" sz="quarter" idx="14"/>
          </p:nvPr>
        </p:nvSpPr>
        <p:spPr/>
        <p:txBody>
          <a:bodyPr/>
          <a:lstStyle/>
          <a:p>
            <a:pPr marL="108000" indent="0">
              <a:buNone/>
            </a:pPr>
            <a:r>
              <a:rPr lang="en-US" sz="2200" b="1" dirty="0"/>
              <a:t>QUESTION: </a:t>
            </a:r>
          </a:p>
          <a:p>
            <a:pPr marL="108000" indent="0">
              <a:buNone/>
            </a:pPr>
            <a:r>
              <a:rPr lang="en-US" sz="2000" dirty="0"/>
              <a:t>Which of these clauses is preferable and why?</a:t>
            </a:r>
          </a:p>
          <a:p>
            <a:pPr marL="108000" indent="0">
              <a:buNone/>
            </a:pPr>
            <a:r>
              <a:rPr lang="en-AU" altLang="en-US" sz="2000" b="1" dirty="0"/>
              <a:t>Option 1:  </a:t>
            </a:r>
            <a:r>
              <a:rPr lang="en-AU" altLang="en-US" sz="2000" dirty="0"/>
              <a:t>"</a:t>
            </a:r>
            <a:r>
              <a:rPr lang="en-AU" altLang="en-US" sz="2000" i="1" dirty="0"/>
              <a:t>I give the residue of my estate to The Cat Protection Society of NSW (</a:t>
            </a:r>
            <a:r>
              <a:rPr lang="de-DE" sz="2000" i="1" dirty="0"/>
              <a:t>ABN 81 610 951 615)</a:t>
            </a:r>
            <a:r>
              <a:rPr lang="en-AU" altLang="en-US" sz="2000" i="1" dirty="0"/>
              <a:t> for the purpose of establishing a new shelter in Surry Hills, Sydney."</a:t>
            </a:r>
            <a:r>
              <a:rPr lang="en-AU" altLang="en-US" sz="2000" dirty="0"/>
              <a:t>  </a:t>
            </a:r>
          </a:p>
          <a:p>
            <a:pPr marL="108000" indent="0">
              <a:buNone/>
            </a:pPr>
            <a:r>
              <a:rPr lang="en-AU" altLang="en-US" sz="2000" b="1" dirty="0"/>
              <a:t>Option 2:  </a:t>
            </a:r>
            <a:r>
              <a:rPr lang="en-AU" altLang="en-US" sz="2000" dirty="0"/>
              <a:t>"</a:t>
            </a:r>
            <a:r>
              <a:rPr lang="en-AU" altLang="en-US" sz="2000" i="1" dirty="0"/>
              <a:t>I give the residue of my estate to The Cat Protection Society of NSW (</a:t>
            </a:r>
            <a:r>
              <a:rPr lang="de-DE" sz="2000" i="1" dirty="0"/>
              <a:t>ABN 81 610 951 615)</a:t>
            </a:r>
            <a:r>
              <a:rPr lang="en-AU" altLang="en-US" sz="2000" i="1" dirty="0"/>
              <a:t> for its general purposes absolutely and, without imposing any obligation in this regard, I express the wish that this gift be used for the purpose of establishing a new shelter in Surry Hills, Sydney.</a:t>
            </a:r>
            <a:r>
              <a:rPr lang="en-AU" altLang="en-US" sz="2000" dirty="0"/>
              <a:t>"  </a:t>
            </a:r>
          </a:p>
          <a:p>
            <a:pPr marL="108000" indent="0">
              <a:buNone/>
            </a:pPr>
            <a:endParaRPr lang="en-US" sz="2000" dirty="0"/>
          </a:p>
        </p:txBody>
      </p:sp>
      <p:sp>
        <p:nvSpPr>
          <p:cNvPr id="4" name="Slide Number Placeholder 3">
            <a:extLst>
              <a:ext uri="{FF2B5EF4-FFF2-40B4-BE49-F238E27FC236}">
                <a16:creationId xmlns:a16="http://schemas.microsoft.com/office/drawing/2014/main" id="{A8874FCA-C954-46EF-A191-F65E1F98FA67}"/>
              </a:ext>
            </a:extLst>
          </p:cNvPr>
          <p:cNvSpPr>
            <a:spLocks noGrp="1"/>
          </p:cNvSpPr>
          <p:nvPr>
            <p:ph type="sldNum" sz="quarter" idx="15"/>
          </p:nvPr>
        </p:nvSpPr>
        <p:spPr/>
        <p:txBody>
          <a:bodyPr/>
          <a:lstStyle/>
          <a:p>
            <a:fld id="{9C0FB994-BE50-8341-80FE-1A7972386C43}" type="slidenum">
              <a:rPr lang="en-AU" smtClean="0"/>
              <a:pPr/>
              <a:t>10</a:t>
            </a:fld>
            <a:endParaRPr lang="en-AU" dirty="0"/>
          </a:p>
        </p:txBody>
      </p:sp>
      <p:pic>
        <p:nvPicPr>
          <p:cNvPr id="5" name="Picture 4">
            <a:extLst>
              <a:ext uri="{FF2B5EF4-FFF2-40B4-BE49-F238E27FC236}">
                <a16:creationId xmlns:a16="http://schemas.microsoft.com/office/drawing/2014/main" id="{2E46F804-3E9E-D8F0-A6CC-B575F6AB4C1F}"/>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70972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25D73-7742-4232-8CDD-6D95569C8D9B}"/>
              </a:ext>
            </a:extLst>
          </p:cNvPr>
          <p:cNvSpPr>
            <a:spLocks noGrp="1"/>
          </p:cNvSpPr>
          <p:nvPr>
            <p:ph type="body" sz="quarter" idx="12"/>
          </p:nvPr>
        </p:nvSpPr>
        <p:spPr>
          <a:noFill/>
        </p:spPr>
        <p:txBody>
          <a:bodyPr/>
          <a:lstStyle/>
          <a:p>
            <a:r>
              <a:rPr lang="en-US" dirty="0"/>
              <a:t>Gifts to charities:  careful drafting is important! </a:t>
            </a:r>
            <a:r>
              <a:rPr lang="en-US" sz="1800" dirty="0"/>
              <a:t>(cont.)</a:t>
            </a:r>
            <a:endParaRPr lang="en-AU" sz="1800" dirty="0"/>
          </a:p>
        </p:txBody>
      </p:sp>
      <p:sp>
        <p:nvSpPr>
          <p:cNvPr id="3" name="Text Placeholder 2">
            <a:extLst>
              <a:ext uri="{FF2B5EF4-FFF2-40B4-BE49-F238E27FC236}">
                <a16:creationId xmlns:a16="http://schemas.microsoft.com/office/drawing/2014/main" id="{0AE875D6-0ABB-4907-9ADA-BEFC86CD4BD8}"/>
              </a:ext>
            </a:extLst>
          </p:cNvPr>
          <p:cNvSpPr>
            <a:spLocks noGrp="1"/>
          </p:cNvSpPr>
          <p:nvPr>
            <p:ph type="body" sz="quarter" idx="14"/>
          </p:nvPr>
        </p:nvSpPr>
        <p:spPr>
          <a:xfrm>
            <a:off x="457200" y="1523999"/>
            <a:ext cx="8228844" cy="4743635"/>
          </a:xfrm>
        </p:spPr>
        <p:txBody>
          <a:bodyPr/>
          <a:lstStyle/>
          <a:p>
            <a:pPr marL="108000" indent="0">
              <a:buNone/>
            </a:pPr>
            <a:r>
              <a:rPr lang="en-US" sz="2200" b="1" dirty="0"/>
              <a:t>ANSWER: </a:t>
            </a:r>
            <a:r>
              <a:rPr lang="en-US" sz="2200" dirty="0"/>
              <a:t>Option 2.</a:t>
            </a:r>
          </a:p>
          <a:p>
            <a:r>
              <a:rPr lang="en-US" sz="2000" dirty="0"/>
              <a:t>Ideally, a gift will be expressed for the charity's "</a:t>
            </a:r>
            <a:r>
              <a:rPr lang="en-US" sz="2000" i="1" dirty="0"/>
              <a:t>general purposes</a:t>
            </a:r>
            <a:r>
              <a:rPr lang="en-US" sz="2000" dirty="0"/>
              <a:t>" rather than for a specific use</a:t>
            </a:r>
          </a:p>
          <a:p>
            <a:r>
              <a:rPr lang="en-US" sz="2000" dirty="0"/>
              <a:t>When </a:t>
            </a:r>
            <a:r>
              <a:rPr lang="en-US" sz="2000" dirty="0" err="1"/>
              <a:t>willmaker</a:t>
            </a:r>
            <a:r>
              <a:rPr lang="en-US" sz="2000" dirty="0"/>
              <a:t> wants the charity to use the gift for a specific purpose, ideally articulated as a wish.  However, this will depend on the </a:t>
            </a:r>
            <a:r>
              <a:rPr lang="en-US" sz="2000" dirty="0" err="1"/>
              <a:t>willmaker's</a:t>
            </a:r>
            <a:r>
              <a:rPr lang="en-US" sz="2000" dirty="0"/>
              <a:t> instructions!</a:t>
            </a:r>
          </a:p>
          <a:p>
            <a:r>
              <a:rPr lang="en-US" sz="2000" dirty="0"/>
              <a:t>The gift should also specify that if the charity named in the will does not exist at the date of death, the executor can give the gift to the charity which he/she considers most closely fills the deceased's wishes</a:t>
            </a:r>
          </a:p>
          <a:p>
            <a:r>
              <a:rPr lang="en-US" sz="2000" dirty="0"/>
              <a:t>If the charity does not exist or if it cannot give effect to the gift: a Court application for a </a:t>
            </a:r>
            <a:r>
              <a:rPr lang="en-US" sz="2000" i="1" dirty="0"/>
              <a:t>cy-près</a:t>
            </a:r>
            <a:r>
              <a:rPr lang="en-US" sz="2000" dirty="0"/>
              <a:t> scheme may be necessary. "</a:t>
            </a:r>
            <a:r>
              <a:rPr lang="en-US" sz="2000" i="1" dirty="0"/>
              <a:t>Cy-</a:t>
            </a:r>
            <a:r>
              <a:rPr lang="en-US" sz="2000" i="1" dirty="0" err="1"/>
              <a:t>près</a:t>
            </a:r>
            <a:r>
              <a:rPr lang="en-US" sz="2000" dirty="0"/>
              <a:t>" means "</a:t>
            </a:r>
            <a:r>
              <a:rPr lang="en-US" sz="2000" i="1" dirty="0"/>
              <a:t>as near as possible</a:t>
            </a:r>
            <a:r>
              <a:rPr lang="en-US" sz="2000" dirty="0"/>
              <a:t>"</a:t>
            </a:r>
            <a:endParaRPr lang="en-AU" sz="2000" i="1" dirty="0"/>
          </a:p>
          <a:p>
            <a:endParaRPr lang="en-US" dirty="0"/>
          </a:p>
          <a:p>
            <a:endParaRPr lang="en-AU" dirty="0"/>
          </a:p>
        </p:txBody>
      </p:sp>
      <p:sp>
        <p:nvSpPr>
          <p:cNvPr id="4" name="Slide Number Placeholder 3">
            <a:extLst>
              <a:ext uri="{FF2B5EF4-FFF2-40B4-BE49-F238E27FC236}">
                <a16:creationId xmlns:a16="http://schemas.microsoft.com/office/drawing/2014/main" id="{28C674DC-A5F2-4346-B2A9-78E2059ED8BE}"/>
              </a:ext>
            </a:extLst>
          </p:cNvPr>
          <p:cNvSpPr>
            <a:spLocks noGrp="1"/>
          </p:cNvSpPr>
          <p:nvPr>
            <p:ph type="sldNum" sz="quarter" idx="15"/>
          </p:nvPr>
        </p:nvSpPr>
        <p:spPr/>
        <p:txBody>
          <a:bodyPr/>
          <a:lstStyle/>
          <a:p>
            <a:fld id="{9C0FB994-BE50-8341-80FE-1A7972386C43}" type="slidenum">
              <a:rPr lang="en-AU" smtClean="0"/>
              <a:pPr/>
              <a:t>11</a:t>
            </a:fld>
            <a:endParaRPr lang="en-AU" dirty="0"/>
          </a:p>
        </p:txBody>
      </p:sp>
      <p:pic>
        <p:nvPicPr>
          <p:cNvPr id="5" name="Picture 4">
            <a:extLst>
              <a:ext uri="{FF2B5EF4-FFF2-40B4-BE49-F238E27FC236}">
                <a16:creationId xmlns:a16="http://schemas.microsoft.com/office/drawing/2014/main" id="{96F31ECD-F74A-58A2-3672-7DF9461A8D33}"/>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320230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altLang="en-US" dirty="0">
                <a:solidFill>
                  <a:srgbClr val="822433"/>
                </a:solidFill>
              </a:rPr>
              <a:t>Starting off on the right foot with the executor:  when you're a beneficiary</a:t>
            </a:r>
            <a:endParaRPr lang="en-AU" dirty="0">
              <a:solidFill>
                <a:srgbClr val="822433"/>
              </a:solidFill>
            </a:endParaRPr>
          </a:p>
        </p:txBody>
      </p:sp>
      <p:sp>
        <p:nvSpPr>
          <p:cNvPr id="3" name="Text Placeholder 2"/>
          <p:cNvSpPr>
            <a:spLocks noGrp="1"/>
          </p:cNvSpPr>
          <p:nvPr>
            <p:ph type="body" sz="quarter" idx="14"/>
          </p:nvPr>
        </p:nvSpPr>
        <p:spPr/>
        <p:txBody>
          <a:bodyPr/>
          <a:lstStyle/>
          <a:p>
            <a:r>
              <a:rPr lang="en-AU" altLang="en-US" sz="2000" dirty="0"/>
              <a:t>How you might find out that a donor has died: probate notice search, newspaper obituaries, contact with friends/family/solicitor</a:t>
            </a:r>
          </a:p>
          <a:p>
            <a:r>
              <a:rPr lang="en-AU" altLang="en-US" sz="2000" dirty="0"/>
              <a:t>Establish contact as soon as possible and ask to be kept informed</a:t>
            </a:r>
          </a:p>
          <a:p>
            <a:r>
              <a:rPr lang="en-US" altLang="en-US" sz="2000" dirty="0"/>
              <a:t>Request a copy of the will at an early stage.  Section 54 </a:t>
            </a:r>
            <a:r>
              <a:rPr lang="en-US" altLang="en-US" sz="2000" i="1" dirty="0"/>
              <a:t>Succession Act </a:t>
            </a:r>
            <a:r>
              <a:rPr lang="en-US" altLang="en-US" sz="2000" dirty="0"/>
              <a:t>2006 (NSW) and equivalents eg s50 </a:t>
            </a:r>
            <a:r>
              <a:rPr lang="en-US" altLang="en-US" sz="2000" i="1" dirty="0"/>
              <a:t>Wills Act</a:t>
            </a:r>
            <a:r>
              <a:rPr lang="en-US" altLang="en-US" sz="2000" dirty="0"/>
              <a:t> (Vic): if you are named in a will or a prior will, you are entitled to a copy of all wills!</a:t>
            </a:r>
          </a:p>
          <a:p>
            <a:r>
              <a:rPr lang="en-US" altLang="en-US" sz="2000" dirty="0"/>
              <a:t>Request a copy of probate once granted. In NSW, this will include the inventory of property. In other states: request a copy of the inventory</a:t>
            </a:r>
            <a:endParaRPr lang="en-AU" altLang="en-US" sz="2000" dirty="0"/>
          </a:p>
          <a:p>
            <a:r>
              <a:rPr lang="en-AU" altLang="en-US" sz="2000" dirty="0"/>
              <a:t>Timeframe</a:t>
            </a:r>
          </a:p>
          <a:p>
            <a:r>
              <a:rPr lang="en-AU" altLang="en-US" sz="2000" dirty="0"/>
              <a:t>Potential claims</a:t>
            </a:r>
          </a:p>
          <a:p>
            <a:r>
              <a:rPr lang="en-AU" altLang="en-US" sz="2000" dirty="0"/>
              <a:t>Details of gift</a:t>
            </a:r>
            <a:endParaRPr lang="en-US" altLang="en-US" sz="2000"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12</a:t>
            </a:fld>
            <a:endParaRPr lang="en-AU" dirty="0"/>
          </a:p>
        </p:txBody>
      </p:sp>
      <p:pic>
        <p:nvPicPr>
          <p:cNvPr id="5" name="Picture 4">
            <a:extLst>
              <a:ext uri="{FF2B5EF4-FFF2-40B4-BE49-F238E27FC236}">
                <a16:creationId xmlns:a16="http://schemas.microsoft.com/office/drawing/2014/main" id="{0CE4B112-9E6C-4731-E4A9-8F1834F4B849}"/>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396681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altLang="en-US" dirty="0"/>
              <a:t>Estate administration: when you're a beneficiary</a:t>
            </a:r>
            <a:endParaRPr lang="en-AU" dirty="0"/>
          </a:p>
        </p:txBody>
      </p:sp>
      <p:sp>
        <p:nvSpPr>
          <p:cNvPr id="3" name="Text Placeholder 2"/>
          <p:cNvSpPr>
            <a:spLocks noGrp="1"/>
          </p:cNvSpPr>
          <p:nvPr>
            <p:ph type="body" sz="quarter" idx="14"/>
          </p:nvPr>
        </p:nvSpPr>
        <p:spPr>
          <a:xfrm>
            <a:off x="457200" y="1524000"/>
            <a:ext cx="8228844" cy="5134638"/>
          </a:xfrm>
        </p:spPr>
        <p:txBody>
          <a:bodyPr/>
          <a:lstStyle/>
          <a:p>
            <a:pPr marL="342900" indent="-342900"/>
            <a:r>
              <a:rPr lang="en-AU" altLang="en-US" sz="2000" dirty="0"/>
              <a:t>Obtain copy of the grant of probate</a:t>
            </a:r>
          </a:p>
          <a:p>
            <a:pPr marL="342900" indent="-342900">
              <a:defRPr/>
            </a:pPr>
            <a:r>
              <a:rPr lang="en-AU" sz="2000" dirty="0"/>
              <a:t>Obtain details of the assets and liabilities</a:t>
            </a:r>
          </a:p>
          <a:p>
            <a:pPr marL="342900" indent="-342900">
              <a:defRPr/>
            </a:pPr>
            <a:r>
              <a:rPr lang="en-AU" sz="2000" dirty="0"/>
              <a:t>Ascertain claims against the estate. If yes, ask to be kept involved in settlement/litigation </a:t>
            </a:r>
          </a:p>
          <a:p>
            <a:pPr marL="342900" indent="-342900">
              <a:defRPr/>
            </a:pPr>
            <a:r>
              <a:rPr lang="en-AU" sz="2000" dirty="0"/>
              <a:t>Determine the nature of your entitlement (eg cash legacy, specific gift) and find out when it will be distributed</a:t>
            </a:r>
          </a:p>
          <a:p>
            <a:pPr marL="342900" indent="-342900">
              <a:defRPr/>
            </a:pPr>
            <a:r>
              <a:rPr lang="en-AU" sz="2000" dirty="0"/>
              <a:t>Cash legacies carry interest after 12 months!</a:t>
            </a:r>
          </a:p>
          <a:p>
            <a:pPr marL="342900" indent="-342900">
              <a:defRPr/>
            </a:pPr>
            <a:r>
              <a:rPr lang="en-AU" sz="2000" dirty="0"/>
              <a:t>If you are receiving a specific gift, you get the income too! eg gift of 10 George Street</a:t>
            </a:r>
          </a:p>
          <a:p>
            <a:pPr marL="342900" indent="-342900">
              <a:defRPr/>
            </a:pPr>
            <a:r>
              <a:rPr lang="en-AU" sz="2000" dirty="0"/>
              <a:t>Consider tax issues and raise these with the executor </a:t>
            </a:r>
          </a:p>
          <a:p>
            <a:pPr marL="342900" indent="-342900">
              <a:defRPr/>
            </a:pPr>
            <a:r>
              <a:rPr lang="en-AU" sz="2000" dirty="0"/>
              <a:t>Request estate accounts prior to any distribution</a:t>
            </a:r>
          </a:p>
          <a:p>
            <a:pPr marL="0" indent="0">
              <a:buNone/>
              <a:defRPr/>
            </a:pPr>
            <a:endParaRPr lang="en-AU" sz="2000"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13</a:t>
            </a:fld>
            <a:endParaRPr lang="en-AU" dirty="0"/>
          </a:p>
        </p:txBody>
      </p:sp>
      <p:pic>
        <p:nvPicPr>
          <p:cNvPr id="5" name="Picture 4">
            <a:extLst>
              <a:ext uri="{FF2B5EF4-FFF2-40B4-BE49-F238E27FC236}">
                <a16:creationId xmlns:a16="http://schemas.microsoft.com/office/drawing/2014/main" id="{258677F6-832B-826D-1325-DF743B4CF429}"/>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95194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B1025-DD98-4561-8733-2DA6E5376204}"/>
              </a:ext>
            </a:extLst>
          </p:cNvPr>
          <p:cNvSpPr>
            <a:spLocks noGrp="1"/>
          </p:cNvSpPr>
          <p:nvPr>
            <p:ph type="body" sz="quarter" idx="12"/>
          </p:nvPr>
        </p:nvSpPr>
        <p:spPr>
          <a:xfrm>
            <a:off x="432555" y="215777"/>
            <a:ext cx="8228844" cy="622300"/>
          </a:xfrm>
        </p:spPr>
        <p:txBody>
          <a:bodyPr/>
          <a:lstStyle/>
          <a:p>
            <a:r>
              <a:rPr lang="en-US" dirty="0"/>
              <a:t>Taxation of estates: key points for charitable beneficiaries</a:t>
            </a:r>
            <a:endParaRPr lang="en-AU" dirty="0"/>
          </a:p>
        </p:txBody>
      </p:sp>
      <p:sp>
        <p:nvSpPr>
          <p:cNvPr id="3" name="Text Placeholder 2">
            <a:extLst>
              <a:ext uri="{FF2B5EF4-FFF2-40B4-BE49-F238E27FC236}">
                <a16:creationId xmlns:a16="http://schemas.microsoft.com/office/drawing/2014/main" id="{D02BC312-29D0-4159-A807-495B0C0EDC30}"/>
              </a:ext>
            </a:extLst>
          </p:cNvPr>
          <p:cNvSpPr>
            <a:spLocks noGrp="1"/>
          </p:cNvSpPr>
          <p:nvPr>
            <p:ph type="body" sz="quarter" idx="14"/>
          </p:nvPr>
        </p:nvSpPr>
        <p:spPr>
          <a:xfrm>
            <a:off x="457200" y="1524000"/>
            <a:ext cx="8228844" cy="4663736"/>
          </a:xfrm>
        </p:spPr>
        <p:txBody>
          <a:bodyPr/>
          <a:lstStyle/>
          <a:p>
            <a:pPr marL="565200" indent="-457200">
              <a:buSzPct val="100000"/>
              <a:buFont typeface="+mj-lt"/>
              <a:buAutoNum type="arabicPeriod"/>
            </a:pPr>
            <a:r>
              <a:rPr lang="en-US" sz="1800" dirty="0"/>
              <a:t>If you are a beneficiary of an estate with shares or real estate (not PPR), CGT event K3 may have occurred on death. The executor must ensure this is reported to the ATO. The risk of K3 can sometimes be mitigated during the will-drafting process</a:t>
            </a:r>
          </a:p>
          <a:p>
            <a:pPr marL="565200" indent="-457200">
              <a:buSzPct val="100000"/>
              <a:buFont typeface="+mj-lt"/>
              <a:buAutoNum type="arabicPeriod"/>
            </a:pPr>
            <a:r>
              <a:rPr lang="en-US" sz="1800" dirty="0"/>
              <a:t>Know your charity's DGR &amp; tax exempt status</a:t>
            </a:r>
          </a:p>
          <a:p>
            <a:pPr marL="565200" indent="-457200">
              <a:buSzPct val="100000"/>
              <a:buFont typeface="+mj-lt"/>
              <a:buAutoNum type="arabicPeriod"/>
            </a:pPr>
            <a:r>
              <a:rPr lang="en-US" sz="1800" dirty="0"/>
              <a:t>If the estate has CGT assets: usually it will be preferable to request an </a:t>
            </a:r>
            <a:r>
              <a:rPr lang="en-US" sz="1800" i="1" dirty="0"/>
              <a:t>in specie</a:t>
            </a:r>
            <a:r>
              <a:rPr lang="en-US" sz="1800" dirty="0"/>
              <a:t> transfer from the executor. Do at an early stage!</a:t>
            </a:r>
          </a:p>
          <a:p>
            <a:pPr marL="565200" indent="-457200">
              <a:buSzPct val="100000"/>
              <a:buFont typeface="+mj-lt"/>
              <a:buAutoNum type="arabicPeriod"/>
            </a:pPr>
            <a:r>
              <a:rPr lang="en-US" sz="1800" dirty="0"/>
              <a:t>If your charity is tax-exempt: notify the executor ASAP and request to be made "presently entitled" ASAP – so no income tax payable and no CGT if assets are sold by the estate</a:t>
            </a:r>
          </a:p>
          <a:p>
            <a:pPr marL="565200" indent="-457200">
              <a:buSzPct val="100000"/>
              <a:buFont typeface="+mj-lt"/>
              <a:buAutoNum type="arabicPeriod"/>
            </a:pPr>
            <a:r>
              <a:rPr lang="en-US" sz="1800" dirty="0"/>
              <a:t>If the estate includes the deceased's main residence – this should be sold within 2 years of death or CGT and land tax may be payable</a:t>
            </a:r>
          </a:p>
          <a:p>
            <a:pPr marL="565200" indent="-457200">
              <a:buSzPct val="100000"/>
              <a:buFont typeface="+mj-lt"/>
              <a:buAutoNum type="arabicPeriod"/>
            </a:pPr>
            <a:r>
              <a:rPr lang="en-US" sz="1800" dirty="0"/>
              <a:t>Most importantly: the executor should always obtain tax advice before making a decision!</a:t>
            </a:r>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US" sz="2200" dirty="0"/>
          </a:p>
          <a:p>
            <a:pPr marL="565200" indent="-457200">
              <a:buFont typeface="+mj-lt"/>
              <a:buAutoNum type="arabicPeriod"/>
            </a:pPr>
            <a:endParaRPr lang="en-AU" dirty="0"/>
          </a:p>
        </p:txBody>
      </p:sp>
      <p:sp>
        <p:nvSpPr>
          <p:cNvPr id="4" name="Slide Number Placeholder 3">
            <a:extLst>
              <a:ext uri="{FF2B5EF4-FFF2-40B4-BE49-F238E27FC236}">
                <a16:creationId xmlns:a16="http://schemas.microsoft.com/office/drawing/2014/main" id="{883B3ADB-F1E6-474E-8031-15AE810B24C5}"/>
              </a:ext>
            </a:extLst>
          </p:cNvPr>
          <p:cNvSpPr>
            <a:spLocks noGrp="1"/>
          </p:cNvSpPr>
          <p:nvPr>
            <p:ph type="sldNum" sz="quarter" idx="15"/>
          </p:nvPr>
        </p:nvSpPr>
        <p:spPr/>
        <p:txBody>
          <a:bodyPr/>
          <a:lstStyle/>
          <a:p>
            <a:fld id="{9C0FB994-BE50-8341-80FE-1A7972386C43}" type="slidenum">
              <a:rPr lang="en-AU" smtClean="0"/>
              <a:pPr/>
              <a:t>14</a:t>
            </a:fld>
            <a:endParaRPr lang="en-AU" dirty="0"/>
          </a:p>
        </p:txBody>
      </p:sp>
      <p:pic>
        <p:nvPicPr>
          <p:cNvPr id="5" name="Picture 4">
            <a:extLst>
              <a:ext uri="{FF2B5EF4-FFF2-40B4-BE49-F238E27FC236}">
                <a16:creationId xmlns:a16="http://schemas.microsoft.com/office/drawing/2014/main" id="{833354C4-5F83-5FE7-FBDF-41E3837D78B1}"/>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248199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C8592-DDAC-4209-944D-3ED68FBF4293}"/>
              </a:ext>
            </a:extLst>
          </p:cNvPr>
          <p:cNvSpPr>
            <a:spLocks noGrp="1"/>
          </p:cNvSpPr>
          <p:nvPr>
            <p:ph type="body" sz="quarter" idx="12"/>
          </p:nvPr>
        </p:nvSpPr>
        <p:spPr/>
        <p:txBody>
          <a:bodyPr/>
          <a:lstStyle/>
          <a:p>
            <a:r>
              <a:rPr lang="en-US" dirty="0"/>
              <a:t>Estate litigation:  2 main types</a:t>
            </a:r>
            <a:endParaRPr lang="en-AU" dirty="0"/>
          </a:p>
        </p:txBody>
      </p:sp>
      <p:sp>
        <p:nvSpPr>
          <p:cNvPr id="3" name="Text Placeholder 2">
            <a:extLst>
              <a:ext uri="{FF2B5EF4-FFF2-40B4-BE49-F238E27FC236}">
                <a16:creationId xmlns:a16="http://schemas.microsoft.com/office/drawing/2014/main" id="{6826B7C4-A8F8-46E1-82A9-13BE1118B2FB}"/>
              </a:ext>
            </a:extLst>
          </p:cNvPr>
          <p:cNvSpPr>
            <a:spLocks noGrp="1"/>
          </p:cNvSpPr>
          <p:nvPr>
            <p:ph type="body" sz="quarter" idx="14"/>
          </p:nvPr>
        </p:nvSpPr>
        <p:spPr/>
        <p:txBody>
          <a:bodyPr/>
          <a:lstStyle/>
          <a:p>
            <a:pPr marL="565200" indent="-457200">
              <a:buSzPct val="100000"/>
              <a:buFont typeface="+mj-lt"/>
              <a:buAutoNum type="arabicPeriod"/>
            </a:pPr>
            <a:r>
              <a:rPr lang="en-US" sz="2200" b="1" dirty="0"/>
              <a:t>Contested probate proceedings:</a:t>
            </a:r>
            <a:r>
              <a:rPr lang="en-US" sz="2200" dirty="0"/>
              <a:t>  challenge to the validity of the will</a:t>
            </a:r>
          </a:p>
          <a:p>
            <a:pPr marL="565200" indent="-457200">
              <a:buSzPct val="100000"/>
              <a:buFont typeface="+mj-lt"/>
              <a:buAutoNum type="arabicPeriod"/>
            </a:pPr>
            <a:r>
              <a:rPr lang="en-US" sz="2200" b="1" dirty="0"/>
              <a:t>Family provision proceedings:</a:t>
            </a:r>
            <a:r>
              <a:rPr lang="en-US" sz="2200" dirty="0"/>
              <a:t>  generally a family member claims he/she has not received adequate provision under the will</a:t>
            </a:r>
          </a:p>
          <a:p>
            <a:pPr marL="108000" indent="0">
              <a:buNone/>
            </a:pPr>
            <a:endParaRPr lang="en-AU" dirty="0"/>
          </a:p>
        </p:txBody>
      </p:sp>
      <p:sp>
        <p:nvSpPr>
          <p:cNvPr id="4" name="Slide Number Placeholder 3">
            <a:extLst>
              <a:ext uri="{FF2B5EF4-FFF2-40B4-BE49-F238E27FC236}">
                <a16:creationId xmlns:a16="http://schemas.microsoft.com/office/drawing/2014/main" id="{72FBA2DB-7CFD-48C3-A874-415248EC8E50}"/>
              </a:ext>
            </a:extLst>
          </p:cNvPr>
          <p:cNvSpPr>
            <a:spLocks noGrp="1"/>
          </p:cNvSpPr>
          <p:nvPr>
            <p:ph type="sldNum" sz="quarter" idx="15"/>
          </p:nvPr>
        </p:nvSpPr>
        <p:spPr/>
        <p:txBody>
          <a:bodyPr/>
          <a:lstStyle/>
          <a:p>
            <a:fld id="{9C0FB994-BE50-8341-80FE-1A7972386C43}" type="slidenum">
              <a:rPr lang="en-AU" smtClean="0"/>
              <a:pPr/>
              <a:t>15</a:t>
            </a:fld>
            <a:endParaRPr lang="en-AU" dirty="0"/>
          </a:p>
        </p:txBody>
      </p:sp>
      <p:pic>
        <p:nvPicPr>
          <p:cNvPr id="5" name="Picture 4">
            <a:extLst>
              <a:ext uri="{FF2B5EF4-FFF2-40B4-BE49-F238E27FC236}">
                <a16:creationId xmlns:a16="http://schemas.microsoft.com/office/drawing/2014/main" id="{B52A3F6B-E5EA-CE72-78C0-96240F98AF9B}"/>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9054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F3703-17ED-4685-A7BA-75B19A57B17D}"/>
              </a:ext>
            </a:extLst>
          </p:cNvPr>
          <p:cNvSpPr>
            <a:spLocks noGrp="1"/>
          </p:cNvSpPr>
          <p:nvPr>
            <p:ph type="body" sz="quarter" idx="12"/>
          </p:nvPr>
        </p:nvSpPr>
        <p:spPr/>
        <p:txBody>
          <a:bodyPr/>
          <a:lstStyle/>
          <a:p>
            <a:r>
              <a:rPr lang="en-AU" altLang="en-US" dirty="0"/>
              <a:t>Contested probate proceedings:  grounds for invalidity</a:t>
            </a:r>
            <a:endParaRPr lang="en-AU" dirty="0"/>
          </a:p>
        </p:txBody>
      </p:sp>
      <p:sp>
        <p:nvSpPr>
          <p:cNvPr id="3" name="Text Placeholder 2">
            <a:extLst>
              <a:ext uri="{FF2B5EF4-FFF2-40B4-BE49-F238E27FC236}">
                <a16:creationId xmlns:a16="http://schemas.microsoft.com/office/drawing/2014/main" id="{E51EF017-08B4-4275-BE90-E7B56FB60CE4}"/>
              </a:ext>
            </a:extLst>
          </p:cNvPr>
          <p:cNvSpPr>
            <a:spLocks noGrp="1"/>
          </p:cNvSpPr>
          <p:nvPr>
            <p:ph type="body" sz="quarter" idx="14"/>
          </p:nvPr>
        </p:nvSpPr>
        <p:spPr>
          <a:xfrm>
            <a:off x="457578" y="1364201"/>
            <a:ext cx="8228844" cy="4743635"/>
          </a:xfrm>
        </p:spPr>
        <p:txBody>
          <a:bodyPr/>
          <a:lstStyle/>
          <a:p>
            <a:pPr marL="342900" indent="-342900"/>
            <a:r>
              <a:rPr lang="en-AU" altLang="en-US" sz="2200" dirty="0"/>
              <a:t>A dispute over the validity of the will may be on following grounds:</a:t>
            </a:r>
          </a:p>
          <a:p>
            <a:pPr marL="889200" lvl="1" indent="-457200">
              <a:buSzPct val="100000"/>
              <a:buFont typeface="+mj-lt"/>
              <a:buAutoNum type="arabicPeriod"/>
            </a:pPr>
            <a:r>
              <a:rPr lang="en-AU" altLang="en-US" sz="2000" dirty="0"/>
              <a:t>The </a:t>
            </a:r>
            <a:r>
              <a:rPr lang="en-AU" altLang="en-US" sz="2000" dirty="0" err="1"/>
              <a:t>willmaker</a:t>
            </a:r>
            <a:r>
              <a:rPr lang="en-AU" altLang="en-US" sz="2000" dirty="0"/>
              <a:t> lacked testamentary capacity</a:t>
            </a:r>
          </a:p>
          <a:p>
            <a:pPr marL="889200" lvl="1" indent="-457200">
              <a:buSzPct val="100000"/>
              <a:buFont typeface="+mj-lt"/>
              <a:buAutoNum type="arabicPeriod"/>
            </a:pPr>
            <a:r>
              <a:rPr lang="en-AU" altLang="en-US" sz="2000" dirty="0"/>
              <a:t>The </a:t>
            </a:r>
            <a:r>
              <a:rPr lang="en-AU" altLang="en-US" sz="2000" dirty="0" err="1"/>
              <a:t>willmaker</a:t>
            </a:r>
            <a:r>
              <a:rPr lang="en-AU" altLang="en-US" sz="2000" dirty="0"/>
              <a:t> did not know and approve of the contents of the will – eg did not read it, could not read English and no translator</a:t>
            </a:r>
          </a:p>
          <a:p>
            <a:pPr marL="889200" lvl="1" indent="-457200">
              <a:buSzPct val="100000"/>
              <a:buFont typeface="+mj-lt"/>
              <a:buAutoNum type="arabicPeriod"/>
            </a:pPr>
            <a:r>
              <a:rPr lang="en-AU" altLang="en-US" sz="2000" dirty="0"/>
              <a:t>The </a:t>
            </a:r>
            <a:r>
              <a:rPr lang="en-AU" altLang="en-US" sz="2000" dirty="0" err="1"/>
              <a:t>willmaker</a:t>
            </a:r>
            <a:r>
              <a:rPr lang="en-AU" altLang="en-US" sz="2000" dirty="0"/>
              <a:t> was unduly influenced into making the will –  coercion must be proven</a:t>
            </a:r>
          </a:p>
          <a:p>
            <a:pPr marL="889200" lvl="1" indent="-457200">
              <a:buSzPct val="100000"/>
              <a:buFont typeface="+mj-lt"/>
              <a:buAutoNum type="arabicPeriod"/>
            </a:pPr>
            <a:r>
              <a:rPr lang="en-AU" altLang="en-US" sz="2000" dirty="0"/>
              <a:t>The will was acquired through fraud – eg it's a fake</a:t>
            </a:r>
          </a:p>
          <a:p>
            <a:pPr marL="889200" lvl="1" indent="-457200">
              <a:buSzPct val="100000"/>
              <a:buFont typeface="+mj-lt"/>
              <a:buAutoNum type="arabicPeriod"/>
            </a:pPr>
            <a:r>
              <a:rPr lang="en-AU" altLang="en-US" sz="2000" dirty="0"/>
              <a:t>The will is not the last will – eg there is a further will, or the </a:t>
            </a:r>
            <a:r>
              <a:rPr lang="en-AU" altLang="en-US" sz="2000" dirty="0" err="1"/>
              <a:t>willmaker</a:t>
            </a:r>
            <a:r>
              <a:rPr lang="en-AU" altLang="en-US" sz="2000" dirty="0"/>
              <a:t> subsequently married and the will was not "in contemplation" of marriage</a:t>
            </a:r>
            <a:endParaRPr lang="en-AU" sz="2000" dirty="0"/>
          </a:p>
          <a:p>
            <a:pPr marL="432000" lvl="1" indent="0">
              <a:buNone/>
            </a:pPr>
            <a:endParaRPr lang="en-AU" altLang="en-US" dirty="0"/>
          </a:p>
        </p:txBody>
      </p:sp>
      <p:sp>
        <p:nvSpPr>
          <p:cNvPr id="4" name="Slide Number Placeholder 3">
            <a:extLst>
              <a:ext uri="{FF2B5EF4-FFF2-40B4-BE49-F238E27FC236}">
                <a16:creationId xmlns:a16="http://schemas.microsoft.com/office/drawing/2014/main" id="{F0BA5A2E-A759-44FF-A0CD-0E82838D45E8}"/>
              </a:ext>
            </a:extLst>
          </p:cNvPr>
          <p:cNvSpPr>
            <a:spLocks noGrp="1"/>
          </p:cNvSpPr>
          <p:nvPr>
            <p:ph type="sldNum" sz="quarter" idx="15"/>
          </p:nvPr>
        </p:nvSpPr>
        <p:spPr/>
        <p:txBody>
          <a:bodyPr/>
          <a:lstStyle/>
          <a:p>
            <a:fld id="{9C0FB994-BE50-8341-80FE-1A7972386C43}" type="slidenum">
              <a:rPr lang="en-AU" smtClean="0"/>
              <a:pPr/>
              <a:t>16</a:t>
            </a:fld>
            <a:endParaRPr lang="en-AU" dirty="0"/>
          </a:p>
        </p:txBody>
      </p:sp>
      <p:pic>
        <p:nvPicPr>
          <p:cNvPr id="5" name="Picture 4">
            <a:extLst>
              <a:ext uri="{FF2B5EF4-FFF2-40B4-BE49-F238E27FC236}">
                <a16:creationId xmlns:a16="http://schemas.microsoft.com/office/drawing/2014/main" id="{60E1715A-3C29-F77A-AC50-FF1FDB813E26}"/>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60294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C9EFF-7021-4776-9D7C-12F9E4A7684D}"/>
              </a:ext>
            </a:extLst>
          </p:cNvPr>
          <p:cNvSpPr>
            <a:spLocks noGrp="1"/>
          </p:cNvSpPr>
          <p:nvPr>
            <p:ph type="body" sz="quarter" idx="12"/>
          </p:nvPr>
        </p:nvSpPr>
        <p:spPr/>
        <p:txBody>
          <a:bodyPr/>
          <a:lstStyle/>
          <a:p>
            <a:r>
              <a:rPr lang="en-US" dirty="0"/>
              <a:t>Contested probate proceedings:  relevance to you</a:t>
            </a:r>
            <a:endParaRPr lang="en-AU" dirty="0"/>
          </a:p>
        </p:txBody>
      </p:sp>
      <p:sp>
        <p:nvSpPr>
          <p:cNvPr id="3" name="Text Placeholder 2">
            <a:extLst>
              <a:ext uri="{FF2B5EF4-FFF2-40B4-BE49-F238E27FC236}">
                <a16:creationId xmlns:a16="http://schemas.microsoft.com/office/drawing/2014/main" id="{91FE6952-5603-4F52-86F7-514FAF05E97E}"/>
              </a:ext>
            </a:extLst>
          </p:cNvPr>
          <p:cNvSpPr>
            <a:spLocks noGrp="1"/>
          </p:cNvSpPr>
          <p:nvPr>
            <p:ph type="body" sz="quarter" idx="14"/>
          </p:nvPr>
        </p:nvSpPr>
        <p:spPr>
          <a:xfrm>
            <a:off x="457200" y="1390834"/>
            <a:ext cx="8228844" cy="4854485"/>
          </a:xfrm>
        </p:spPr>
        <p:txBody>
          <a:bodyPr/>
          <a:lstStyle/>
          <a:p>
            <a:r>
              <a:rPr lang="en-US" sz="2000" dirty="0">
                <a:highlight>
                  <a:srgbClr val="FFFFFF"/>
                </a:highlight>
              </a:rPr>
              <a:t>If you or someone in your charity is executor, it is your job to propound/defend the will</a:t>
            </a:r>
            <a:r>
              <a:rPr lang="en-US" sz="2000" dirty="0">
                <a:solidFill>
                  <a:srgbClr val="FF0000"/>
                </a:solidFill>
                <a:highlight>
                  <a:srgbClr val="FFFFFF"/>
                </a:highlight>
              </a:rPr>
              <a:t> </a:t>
            </a:r>
            <a:r>
              <a:rPr lang="en-US" sz="2000" dirty="0">
                <a:highlight>
                  <a:srgbClr val="FFFFFF"/>
                </a:highlight>
              </a:rPr>
              <a:t>– ie uphold it</a:t>
            </a:r>
          </a:p>
          <a:p>
            <a:r>
              <a:rPr lang="en-US" sz="2000" dirty="0">
                <a:highlight>
                  <a:srgbClr val="FFFFFF"/>
                </a:highlight>
              </a:rPr>
              <a:t>If your charity is a beneficiary, you may be joined as a party.  If not joined, you may not need to become a party, but ensure to seek regular updates from parties &amp; ask to be kept informed </a:t>
            </a:r>
          </a:p>
          <a:p>
            <a:r>
              <a:rPr lang="en-US" sz="2000" dirty="0">
                <a:highlight>
                  <a:srgbClr val="FFFFFF"/>
                </a:highlight>
              </a:rPr>
              <a:t>When you are a party: risk as to other parties' costs.  But also entitles you to all evidence and documents filed and served, and will often give you greater influence at settlement negotiations</a:t>
            </a:r>
            <a:endParaRPr lang="en-US" sz="2000" dirty="0">
              <a:highlight>
                <a:srgbClr val="FFFF00"/>
              </a:highlight>
            </a:endParaRPr>
          </a:p>
          <a:p>
            <a:r>
              <a:rPr lang="en-US" sz="2000" dirty="0">
                <a:highlight>
                  <a:srgbClr val="FFFFFF"/>
                </a:highlight>
              </a:rPr>
              <a:t>If the </a:t>
            </a:r>
            <a:r>
              <a:rPr lang="en-US" sz="2000" dirty="0" err="1">
                <a:highlight>
                  <a:srgbClr val="FFFFFF"/>
                </a:highlight>
              </a:rPr>
              <a:t>willmaker</a:t>
            </a:r>
            <a:r>
              <a:rPr lang="en-US" sz="2000" dirty="0">
                <a:highlight>
                  <a:srgbClr val="FFFFFF"/>
                </a:highlight>
              </a:rPr>
              <a:t> was a known donor, you may have evidence which assists to defend the will – eg records of interactions with deceased, previous wills</a:t>
            </a:r>
          </a:p>
          <a:p>
            <a:r>
              <a:rPr lang="en-US" sz="2000" dirty="0">
                <a:highlight>
                  <a:srgbClr val="FFFFFF"/>
                </a:highlight>
              </a:rPr>
              <a:t>At the estate planning stage: drafting solicitors should see </a:t>
            </a:r>
            <a:r>
              <a:rPr lang="en-US" sz="2000" dirty="0" err="1">
                <a:highlight>
                  <a:srgbClr val="FFFFFF"/>
                </a:highlight>
              </a:rPr>
              <a:t>willmaker</a:t>
            </a:r>
            <a:r>
              <a:rPr lang="en-US" sz="2000" dirty="0">
                <a:highlight>
                  <a:srgbClr val="FFFFFF"/>
                </a:highlight>
              </a:rPr>
              <a:t> alone, independently verify instructions, make file notes &amp; get capacity assessment if appropriate</a:t>
            </a:r>
          </a:p>
          <a:p>
            <a:endParaRPr lang="en-AU" dirty="0">
              <a:highlight>
                <a:srgbClr val="FFFF00"/>
              </a:highlight>
            </a:endParaRPr>
          </a:p>
        </p:txBody>
      </p:sp>
      <p:sp>
        <p:nvSpPr>
          <p:cNvPr id="4" name="Slide Number Placeholder 3">
            <a:extLst>
              <a:ext uri="{FF2B5EF4-FFF2-40B4-BE49-F238E27FC236}">
                <a16:creationId xmlns:a16="http://schemas.microsoft.com/office/drawing/2014/main" id="{BCFD051B-AA75-4633-AA62-B37E3778E706}"/>
              </a:ext>
            </a:extLst>
          </p:cNvPr>
          <p:cNvSpPr>
            <a:spLocks noGrp="1"/>
          </p:cNvSpPr>
          <p:nvPr>
            <p:ph type="sldNum" sz="quarter" idx="15"/>
          </p:nvPr>
        </p:nvSpPr>
        <p:spPr/>
        <p:txBody>
          <a:bodyPr/>
          <a:lstStyle/>
          <a:p>
            <a:fld id="{9C0FB994-BE50-8341-80FE-1A7972386C43}" type="slidenum">
              <a:rPr lang="en-AU" smtClean="0"/>
              <a:pPr/>
              <a:t>17</a:t>
            </a:fld>
            <a:endParaRPr lang="en-AU" dirty="0"/>
          </a:p>
        </p:txBody>
      </p:sp>
      <p:pic>
        <p:nvPicPr>
          <p:cNvPr id="5" name="Picture 4">
            <a:extLst>
              <a:ext uri="{FF2B5EF4-FFF2-40B4-BE49-F238E27FC236}">
                <a16:creationId xmlns:a16="http://schemas.microsoft.com/office/drawing/2014/main" id="{1816EFB3-1F7F-973B-5148-5046D8512F70}"/>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52356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Family provision claims </a:t>
            </a:r>
            <a:r>
              <a:rPr lang="en-AU" sz="1800" dirty="0">
                <a:solidFill>
                  <a:srgbClr val="822433"/>
                </a:solidFill>
              </a:rPr>
              <a:t>(cont.)</a:t>
            </a:r>
            <a:endParaRPr lang="en-AU" dirty="0">
              <a:solidFill>
                <a:srgbClr val="822433"/>
              </a:solidFill>
            </a:endParaRPr>
          </a:p>
        </p:txBody>
      </p:sp>
      <p:sp>
        <p:nvSpPr>
          <p:cNvPr id="3" name="Text Placeholder 2"/>
          <p:cNvSpPr>
            <a:spLocks noGrp="1"/>
          </p:cNvSpPr>
          <p:nvPr>
            <p:ph type="body" sz="quarter" idx="14"/>
          </p:nvPr>
        </p:nvSpPr>
        <p:spPr/>
        <p:txBody>
          <a:bodyPr/>
          <a:lstStyle/>
          <a:p>
            <a:r>
              <a:rPr lang="en-US" sz="2100" dirty="0"/>
              <a:t>Time for commencing proceedings: 1 year from date of death, but can be extended. Differs in some other states; eg 6 months in QLD</a:t>
            </a:r>
          </a:p>
          <a:p>
            <a:r>
              <a:rPr lang="en-US" sz="2100" dirty="0"/>
              <a:t>Plaintiff has to show the provision is inadequate for "</a:t>
            </a:r>
            <a:r>
              <a:rPr lang="en-US" sz="2100" i="1" dirty="0"/>
              <a:t>maintenance, education or advancement in life.</a:t>
            </a:r>
            <a:r>
              <a:rPr lang="en-US" sz="2100" dirty="0"/>
              <a:t>"</a:t>
            </a:r>
          </a:p>
          <a:p>
            <a:r>
              <a:rPr lang="en-US" sz="2100" dirty="0"/>
              <a:t>Court may consider: size of estate, relationship between plaintiff and deceased, competing claims &amp; beneficiaries, plaintiff's health &amp; financial circumstances, and many other factors</a:t>
            </a:r>
          </a:p>
          <a:p>
            <a:r>
              <a:rPr lang="en-US" sz="2100" dirty="0"/>
              <a:t>In NSW, there is compulsory mediation in family provision proceedings. The Court wants the parties to settle!</a:t>
            </a:r>
            <a:endParaRPr lang="en-AU" sz="2100"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18</a:t>
            </a:fld>
            <a:endParaRPr lang="en-AU" dirty="0"/>
          </a:p>
        </p:txBody>
      </p:sp>
      <p:pic>
        <p:nvPicPr>
          <p:cNvPr id="5" name="Picture 4">
            <a:extLst>
              <a:ext uri="{FF2B5EF4-FFF2-40B4-BE49-F238E27FC236}">
                <a16:creationId xmlns:a16="http://schemas.microsoft.com/office/drawing/2014/main" id="{A4493912-AD08-3CE5-CBE4-90FCF203390F}"/>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27834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FC219-B57E-4AF3-9589-2B51E56E1752}"/>
              </a:ext>
            </a:extLst>
          </p:cNvPr>
          <p:cNvSpPr>
            <a:spLocks noGrp="1"/>
          </p:cNvSpPr>
          <p:nvPr>
            <p:ph type="body" sz="quarter" idx="12"/>
          </p:nvPr>
        </p:nvSpPr>
        <p:spPr/>
        <p:txBody>
          <a:bodyPr/>
          <a:lstStyle/>
          <a:p>
            <a:r>
              <a:rPr lang="en-AU" dirty="0"/>
              <a:t>Contested probate proceedings:  f</a:t>
            </a:r>
            <a:r>
              <a:rPr lang="en-US" dirty="0" err="1"/>
              <a:t>amily</a:t>
            </a:r>
            <a:r>
              <a:rPr lang="en-US" dirty="0"/>
              <a:t> provision claims</a:t>
            </a:r>
            <a:endParaRPr lang="en-AU" strike="sngStrike" dirty="0"/>
          </a:p>
        </p:txBody>
      </p:sp>
      <p:sp>
        <p:nvSpPr>
          <p:cNvPr id="3" name="Text Placeholder 2">
            <a:extLst>
              <a:ext uri="{FF2B5EF4-FFF2-40B4-BE49-F238E27FC236}">
                <a16:creationId xmlns:a16="http://schemas.microsoft.com/office/drawing/2014/main" id="{193B4726-0343-4DB6-A4F4-9796EE67EFDC}"/>
              </a:ext>
            </a:extLst>
          </p:cNvPr>
          <p:cNvSpPr>
            <a:spLocks noGrp="1"/>
          </p:cNvSpPr>
          <p:nvPr>
            <p:ph type="body" sz="quarter" idx="14"/>
          </p:nvPr>
        </p:nvSpPr>
        <p:spPr>
          <a:xfrm>
            <a:off x="432555" y="1340623"/>
            <a:ext cx="8228844" cy="5089864"/>
          </a:xfrm>
        </p:spPr>
        <p:txBody>
          <a:bodyPr/>
          <a:lstStyle/>
          <a:p>
            <a:pPr marL="514350" indent="-514350"/>
            <a:r>
              <a:rPr lang="en-AU" altLang="en-US" sz="1900" dirty="0"/>
              <a:t>If you are not the executor, you will generally not be a party to the proceedings. However, you should still request to be kept informed</a:t>
            </a:r>
          </a:p>
          <a:p>
            <a:pPr marL="514350" indent="-514350"/>
            <a:r>
              <a:rPr lang="en-AU" altLang="en-US" sz="1900" dirty="0"/>
              <a:t>The skills of the executor / estate solicitor and the size of the bequest to your charity will often determine the extent to which you get involved</a:t>
            </a:r>
          </a:p>
          <a:p>
            <a:pPr marL="514350" indent="-514350"/>
            <a:r>
              <a:rPr lang="en-AU" altLang="en-US" sz="1900" dirty="0"/>
              <a:t>At least: executor should involve you in settlement negotiations</a:t>
            </a:r>
          </a:p>
          <a:p>
            <a:pPr marL="514350" indent="-514350"/>
            <a:r>
              <a:rPr lang="en-AU" altLang="en-US" sz="1900" dirty="0"/>
              <a:t>Charities should always consider publicity/ reputational implications of proceedings – it's not just about defending this bequest, it's about encouraging future bequests &amp; donations!</a:t>
            </a:r>
          </a:p>
          <a:p>
            <a:pPr marL="514350" indent="-514350"/>
            <a:r>
              <a:rPr lang="en-AU" altLang="en-US" sz="1900" dirty="0"/>
              <a:t>Weigh up risk of being perceived as an "easy target" v negative publicity</a:t>
            </a:r>
          </a:p>
          <a:p>
            <a:pPr marL="514350" indent="-514350"/>
            <a:r>
              <a:rPr lang="en-AU" altLang="en-US" sz="1900" dirty="0"/>
              <a:t>Weigh up costs of proceedings, value of bequest / cost of settlement, likelihood of plaintiff's success</a:t>
            </a:r>
          </a:p>
          <a:p>
            <a:pPr marL="0" indent="0">
              <a:buNone/>
            </a:pPr>
            <a:endParaRPr lang="en-AU" altLang="en-US" dirty="0"/>
          </a:p>
          <a:p>
            <a:endParaRPr lang="en-AU" dirty="0"/>
          </a:p>
        </p:txBody>
      </p:sp>
      <p:sp>
        <p:nvSpPr>
          <p:cNvPr id="4" name="Slide Number Placeholder 3">
            <a:extLst>
              <a:ext uri="{FF2B5EF4-FFF2-40B4-BE49-F238E27FC236}">
                <a16:creationId xmlns:a16="http://schemas.microsoft.com/office/drawing/2014/main" id="{A76C4702-1F16-4967-B828-59863672264D}"/>
              </a:ext>
            </a:extLst>
          </p:cNvPr>
          <p:cNvSpPr>
            <a:spLocks noGrp="1"/>
          </p:cNvSpPr>
          <p:nvPr>
            <p:ph type="sldNum" sz="quarter" idx="15"/>
          </p:nvPr>
        </p:nvSpPr>
        <p:spPr/>
        <p:txBody>
          <a:bodyPr/>
          <a:lstStyle/>
          <a:p>
            <a:fld id="{9C0FB994-BE50-8341-80FE-1A7972386C43}" type="slidenum">
              <a:rPr lang="en-AU" smtClean="0"/>
              <a:pPr/>
              <a:t>19</a:t>
            </a:fld>
            <a:endParaRPr lang="en-AU" dirty="0"/>
          </a:p>
        </p:txBody>
      </p:sp>
      <p:pic>
        <p:nvPicPr>
          <p:cNvPr id="5" name="Picture 4">
            <a:extLst>
              <a:ext uri="{FF2B5EF4-FFF2-40B4-BE49-F238E27FC236}">
                <a16:creationId xmlns:a16="http://schemas.microsoft.com/office/drawing/2014/main" id="{E3BCC509-717A-F173-1BC3-CFB989A73359}"/>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414769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2555" y="303510"/>
            <a:ext cx="8228844" cy="622300"/>
          </a:xfrm>
        </p:spPr>
        <p:txBody>
          <a:bodyPr/>
          <a:lstStyle/>
          <a:p>
            <a:r>
              <a:rPr lang="en-AU" dirty="0"/>
              <a:t>Characteristics of life interests and rights to reside</a:t>
            </a:r>
          </a:p>
        </p:txBody>
      </p:sp>
      <p:sp>
        <p:nvSpPr>
          <p:cNvPr id="3" name="Text Placeholder 2"/>
          <p:cNvSpPr>
            <a:spLocks noGrp="1"/>
          </p:cNvSpPr>
          <p:nvPr>
            <p:ph type="body" sz="quarter" idx="14"/>
          </p:nvPr>
        </p:nvSpPr>
        <p:spPr/>
        <p:txBody>
          <a:bodyPr/>
          <a:lstStyle/>
          <a:p>
            <a:pPr marL="108000" indent="0">
              <a:buNone/>
            </a:pPr>
            <a:r>
              <a:rPr lang="en-AU" b="1" dirty="0">
                <a:solidFill>
                  <a:srgbClr val="8B2332"/>
                </a:solidFill>
              </a:rPr>
              <a:t>Life Interest</a:t>
            </a:r>
          </a:p>
          <a:p>
            <a:r>
              <a:rPr lang="en-AU" dirty="0"/>
              <a:t>A proprietary right – can be transferred, leased or mortgaged</a:t>
            </a:r>
          </a:p>
          <a:p>
            <a:pPr>
              <a:spcBef>
                <a:spcPts val="900"/>
              </a:spcBef>
            </a:pPr>
            <a:r>
              <a:rPr lang="en-AU" dirty="0"/>
              <a:t>Life tenant is entitled to income and right to occupy</a:t>
            </a:r>
            <a:r>
              <a:rPr lang="en-AU" dirty="0">
                <a:solidFill>
                  <a:srgbClr val="FF0000"/>
                </a:solidFill>
              </a:rPr>
              <a:t> </a:t>
            </a:r>
            <a:r>
              <a:rPr lang="en-AU" dirty="0"/>
              <a:t>in property but no requirement to occupy </a:t>
            </a:r>
          </a:p>
          <a:p>
            <a:pPr>
              <a:spcBef>
                <a:spcPts val="900"/>
              </a:spcBef>
            </a:pPr>
            <a:r>
              <a:rPr lang="en-AU" dirty="0"/>
              <a:t>Trustees may also be empowered </a:t>
            </a:r>
            <a:br>
              <a:rPr lang="en-AU" dirty="0"/>
            </a:br>
            <a:r>
              <a:rPr lang="en-AU" dirty="0"/>
              <a:t>to distribute capital to life tenant</a:t>
            </a:r>
          </a:p>
          <a:p>
            <a:pPr marL="108000" indent="0">
              <a:buNone/>
            </a:pPr>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2</a:t>
            </a:fld>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49" y="4950695"/>
            <a:ext cx="2343150" cy="1323880"/>
          </a:xfrm>
          <a:prstGeom prst="rect">
            <a:avLst/>
          </a:prstGeom>
        </p:spPr>
      </p:pic>
      <p:pic>
        <p:nvPicPr>
          <p:cNvPr id="7" name="Picture 6">
            <a:extLst>
              <a:ext uri="{FF2B5EF4-FFF2-40B4-BE49-F238E27FC236}">
                <a16:creationId xmlns:a16="http://schemas.microsoft.com/office/drawing/2014/main" id="{7432362D-BA1B-3569-EE20-EA8733541ECB}"/>
              </a:ext>
            </a:extLst>
          </p:cNvPr>
          <p:cNvPicPr>
            <a:picLocks noChangeAspect="1"/>
          </p:cNvPicPr>
          <p:nvPr/>
        </p:nvPicPr>
        <p:blipFill>
          <a:blip r:embed="rId3"/>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69888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45ED1E-60B1-4FA9-8B0F-BD08B8D3762F}"/>
              </a:ext>
            </a:extLst>
          </p:cNvPr>
          <p:cNvSpPr>
            <a:spLocks noGrp="1"/>
          </p:cNvSpPr>
          <p:nvPr>
            <p:ph type="body" sz="quarter" idx="12"/>
          </p:nvPr>
        </p:nvSpPr>
        <p:spPr/>
        <p:txBody>
          <a:bodyPr/>
          <a:lstStyle/>
          <a:p>
            <a:r>
              <a:rPr lang="en-US" dirty="0"/>
              <a:t>Estate litigation/court proceedings:  key takeaways</a:t>
            </a:r>
            <a:endParaRPr lang="en-AU" dirty="0"/>
          </a:p>
        </p:txBody>
      </p:sp>
      <p:sp>
        <p:nvSpPr>
          <p:cNvPr id="3" name="Text Placeholder 2">
            <a:extLst>
              <a:ext uri="{FF2B5EF4-FFF2-40B4-BE49-F238E27FC236}">
                <a16:creationId xmlns:a16="http://schemas.microsoft.com/office/drawing/2014/main" id="{F091C106-2B34-4A91-8752-0EA068C00438}"/>
              </a:ext>
            </a:extLst>
          </p:cNvPr>
          <p:cNvSpPr>
            <a:spLocks noGrp="1"/>
          </p:cNvSpPr>
          <p:nvPr>
            <p:ph type="body" sz="quarter" idx="14"/>
          </p:nvPr>
        </p:nvSpPr>
        <p:spPr>
          <a:xfrm>
            <a:off x="432555" y="1284367"/>
            <a:ext cx="8228844" cy="5112705"/>
          </a:xfrm>
        </p:spPr>
        <p:txBody>
          <a:bodyPr/>
          <a:lstStyle/>
          <a:p>
            <a:pPr marL="565200" indent="-457200">
              <a:buFont typeface="+mj-lt"/>
              <a:buAutoNum type="arabicPeriod"/>
            </a:pPr>
            <a:r>
              <a:rPr lang="en-US" sz="1800" dirty="0">
                <a:highlight>
                  <a:srgbClr val="FFFFFF"/>
                </a:highlight>
              </a:rPr>
              <a:t>Sometimes, court proceedings are inevitable. But risk is best mitigated at the will-drafting stage through appropriate advice to the </a:t>
            </a:r>
            <a:r>
              <a:rPr lang="en-US" sz="1800" dirty="0" err="1">
                <a:highlight>
                  <a:srgbClr val="FFFFFF"/>
                </a:highlight>
              </a:rPr>
              <a:t>willmaker</a:t>
            </a:r>
            <a:r>
              <a:rPr lang="en-US" sz="1800" dirty="0">
                <a:highlight>
                  <a:srgbClr val="FFFFFF"/>
                </a:highlight>
              </a:rPr>
              <a:t> &amp; careful drafting</a:t>
            </a:r>
          </a:p>
          <a:p>
            <a:pPr marL="565200" indent="-457200">
              <a:buFont typeface="+mj-lt"/>
              <a:buAutoNum type="arabicPeriod"/>
            </a:pPr>
            <a:r>
              <a:rPr lang="en-US" sz="1800" dirty="0">
                <a:highlight>
                  <a:srgbClr val="FFFFFF"/>
                </a:highlight>
              </a:rPr>
              <a:t>Know your charity's legal name and ABN to give to potential donors and estate planning solicitors – must be stated clearly on your website</a:t>
            </a:r>
          </a:p>
          <a:p>
            <a:pPr marL="565200" indent="-457200">
              <a:buFont typeface="+mj-lt"/>
              <a:buAutoNum type="arabicPeriod"/>
            </a:pPr>
            <a:r>
              <a:rPr lang="en-US" sz="1800" dirty="0">
                <a:highlight>
                  <a:srgbClr val="FFFFFF"/>
                </a:highlight>
              </a:rPr>
              <a:t>Request that bequests are made for your charity's "</a:t>
            </a:r>
            <a:r>
              <a:rPr lang="en-US" sz="1800" i="1" dirty="0">
                <a:highlight>
                  <a:srgbClr val="FFFFFF"/>
                </a:highlight>
              </a:rPr>
              <a:t>general purposes</a:t>
            </a:r>
            <a:r>
              <a:rPr lang="en-US" sz="1800" dirty="0">
                <a:highlight>
                  <a:srgbClr val="FFFFFF"/>
                </a:highlight>
              </a:rPr>
              <a:t>" rather than a specific purpose</a:t>
            </a:r>
          </a:p>
          <a:p>
            <a:pPr marL="565200" indent="-457200">
              <a:buFont typeface="+mj-lt"/>
              <a:buAutoNum type="arabicPeriod"/>
            </a:pPr>
            <a:r>
              <a:rPr lang="en-US" sz="1800" dirty="0">
                <a:highlight>
                  <a:srgbClr val="FFFFFF"/>
                </a:highlight>
              </a:rPr>
              <a:t>Refer potential donors to external estate planning solicitors – take care with online wills</a:t>
            </a:r>
          </a:p>
          <a:p>
            <a:pPr marL="565200" indent="-457200">
              <a:buFont typeface="+mj-lt"/>
              <a:buAutoNum type="arabicPeriod"/>
            </a:pPr>
            <a:r>
              <a:rPr lang="en-US" sz="1800" dirty="0">
                <a:highlight>
                  <a:srgbClr val="FFFFFF"/>
                </a:highlight>
              </a:rPr>
              <a:t>If your charity is a beneficiary, ask the executor to keep you informed (and follow up periodically). Level of involvement will depend on nature of estate &amp; proceedings.  You should be involved in any settlement negotiations</a:t>
            </a:r>
          </a:p>
          <a:p>
            <a:pPr marL="565200" indent="-457200">
              <a:buFont typeface="+mj-lt"/>
              <a:buAutoNum type="arabicPeriod"/>
            </a:pPr>
            <a:r>
              <a:rPr lang="en-US" sz="1800" dirty="0">
                <a:highlight>
                  <a:srgbClr val="FFFFFF"/>
                </a:highlight>
              </a:rPr>
              <a:t>Litigation can be expensive. Often, a pragmatic approach (settlement) is best for all involved</a:t>
            </a:r>
          </a:p>
        </p:txBody>
      </p:sp>
      <p:sp>
        <p:nvSpPr>
          <p:cNvPr id="4" name="Slide Number Placeholder 3">
            <a:extLst>
              <a:ext uri="{FF2B5EF4-FFF2-40B4-BE49-F238E27FC236}">
                <a16:creationId xmlns:a16="http://schemas.microsoft.com/office/drawing/2014/main" id="{A31235A8-0211-41C8-ABA1-3FE5CE3A3C27}"/>
              </a:ext>
            </a:extLst>
          </p:cNvPr>
          <p:cNvSpPr>
            <a:spLocks noGrp="1"/>
          </p:cNvSpPr>
          <p:nvPr>
            <p:ph type="sldNum" sz="quarter" idx="15"/>
          </p:nvPr>
        </p:nvSpPr>
        <p:spPr/>
        <p:txBody>
          <a:bodyPr/>
          <a:lstStyle/>
          <a:p>
            <a:fld id="{9C0FB994-BE50-8341-80FE-1A7972386C43}" type="slidenum">
              <a:rPr lang="en-AU" smtClean="0"/>
              <a:pPr/>
              <a:t>20</a:t>
            </a:fld>
            <a:endParaRPr lang="en-AU" dirty="0"/>
          </a:p>
        </p:txBody>
      </p:sp>
      <p:pic>
        <p:nvPicPr>
          <p:cNvPr id="5" name="Picture 4">
            <a:extLst>
              <a:ext uri="{FF2B5EF4-FFF2-40B4-BE49-F238E27FC236}">
                <a16:creationId xmlns:a16="http://schemas.microsoft.com/office/drawing/2014/main" id="{10113202-D834-7C6E-90A4-0367C26B1F22}"/>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306860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C43887-8632-4A87-91A2-3128628CBEB4}"/>
              </a:ext>
            </a:extLst>
          </p:cNvPr>
          <p:cNvSpPr>
            <a:spLocks noGrp="1"/>
          </p:cNvSpPr>
          <p:nvPr>
            <p:ph type="body" sz="quarter" idx="12"/>
          </p:nvPr>
        </p:nvSpPr>
        <p:spPr/>
        <p:txBody>
          <a:bodyPr/>
          <a:lstStyle/>
          <a:p>
            <a:r>
              <a:rPr lang="en-US" dirty="0"/>
              <a:t>Distribution</a:t>
            </a:r>
            <a:endParaRPr lang="en-AU" dirty="0"/>
          </a:p>
        </p:txBody>
      </p:sp>
      <p:sp>
        <p:nvSpPr>
          <p:cNvPr id="3" name="Text Placeholder 2">
            <a:extLst>
              <a:ext uri="{FF2B5EF4-FFF2-40B4-BE49-F238E27FC236}">
                <a16:creationId xmlns:a16="http://schemas.microsoft.com/office/drawing/2014/main" id="{92BF55DB-A4C7-4EF3-AB23-40D6A2F3D3AD}"/>
              </a:ext>
            </a:extLst>
          </p:cNvPr>
          <p:cNvSpPr>
            <a:spLocks noGrp="1"/>
          </p:cNvSpPr>
          <p:nvPr>
            <p:ph type="body" sz="quarter" idx="14"/>
          </p:nvPr>
        </p:nvSpPr>
        <p:spPr>
          <a:xfrm>
            <a:off x="457200" y="1524000"/>
            <a:ext cx="8228844" cy="4854484"/>
          </a:xfrm>
        </p:spPr>
        <p:txBody>
          <a:bodyPr/>
          <a:lstStyle/>
          <a:p>
            <a:pPr marL="108000" indent="0">
              <a:buNone/>
            </a:pPr>
            <a:r>
              <a:rPr lang="en-US" sz="2200" b="1" dirty="0"/>
              <a:t>Cash legacy or share of residue:</a:t>
            </a:r>
          </a:p>
          <a:p>
            <a:r>
              <a:rPr lang="en-US" sz="2000" dirty="0"/>
              <a:t>Usually by EFT or cheque. </a:t>
            </a:r>
          </a:p>
          <a:p>
            <a:r>
              <a:rPr lang="en-US" sz="2000" dirty="0"/>
              <a:t>For cash legacy: if more than 12 months since date of death, ensure interest received as well.</a:t>
            </a:r>
          </a:p>
          <a:p>
            <a:r>
              <a:rPr lang="en-US" sz="2000" dirty="0"/>
              <a:t>For residue: always review estate accounts to check how calculated, before accepting.</a:t>
            </a:r>
          </a:p>
          <a:p>
            <a:r>
              <a:rPr lang="en-US" sz="2000" dirty="0"/>
              <a:t>Executor may request receipt – okay to sign if amount correct &amp; receipt simply confirms distribution.</a:t>
            </a:r>
          </a:p>
          <a:p>
            <a:pPr marL="108000" indent="0">
              <a:buNone/>
            </a:pPr>
            <a:r>
              <a:rPr lang="en-US" sz="2200" b="1" dirty="0"/>
              <a:t>Thank you for bequest:</a:t>
            </a:r>
          </a:p>
          <a:p>
            <a:r>
              <a:rPr lang="en-US" sz="2000" dirty="0"/>
              <a:t>Consider sending "thank you" message to executor to pass on to family and friends of deceased.</a:t>
            </a:r>
          </a:p>
          <a:p>
            <a:pPr marL="108000" indent="0">
              <a:buNone/>
            </a:pPr>
            <a:endParaRPr lang="en-AU" dirty="0"/>
          </a:p>
        </p:txBody>
      </p:sp>
      <p:sp>
        <p:nvSpPr>
          <p:cNvPr id="4" name="Slide Number Placeholder 3">
            <a:extLst>
              <a:ext uri="{FF2B5EF4-FFF2-40B4-BE49-F238E27FC236}">
                <a16:creationId xmlns:a16="http://schemas.microsoft.com/office/drawing/2014/main" id="{F5E72C22-292F-4976-93B1-A241A21C8CEB}"/>
              </a:ext>
            </a:extLst>
          </p:cNvPr>
          <p:cNvSpPr>
            <a:spLocks noGrp="1"/>
          </p:cNvSpPr>
          <p:nvPr>
            <p:ph type="sldNum" sz="quarter" idx="15"/>
          </p:nvPr>
        </p:nvSpPr>
        <p:spPr/>
        <p:txBody>
          <a:bodyPr/>
          <a:lstStyle/>
          <a:p>
            <a:fld id="{9C0FB994-BE50-8341-80FE-1A7972386C43}" type="slidenum">
              <a:rPr lang="en-AU" smtClean="0"/>
              <a:pPr/>
              <a:t>21</a:t>
            </a:fld>
            <a:endParaRPr lang="en-AU" dirty="0"/>
          </a:p>
        </p:txBody>
      </p:sp>
      <p:pic>
        <p:nvPicPr>
          <p:cNvPr id="5" name="Picture 4">
            <a:extLst>
              <a:ext uri="{FF2B5EF4-FFF2-40B4-BE49-F238E27FC236}">
                <a16:creationId xmlns:a16="http://schemas.microsoft.com/office/drawing/2014/main" id="{A108D80C-1893-83C5-728D-0021DA41537C}"/>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61279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endParaRPr lang="en-AU" dirty="0"/>
          </a:p>
        </p:txBody>
      </p:sp>
      <p:sp>
        <p:nvSpPr>
          <p:cNvPr id="11" name="Text Placeholder 10"/>
          <p:cNvSpPr>
            <a:spLocks noGrp="1"/>
          </p:cNvSpPr>
          <p:nvPr>
            <p:ph type="body" sz="quarter" idx="14"/>
          </p:nvPr>
        </p:nvSpPr>
        <p:spPr/>
        <p:txBody>
          <a:bodyPr/>
          <a:lstStyle/>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22</a:t>
            </a:fld>
            <a:endParaRPr lang="en-AU"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36089"/>
          <a:stretch>
            <a:fillRect/>
          </a:stretch>
        </p:blipFill>
        <p:spPr bwMode="auto">
          <a:xfrm>
            <a:off x="0" y="-26988"/>
            <a:ext cx="9180513"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0" y="5084763"/>
            <a:ext cx="9180513" cy="1152525"/>
          </a:xfrm>
          <a:prstGeom prst="rect">
            <a:avLst/>
          </a:prstGeom>
          <a:solidFill>
            <a:srgbClr val="822433"/>
          </a:solidFill>
          <a:ln>
            <a:noFill/>
          </a:ln>
        </p:spPr>
        <p:txBody>
          <a:bodyPr/>
          <a:lstStyle>
            <a:lvl1pPr>
              <a:spcBef>
                <a:spcPct val="20000"/>
              </a:spcBef>
              <a:buChar char="•"/>
              <a:defRPr sz="3200">
                <a:solidFill>
                  <a:srgbClr val="404040"/>
                </a:solidFill>
                <a:latin typeface="Calibri" pitchFamily="34" charset="0"/>
              </a:defRPr>
            </a:lvl1pPr>
            <a:lvl2pPr marL="742950" indent="-285750">
              <a:spcBef>
                <a:spcPct val="20000"/>
              </a:spcBef>
              <a:buChar char="–"/>
              <a:defRPr sz="2800">
                <a:solidFill>
                  <a:srgbClr val="404040"/>
                </a:solidFill>
                <a:latin typeface="Calibri" pitchFamily="34" charset="0"/>
              </a:defRPr>
            </a:lvl2pPr>
            <a:lvl3pPr marL="1143000" indent="-228600">
              <a:spcBef>
                <a:spcPct val="20000"/>
              </a:spcBef>
              <a:buChar char="•"/>
              <a:defRPr sz="2400">
                <a:solidFill>
                  <a:srgbClr val="404040"/>
                </a:solidFill>
                <a:latin typeface="Calibri" pitchFamily="34" charset="0"/>
              </a:defRPr>
            </a:lvl3pPr>
            <a:lvl4pPr marL="1600200" indent="-228600">
              <a:spcBef>
                <a:spcPct val="20000"/>
              </a:spcBef>
              <a:buChar char="–"/>
              <a:defRPr sz="2000">
                <a:solidFill>
                  <a:srgbClr val="404040"/>
                </a:solidFill>
                <a:latin typeface="Calibri" pitchFamily="34" charset="0"/>
              </a:defRPr>
            </a:lvl4pPr>
            <a:lvl5pPr marL="2057400" indent="-228600">
              <a:spcBef>
                <a:spcPct val="20000"/>
              </a:spcBef>
              <a:buChar char="»"/>
              <a:defRPr sz="2000">
                <a:solidFill>
                  <a:srgbClr val="404040"/>
                </a:solidFill>
                <a:latin typeface="Calibri" pitchFamily="34" charset="0"/>
              </a:defRPr>
            </a:lvl5pPr>
            <a:lvl6pPr marL="2514600" indent="-228600" eaLnBrk="0" fontAlgn="base" hangingPunct="0">
              <a:spcBef>
                <a:spcPct val="20000"/>
              </a:spcBef>
              <a:spcAft>
                <a:spcPct val="0"/>
              </a:spcAft>
              <a:buChar char="»"/>
              <a:defRPr sz="2000">
                <a:solidFill>
                  <a:srgbClr val="404040"/>
                </a:solidFill>
                <a:latin typeface="Calibri" pitchFamily="34" charset="0"/>
              </a:defRPr>
            </a:lvl6pPr>
            <a:lvl7pPr marL="2971800" indent="-228600" eaLnBrk="0" fontAlgn="base" hangingPunct="0">
              <a:spcBef>
                <a:spcPct val="20000"/>
              </a:spcBef>
              <a:spcAft>
                <a:spcPct val="0"/>
              </a:spcAft>
              <a:buChar char="»"/>
              <a:defRPr sz="2000">
                <a:solidFill>
                  <a:srgbClr val="404040"/>
                </a:solidFill>
                <a:latin typeface="Calibri" pitchFamily="34" charset="0"/>
              </a:defRPr>
            </a:lvl7pPr>
            <a:lvl8pPr marL="3429000" indent="-228600" eaLnBrk="0" fontAlgn="base" hangingPunct="0">
              <a:spcBef>
                <a:spcPct val="20000"/>
              </a:spcBef>
              <a:spcAft>
                <a:spcPct val="0"/>
              </a:spcAft>
              <a:buChar char="»"/>
              <a:defRPr sz="2000">
                <a:solidFill>
                  <a:srgbClr val="404040"/>
                </a:solidFill>
                <a:latin typeface="Calibri" pitchFamily="34" charset="0"/>
              </a:defRPr>
            </a:lvl8pPr>
            <a:lvl9pPr marL="3886200" indent="-228600" eaLnBrk="0" fontAlgn="base" hangingPunct="0">
              <a:spcBef>
                <a:spcPct val="20000"/>
              </a:spcBef>
              <a:spcAft>
                <a:spcPct val="0"/>
              </a:spcAft>
              <a:buChar char="»"/>
              <a:defRPr sz="2000">
                <a:solidFill>
                  <a:srgbClr val="404040"/>
                </a:solidFill>
                <a:latin typeface="Calibri" pitchFamily="34" charset="0"/>
              </a:defRPr>
            </a:lvl9pPr>
          </a:lstStyle>
          <a:p>
            <a:pPr>
              <a:spcBef>
                <a:spcPct val="0"/>
              </a:spcBef>
              <a:buFontTx/>
              <a:buNone/>
            </a:pPr>
            <a:endParaRPr lang="en-AU" altLang="en-US" sz="2400" dirty="0">
              <a:solidFill>
                <a:schemeClr val="tx1"/>
              </a:solidFill>
              <a:latin typeface="Times"/>
            </a:endParaRPr>
          </a:p>
        </p:txBody>
      </p:sp>
      <p:sp>
        <p:nvSpPr>
          <p:cNvPr id="5" name="TextBox 4"/>
          <p:cNvSpPr txBox="1"/>
          <p:nvPr/>
        </p:nvSpPr>
        <p:spPr>
          <a:xfrm>
            <a:off x="1555751" y="5389072"/>
            <a:ext cx="3034506" cy="576000"/>
          </a:xfrm>
          <a:prstGeom prst="rect">
            <a:avLst/>
          </a:prstGeom>
          <a:noFill/>
        </p:spPr>
        <p:txBody>
          <a:bodyPr wrap="square" lIns="0" tIns="0" rIns="0" bIns="0" rtlCol="0" anchor="t">
            <a:noAutofit/>
          </a:bodyPr>
          <a:lstStyle/>
          <a:p>
            <a:r>
              <a:rPr lang="en-AU" sz="900" dirty="0">
                <a:solidFill>
                  <a:srgbClr val="FFFFFF"/>
                </a:solidFill>
                <a:latin typeface="Arial" panose="020B0604020202020204" pitchFamily="34" charset="0"/>
                <a:cs typeface="Arial" panose="020B0604020202020204" pitchFamily="34" charset="0"/>
              </a:rPr>
              <a:t>Level 10, 135 King Street, Sydney NSW 2000 </a:t>
            </a:r>
          </a:p>
          <a:p>
            <a:r>
              <a:rPr lang="en-AU" sz="900" dirty="0">
                <a:solidFill>
                  <a:srgbClr val="FFFFFF"/>
                </a:solidFill>
                <a:latin typeface="Arial" panose="020B0604020202020204" pitchFamily="34" charset="0"/>
                <a:cs typeface="Arial" panose="020B0604020202020204" pitchFamily="34" charset="0"/>
              </a:rPr>
              <a:t>GPO Box 495, Sydney NSW 2001 </a:t>
            </a:r>
          </a:p>
          <a:p>
            <a:r>
              <a:rPr lang="en-AU" sz="900" dirty="0">
                <a:solidFill>
                  <a:srgbClr val="FFFFFF"/>
                </a:solidFill>
                <a:latin typeface="Arial" panose="020B0604020202020204" pitchFamily="34" charset="0"/>
                <a:cs typeface="Arial" panose="020B0604020202020204" pitchFamily="34" charset="0"/>
              </a:rPr>
              <a:t>DX 296 Sydney </a:t>
            </a:r>
          </a:p>
          <a:p>
            <a:r>
              <a:rPr lang="en-AU" sz="650" dirty="0">
                <a:solidFill>
                  <a:srgbClr val="FFFFFF"/>
                </a:solidFill>
                <a:latin typeface="Arial" panose="020B0604020202020204" pitchFamily="34" charset="0"/>
                <a:cs typeface="Arial" panose="020B0604020202020204" pitchFamily="34" charset="0"/>
              </a:rPr>
              <a:t>Liability limited by a scheme approved under Professional Standards Legislation</a:t>
            </a:r>
            <a:r>
              <a:rPr lang="en-AU" sz="900" dirty="0">
                <a:solidFill>
                  <a:srgbClr val="FFFFFF"/>
                </a:solidFill>
                <a:latin typeface="Arial" panose="020B0604020202020204" pitchFamily="34" charset="0"/>
                <a:cs typeface="Arial" panose="020B0604020202020204" pitchFamily="34" charset="0"/>
              </a:rPr>
              <a:t> </a:t>
            </a:r>
            <a:endParaRPr kumimoji="0" lang="en-AU"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5181204" y="5389072"/>
            <a:ext cx="1181496" cy="576000"/>
          </a:xfrm>
          <a:prstGeom prst="rect">
            <a:avLst/>
          </a:prstGeom>
          <a:noFill/>
        </p:spPr>
        <p:txBody>
          <a:bodyPr wrap="square" lIns="0" tIns="0" rIns="0" bIns="0" rtlCol="0" anchor="t">
            <a:noAutofit/>
          </a:bodyPr>
          <a:lstStyle/>
          <a:p>
            <a:r>
              <a:rPr lang="en-AU" sz="900" dirty="0">
                <a:solidFill>
                  <a:srgbClr val="FFFFFF"/>
                </a:solidFill>
                <a:latin typeface="Arial" panose="020B0604020202020204" pitchFamily="34" charset="0"/>
                <a:cs typeface="Arial" panose="020B0604020202020204" pitchFamily="34" charset="0"/>
              </a:rPr>
              <a:t>T +61(0)2 9233 7788 </a:t>
            </a:r>
          </a:p>
          <a:p>
            <a:r>
              <a:rPr lang="en-AU" sz="900" dirty="0">
                <a:solidFill>
                  <a:srgbClr val="FFFFFF"/>
                </a:solidFill>
                <a:latin typeface="Arial" panose="020B0604020202020204" pitchFamily="34" charset="0"/>
                <a:cs typeface="Arial" panose="020B0604020202020204" pitchFamily="34" charset="0"/>
              </a:rPr>
              <a:t>F +61(0)2 9233 1550 </a:t>
            </a:r>
          </a:p>
          <a:p>
            <a:r>
              <a:rPr lang="en-AU" sz="900" dirty="0">
                <a:solidFill>
                  <a:srgbClr val="FFFFFF"/>
                </a:solidFill>
                <a:latin typeface="Arial" panose="020B0604020202020204" pitchFamily="34" charset="0"/>
                <a:cs typeface="Arial" panose="020B0604020202020204" pitchFamily="34" charset="0"/>
              </a:rPr>
              <a:t>mail@makdap.com.au </a:t>
            </a:r>
          </a:p>
          <a:p>
            <a:r>
              <a:rPr lang="en-AU" sz="900" dirty="0">
                <a:solidFill>
                  <a:srgbClr val="FFFFFF"/>
                </a:solidFill>
                <a:latin typeface="Arial" panose="020B0604020202020204" pitchFamily="34" charset="0"/>
                <a:cs typeface="Arial" panose="020B0604020202020204" pitchFamily="34" charset="0"/>
              </a:rPr>
              <a:t>www.makdap.com.au</a:t>
            </a:r>
            <a:endParaRPr kumimoji="0" lang="en-AU"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3" name="Group 12"/>
          <p:cNvGrpSpPr/>
          <p:nvPr/>
        </p:nvGrpSpPr>
        <p:grpSpPr>
          <a:xfrm>
            <a:off x="4852793" y="5407550"/>
            <a:ext cx="18000" cy="506950"/>
            <a:chOff x="4852793" y="5373025"/>
            <a:chExt cx="18000" cy="506950"/>
          </a:xfrm>
          <a:solidFill>
            <a:srgbClr val="FFFFFF"/>
          </a:solidFill>
        </p:grpSpPr>
        <p:sp>
          <p:nvSpPr>
            <p:cNvPr id="12" name="Oval 11"/>
            <p:cNvSpPr/>
            <p:nvPr/>
          </p:nvSpPr>
          <p:spPr>
            <a:xfrm>
              <a:off x="4852793" y="537302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6" name="Oval 15"/>
            <p:cNvSpPr/>
            <p:nvPr/>
          </p:nvSpPr>
          <p:spPr>
            <a:xfrm>
              <a:off x="4852793" y="542192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7" name="Oval 16"/>
            <p:cNvSpPr/>
            <p:nvPr/>
          </p:nvSpPr>
          <p:spPr>
            <a:xfrm>
              <a:off x="4852793" y="556860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Oval 17"/>
            <p:cNvSpPr/>
            <p:nvPr/>
          </p:nvSpPr>
          <p:spPr>
            <a:xfrm>
              <a:off x="4852793" y="571529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9" name="Oval 18"/>
            <p:cNvSpPr/>
            <p:nvPr/>
          </p:nvSpPr>
          <p:spPr>
            <a:xfrm>
              <a:off x="4852793" y="566639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0" name="Oval 19"/>
            <p:cNvSpPr/>
            <p:nvPr/>
          </p:nvSpPr>
          <p:spPr>
            <a:xfrm>
              <a:off x="4852793" y="581308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Oval 20"/>
            <p:cNvSpPr/>
            <p:nvPr/>
          </p:nvSpPr>
          <p:spPr>
            <a:xfrm>
              <a:off x="4852793" y="551971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2" name="Oval 21"/>
            <p:cNvSpPr/>
            <p:nvPr/>
          </p:nvSpPr>
          <p:spPr>
            <a:xfrm>
              <a:off x="4852793" y="547081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Oval 22"/>
            <p:cNvSpPr/>
            <p:nvPr/>
          </p:nvSpPr>
          <p:spPr>
            <a:xfrm>
              <a:off x="4852793" y="561750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4" name="Oval 23"/>
            <p:cNvSpPr/>
            <p:nvPr/>
          </p:nvSpPr>
          <p:spPr>
            <a:xfrm>
              <a:off x="4852793" y="576418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 name="Oval 24"/>
            <p:cNvSpPr/>
            <p:nvPr/>
          </p:nvSpPr>
          <p:spPr>
            <a:xfrm>
              <a:off x="4852793" y="586197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grpSp>
        <p:nvGrpSpPr>
          <p:cNvPr id="27" name="Group 26"/>
          <p:cNvGrpSpPr/>
          <p:nvPr/>
        </p:nvGrpSpPr>
        <p:grpSpPr>
          <a:xfrm>
            <a:off x="6670800" y="5407200"/>
            <a:ext cx="18000" cy="506950"/>
            <a:chOff x="4852793" y="5373025"/>
            <a:chExt cx="18000" cy="506950"/>
          </a:xfrm>
          <a:solidFill>
            <a:srgbClr val="FFFFFF"/>
          </a:solidFill>
        </p:grpSpPr>
        <p:sp>
          <p:nvSpPr>
            <p:cNvPr id="28" name="Oval 27"/>
            <p:cNvSpPr/>
            <p:nvPr/>
          </p:nvSpPr>
          <p:spPr>
            <a:xfrm>
              <a:off x="4852793" y="537302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9" name="Oval 28"/>
            <p:cNvSpPr/>
            <p:nvPr/>
          </p:nvSpPr>
          <p:spPr>
            <a:xfrm>
              <a:off x="4852793" y="542192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0" name="Oval 29"/>
            <p:cNvSpPr/>
            <p:nvPr/>
          </p:nvSpPr>
          <p:spPr>
            <a:xfrm>
              <a:off x="4852793" y="556860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1" name="Oval 30"/>
            <p:cNvSpPr/>
            <p:nvPr/>
          </p:nvSpPr>
          <p:spPr>
            <a:xfrm>
              <a:off x="4852793" y="571529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2" name="Oval 31"/>
            <p:cNvSpPr/>
            <p:nvPr/>
          </p:nvSpPr>
          <p:spPr>
            <a:xfrm>
              <a:off x="4852793" y="566639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3" name="Oval 32"/>
            <p:cNvSpPr/>
            <p:nvPr/>
          </p:nvSpPr>
          <p:spPr>
            <a:xfrm>
              <a:off x="4852793" y="581308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4" name="Oval 33"/>
            <p:cNvSpPr/>
            <p:nvPr/>
          </p:nvSpPr>
          <p:spPr>
            <a:xfrm>
              <a:off x="4852793" y="551971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5" name="Oval 34"/>
            <p:cNvSpPr/>
            <p:nvPr/>
          </p:nvSpPr>
          <p:spPr>
            <a:xfrm>
              <a:off x="4852793" y="547081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6" name="Oval 35"/>
            <p:cNvSpPr/>
            <p:nvPr/>
          </p:nvSpPr>
          <p:spPr>
            <a:xfrm>
              <a:off x="4852793" y="561750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7" name="Oval 36"/>
            <p:cNvSpPr/>
            <p:nvPr/>
          </p:nvSpPr>
          <p:spPr>
            <a:xfrm>
              <a:off x="4852793" y="576418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8" name="Oval 37"/>
            <p:cNvSpPr/>
            <p:nvPr/>
          </p:nvSpPr>
          <p:spPr>
            <a:xfrm>
              <a:off x="4852793" y="586197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986" y="5479906"/>
            <a:ext cx="719328" cy="374904"/>
          </a:xfrm>
          <a:prstGeom prst="rect">
            <a:avLst/>
          </a:prstGeom>
        </p:spPr>
      </p:pic>
      <p:sp>
        <p:nvSpPr>
          <p:cNvPr id="2" name="TextBox 1">
            <a:extLst>
              <a:ext uri="{FF2B5EF4-FFF2-40B4-BE49-F238E27FC236}">
                <a16:creationId xmlns:a16="http://schemas.microsoft.com/office/drawing/2014/main" id="{EA44E2E7-7EBF-D9F8-A995-0D24613595D1}"/>
              </a:ext>
            </a:extLst>
          </p:cNvPr>
          <p:cNvSpPr txBox="1"/>
          <p:nvPr/>
        </p:nvSpPr>
        <p:spPr>
          <a:xfrm>
            <a:off x="7874000" y="6658638"/>
            <a:ext cx="1270000" cy="199362"/>
          </a:xfrm>
          <a:prstGeom prst="rect">
            <a:avLst/>
          </a:prstGeom>
          <a:noFill/>
        </p:spPr>
        <p:txBody>
          <a:bodyPr wrap="square" lIns="0" tIns="0" rIns="0" bIns="0" rtlCol="0" anchor="t">
            <a:noAutofit/>
          </a:bodyPr>
          <a:lstStyle/>
          <a:p>
            <a:pPr marR="0" algn="l" defTabSz="457200" rtl="0" eaLnBrk="1" fontAlgn="auto" latinLnBrk="0" hangingPunct="1">
              <a:lnSpc>
                <a:spcPct val="100000"/>
              </a:lnSpc>
              <a:spcBef>
                <a:spcPct val="20000"/>
              </a:spcBef>
              <a:spcAft>
                <a:spcPts val="0"/>
              </a:spcAft>
              <a:buClrTx/>
              <a:buSzTx/>
              <a:tabLst/>
            </a:pPr>
            <a:r>
              <a:rPr kumimoji="0" lang="en-AU" sz="1000" b="0" i="0" u="none" strike="noStrike" kern="1200" cap="none" spc="0" normalizeH="0" baseline="0" noProof="0" dirty="0">
                <a:ln>
                  <a:noFill/>
                </a:ln>
                <a:solidFill>
                  <a:schemeClr val="bg1"/>
                </a:solidFill>
                <a:effectLst/>
                <a:uLnTx/>
                <a:uFillTx/>
                <a:latin typeface="Arial"/>
                <a:ea typeface="+mn-ea"/>
                <a:cs typeface="Arial"/>
              </a:rPr>
              <a:t>17675901_1.PPTX</a:t>
            </a:r>
          </a:p>
        </p:txBody>
      </p:sp>
    </p:spTree>
    <p:extLst>
      <p:ext uri="{BB962C8B-B14F-4D97-AF65-F5344CB8AC3E}">
        <p14:creationId xmlns:p14="http://schemas.microsoft.com/office/powerpoint/2010/main" val="20955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A33F3-F17B-EB3F-E221-AA3379CB3681}"/>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C02E5379-03AD-A21F-3873-BF116015201B}"/>
              </a:ext>
            </a:extLst>
          </p:cNvPr>
          <p:cNvSpPr>
            <a:spLocks noGrp="1"/>
          </p:cNvSpPr>
          <p:nvPr>
            <p:ph type="body" sz="quarter" idx="14"/>
          </p:nvPr>
        </p:nvSpPr>
        <p:spPr/>
        <p:txBody>
          <a:bodyPr/>
          <a:lstStyle/>
          <a:p>
            <a:pPr>
              <a:spcBef>
                <a:spcPts val="900"/>
              </a:spcBef>
            </a:pPr>
            <a:r>
              <a:rPr lang="en-AU" dirty="0"/>
              <a:t>Can hold both real and personal property</a:t>
            </a:r>
          </a:p>
          <a:p>
            <a:pPr marL="108000" indent="0">
              <a:buNone/>
            </a:pPr>
            <a:r>
              <a:rPr lang="en-AU" b="1" dirty="0">
                <a:solidFill>
                  <a:srgbClr val="8B2332"/>
                </a:solidFill>
              </a:rPr>
              <a:t>Right of Residence</a:t>
            </a:r>
          </a:p>
          <a:p>
            <a:r>
              <a:rPr lang="en-AU" dirty="0"/>
              <a:t>A right to occupy a particular property for a period of time eg 18 months from </a:t>
            </a:r>
            <a:r>
              <a:rPr lang="en-AU" dirty="0" err="1"/>
              <a:t>willmaker's</a:t>
            </a:r>
            <a:r>
              <a:rPr lang="en-AU" dirty="0"/>
              <a:t> death or life of beneficiary</a:t>
            </a:r>
          </a:p>
          <a:p>
            <a:r>
              <a:rPr lang="en-AU" dirty="0"/>
              <a:t>A licence – a personal right governed by the document creating it</a:t>
            </a:r>
          </a:p>
          <a:p>
            <a:r>
              <a:rPr lang="en-AU" dirty="0"/>
              <a:t>The property to which it attaches cannot be sold or mortgaged</a:t>
            </a:r>
          </a:p>
          <a:p>
            <a:r>
              <a:rPr lang="en-AU" dirty="0"/>
              <a:t>No right to income</a:t>
            </a:r>
          </a:p>
          <a:p>
            <a:r>
              <a:rPr lang="en-AU" dirty="0"/>
              <a:t>Generally terminates if beneficiary moves out</a:t>
            </a:r>
          </a:p>
        </p:txBody>
      </p:sp>
      <p:sp>
        <p:nvSpPr>
          <p:cNvPr id="4" name="Slide Number Placeholder 3">
            <a:extLst>
              <a:ext uri="{FF2B5EF4-FFF2-40B4-BE49-F238E27FC236}">
                <a16:creationId xmlns:a16="http://schemas.microsoft.com/office/drawing/2014/main" id="{85BC09DB-0B91-6DBD-A56F-0EACF063EA0A}"/>
              </a:ext>
            </a:extLst>
          </p:cNvPr>
          <p:cNvSpPr>
            <a:spLocks noGrp="1"/>
          </p:cNvSpPr>
          <p:nvPr>
            <p:ph type="sldNum" sz="quarter" idx="15"/>
          </p:nvPr>
        </p:nvSpPr>
        <p:spPr/>
        <p:txBody>
          <a:bodyPr/>
          <a:lstStyle/>
          <a:p>
            <a:fld id="{9C0FB994-BE50-8341-80FE-1A7972386C43}" type="slidenum">
              <a:rPr lang="en-AU" smtClean="0"/>
              <a:pPr/>
              <a:t>3</a:t>
            </a:fld>
            <a:endParaRPr lang="en-AU" dirty="0"/>
          </a:p>
        </p:txBody>
      </p:sp>
      <p:pic>
        <p:nvPicPr>
          <p:cNvPr id="6" name="Picture 5">
            <a:extLst>
              <a:ext uri="{FF2B5EF4-FFF2-40B4-BE49-F238E27FC236}">
                <a16:creationId xmlns:a16="http://schemas.microsoft.com/office/drawing/2014/main" id="{39D0B5A1-8715-5C22-7C5A-916F445FDF65}"/>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45365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2FCF5-2293-C7AD-343F-3B28A6621BDF}"/>
              </a:ext>
            </a:extLst>
          </p:cNvPr>
          <p:cNvSpPr>
            <a:spLocks noGrp="1"/>
          </p:cNvSpPr>
          <p:nvPr>
            <p:ph type="body" sz="quarter" idx="12"/>
          </p:nvPr>
        </p:nvSpPr>
        <p:spPr/>
        <p:txBody>
          <a:bodyPr/>
          <a:lstStyle/>
          <a:p>
            <a:r>
              <a:rPr lang="en-AU" dirty="0"/>
              <a:t>Characteristics of life interests and rights to reside – relevance to you</a:t>
            </a:r>
          </a:p>
        </p:txBody>
      </p:sp>
      <p:sp>
        <p:nvSpPr>
          <p:cNvPr id="3" name="Text Placeholder 2">
            <a:extLst>
              <a:ext uri="{FF2B5EF4-FFF2-40B4-BE49-F238E27FC236}">
                <a16:creationId xmlns:a16="http://schemas.microsoft.com/office/drawing/2014/main" id="{206A3B0B-D7CE-8B8A-7AA2-5D3FEBF81D02}"/>
              </a:ext>
            </a:extLst>
          </p:cNvPr>
          <p:cNvSpPr>
            <a:spLocks noGrp="1"/>
          </p:cNvSpPr>
          <p:nvPr>
            <p:ph type="body" sz="quarter" idx="14"/>
          </p:nvPr>
        </p:nvSpPr>
        <p:spPr/>
        <p:txBody>
          <a:bodyPr/>
          <a:lstStyle/>
          <a:p>
            <a:r>
              <a:rPr lang="en-AU" dirty="0"/>
              <a:t>A life interest/right to reside will arise where your charity is a remainder beneficiary</a:t>
            </a:r>
          </a:p>
          <a:p>
            <a:r>
              <a:rPr lang="en-AU" dirty="0"/>
              <a:t>Meet the Armstrong family</a:t>
            </a:r>
          </a:p>
          <a:p>
            <a:r>
              <a:rPr lang="en-AU" dirty="0"/>
              <a:t>Ron Armstrong owns a farm and wishes to make provision for his sister Helen</a:t>
            </a:r>
          </a:p>
        </p:txBody>
      </p:sp>
      <p:sp>
        <p:nvSpPr>
          <p:cNvPr id="4" name="Slide Number Placeholder 3">
            <a:extLst>
              <a:ext uri="{FF2B5EF4-FFF2-40B4-BE49-F238E27FC236}">
                <a16:creationId xmlns:a16="http://schemas.microsoft.com/office/drawing/2014/main" id="{B02073A1-A545-1982-F711-1284E03A2EC3}"/>
              </a:ext>
            </a:extLst>
          </p:cNvPr>
          <p:cNvSpPr>
            <a:spLocks noGrp="1"/>
          </p:cNvSpPr>
          <p:nvPr>
            <p:ph type="sldNum" sz="quarter" idx="15"/>
          </p:nvPr>
        </p:nvSpPr>
        <p:spPr/>
        <p:txBody>
          <a:bodyPr/>
          <a:lstStyle/>
          <a:p>
            <a:fld id="{9C0FB994-BE50-8341-80FE-1A7972386C43}" type="slidenum">
              <a:rPr lang="en-AU" smtClean="0"/>
              <a:pPr/>
              <a:t>4</a:t>
            </a:fld>
            <a:endParaRPr lang="en-AU" dirty="0"/>
          </a:p>
        </p:txBody>
      </p:sp>
      <p:pic>
        <p:nvPicPr>
          <p:cNvPr id="6" name="Picture 5">
            <a:extLst>
              <a:ext uri="{FF2B5EF4-FFF2-40B4-BE49-F238E27FC236}">
                <a16:creationId xmlns:a16="http://schemas.microsoft.com/office/drawing/2014/main" id="{574006E4-54CE-A6D6-5404-17A32B9F37B8}"/>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0101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2FCF5-2293-C7AD-343F-3B28A6621BDF}"/>
              </a:ext>
            </a:extLst>
          </p:cNvPr>
          <p:cNvSpPr>
            <a:spLocks noGrp="1"/>
          </p:cNvSpPr>
          <p:nvPr>
            <p:ph type="body" sz="quarter" idx="12"/>
          </p:nvPr>
        </p:nvSpPr>
        <p:spPr/>
        <p:txBody>
          <a:bodyPr/>
          <a:lstStyle/>
          <a:p>
            <a:r>
              <a:rPr lang="en-AU" dirty="0"/>
              <a:t>Characteristics of life interests and rights to reside – relevance to you </a:t>
            </a:r>
            <a:r>
              <a:rPr lang="en-AU" sz="1800" dirty="0"/>
              <a:t>(cont.)</a:t>
            </a:r>
            <a:endParaRPr lang="en-AU" dirty="0"/>
          </a:p>
        </p:txBody>
      </p:sp>
      <p:sp>
        <p:nvSpPr>
          <p:cNvPr id="3" name="Text Placeholder 2">
            <a:extLst>
              <a:ext uri="{FF2B5EF4-FFF2-40B4-BE49-F238E27FC236}">
                <a16:creationId xmlns:a16="http://schemas.microsoft.com/office/drawing/2014/main" id="{206A3B0B-D7CE-8B8A-7AA2-5D3FEBF81D02}"/>
              </a:ext>
            </a:extLst>
          </p:cNvPr>
          <p:cNvSpPr>
            <a:spLocks noGrp="1"/>
          </p:cNvSpPr>
          <p:nvPr>
            <p:ph type="body" sz="quarter" idx="14"/>
          </p:nvPr>
        </p:nvSpPr>
        <p:spPr/>
        <p:txBody>
          <a:bodyPr/>
          <a:lstStyle/>
          <a:p>
            <a:pPr marL="108000" indent="0">
              <a:buNone/>
            </a:pPr>
            <a:r>
              <a:rPr lang="en-AU" b="1" dirty="0">
                <a:solidFill>
                  <a:srgbClr val="822433"/>
                </a:solidFill>
              </a:rPr>
              <a:t>Life Estate</a:t>
            </a:r>
          </a:p>
          <a:p>
            <a:r>
              <a:rPr lang="en-AU" dirty="0"/>
              <a:t>I give my sister Helen my farm known as "Woodend", Bathurst for her life and on her death for The Cats and Dogs Home ABN 61 200 001 100 for its general purposes.</a:t>
            </a:r>
          </a:p>
          <a:p>
            <a:pPr marL="108000" indent="0">
              <a:buNone/>
            </a:pPr>
            <a:r>
              <a:rPr lang="en-AU" b="1" dirty="0">
                <a:solidFill>
                  <a:srgbClr val="822433"/>
                </a:solidFill>
              </a:rPr>
              <a:t>Right of Residence</a:t>
            </a:r>
          </a:p>
          <a:p>
            <a:r>
              <a:rPr lang="en-AU" dirty="0"/>
              <a:t>I give my sister Helen the right to occupy my farm known as "Woodend", Bathurst for a period of 18 months from my death or in the alternative for as long as she occupies it provided she lives on the farm as her principal residence and when she ceases to occupy the farm for The Cats and Dogs Home ABN 61 200 001 100 for its general purposes.</a:t>
            </a:r>
          </a:p>
          <a:p>
            <a:endParaRPr lang="en-AU" dirty="0"/>
          </a:p>
        </p:txBody>
      </p:sp>
      <p:sp>
        <p:nvSpPr>
          <p:cNvPr id="4" name="Slide Number Placeholder 3">
            <a:extLst>
              <a:ext uri="{FF2B5EF4-FFF2-40B4-BE49-F238E27FC236}">
                <a16:creationId xmlns:a16="http://schemas.microsoft.com/office/drawing/2014/main" id="{B02073A1-A545-1982-F711-1284E03A2EC3}"/>
              </a:ext>
            </a:extLst>
          </p:cNvPr>
          <p:cNvSpPr>
            <a:spLocks noGrp="1"/>
          </p:cNvSpPr>
          <p:nvPr>
            <p:ph type="sldNum" sz="quarter" idx="15"/>
          </p:nvPr>
        </p:nvSpPr>
        <p:spPr/>
        <p:txBody>
          <a:bodyPr/>
          <a:lstStyle/>
          <a:p>
            <a:fld id="{9C0FB994-BE50-8341-80FE-1A7972386C43}" type="slidenum">
              <a:rPr lang="en-AU" smtClean="0"/>
              <a:pPr/>
              <a:t>5</a:t>
            </a:fld>
            <a:endParaRPr lang="en-AU" dirty="0"/>
          </a:p>
        </p:txBody>
      </p:sp>
      <p:pic>
        <p:nvPicPr>
          <p:cNvPr id="5" name="Picture 4">
            <a:extLst>
              <a:ext uri="{FF2B5EF4-FFF2-40B4-BE49-F238E27FC236}">
                <a16:creationId xmlns:a16="http://schemas.microsoft.com/office/drawing/2014/main" id="{AB3CDD0C-38FF-6E14-3C59-AEE7E20B05A4}"/>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244311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2FCF5-2293-C7AD-343F-3B28A6621BDF}"/>
              </a:ext>
            </a:extLst>
          </p:cNvPr>
          <p:cNvSpPr>
            <a:spLocks noGrp="1"/>
          </p:cNvSpPr>
          <p:nvPr>
            <p:ph type="body" sz="quarter" idx="12"/>
          </p:nvPr>
        </p:nvSpPr>
        <p:spPr/>
        <p:txBody>
          <a:bodyPr/>
          <a:lstStyle/>
          <a:p>
            <a:r>
              <a:rPr lang="en-AU" dirty="0"/>
              <a:t>Characteristics of life interests and rights to reside – relevance to you </a:t>
            </a:r>
            <a:r>
              <a:rPr lang="en-AU" sz="1800" dirty="0"/>
              <a:t>(cont.)</a:t>
            </a:r>
            <a:endParaRPr lang="en-AU" dirty="0"/>
          </a:p>
        </p:txBody>
      </p:sp>
      <p:sp>
        <p:nvSpPr>
          <p:cNvPr id="3" name="Text Placeholder 2">
            <a:extLst>
              <a:ext uri="{FF2B5EF4-FFF2-40B4-BE49-F238E27FC236}">
                <a16:creationId xmlns:a16="http://schemas.microsoft.com/office/drawing/2014/main" id="{206A3B0B-D7CE-8B8A-7AA2-5D3FEBF81D02}"/>
              </a:ext>
            </a:extLst>
          </p:cNvPr>
          <p:cNvSpPr>
            <a:spLocks noGrp="1"/>
          </p:cNvSpPr>
          <p:nvPr>
            <p:ph type="body" sz="quarter" idx="14"/>
          </p:nvPr>
        </p:nvSpPr>
        <p:spPr/>
        <p:txBody>
          <a:bodyPr/>
          <a:lstStyle/>
          <a:p>
            <a:r>
              <a:rPr lang="en-AU" dirty="0"/>
              <a:t>With the life interest, the charity will not receive anything until Helen's death – contrast the right of residence the charity will receive the farm either 18 months after the </a:t>
            </a:r>
            <a:r>
              <a:rPr lang="en-AU" dirty="0" err="1"/>
              <a:t>willmaker's</a:t>
            </a:r>
            <a:r>
              <a:rPr lang="en-AU" dirty="0"/>
              <a:t> death or the date Helen ceases to occupy the farm</a:t>
            </a:r>
          </a:p>
        </p:txBody>
      </p:sp>
      <p:sp>
        <p:nvSpPr>
          <p:cNvPr id="4" name="Slide Number Placeholder 3">
            <a:extLst>
              <a:ext uri="{FF2B5EF4-FFF2-40B4-BE49-F238E27FC236}">
                <a16:creationId xmlns:a16="http://schemas.microsoft.com/office/drawing/2014/main" id="{B02073A1-A545-1982-F711-1284E03A2EC3}"/>
              </a:ext>
            </a:extLst>
          </p:cNvPr>
          <p:cNvSpPr>
            <a:spLocks noGrp="1"/>
          </p:cNvSpPr>
          <p:nvPr>
            <p:ph type="sldNum" sz="quarter" idx="15"/>
          </p:nvPr>
        </p:nvSpPr>
        <p:spPr/>
        <p:txBody>
          <a:bodyPr/>
          <a:lstStyle/>
          <a:p>
            <a:fld id="{9C0FB994-BE50-8341-80FE-1A7972386C43}" type="slidenum">
              <a:rPr lang="en-AU" smtClean="0"/>
              <a:pPr/>
              <a:t>6</a:t>
            </a:fld>
            <a:endParaRPr lang="en-AU" dirty="0"/>
          </a:p>
        </p:txBody>
      </p:sp>
      <p:pic>
        <p:nvPicPr>
          <p:cNvPr id="5" name="Picture 4">
            <a:extLst>
              <a:ext uri="{FF2B5EF4-FFF2-40B4-BE49-F238E27FC236}">
                <a16:creationId xmlns:a16="http://schemas.microsoft.com/office/drawing/2014/main" id="{C41F33AD-AC0E-8311-368A-63219FD0CC35}"/>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188984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Appointment of executor</a:t>
            </a:r>
          </a:p>
        </p:txBody>
      </p:sp>
      <p:sp>
        <p:nvSpPr>
          <p:cNvPr id="3" name="Text Placeholder 2"/>
          <p:cNvSpPr>
            <a:spLocks noGrp="1"/>
          </p:cNvSpPr>
          <p:nvPr>
            <p:ph type="body" sz="quarter" idx="14"/>
          </p:nvPr>
        </p:nvSpPr>
        <p:spPr/>
        <p:txBody>
          <a:bodyPr/>
          <a:lstStyle/>
          <a:p>
            <a:r>
              <a:rPr lang="en-US" sz="2200" dirty="0"/>
              <a:t>A will does not need to appoint an executor to be valid</a:t>
            </a:r>
          </a:p>
          <a:p>
            <a:r>
              <a:rPr lang="en-US" sz="2200" dirty="0"/>
              <a:t>Appointment of executor does not need specific wording – the Court can infer the </a:t>
            </a:r>
            <a:r>
              <a:rPr lang="en-US" sz="2200" dirty="0" err="1"/>
              <a:t>willmaker's</a:t>
            </a:r>
            <a:r>
              <a:rPr lang="en-US" sz="2200" dirty="0"/>
              <a:t> intention to appoint the executor</a:t>
            </a:r>
          </a:p>
          <a:p>
            <a:r>
              <a:rPr lang="en-US" sz="2200" dirty="0"/>
              <a:t>However, a well-drafted will will have an appropriate clause to appoint an executor – this makes the process easier after death!</a:t>
            </a:r>
          </a:p>
          <a:p>
            <a:r>
              <a:rPr lang="en-US" sz="2200" dirty="0"/>
              <a:t>Relevance for you: many potential donors will want to appoint his/her chosen charity as executor</a:t>
            </a:r>
          </a:p>
          <a:p>
            <a:r>
              <a:rPr lang="en-US" sz="2200" dirty="0"/>
              <a:t>What are the issues?</a:t>
            </a:r>
            <a:endParaRPr lang="en-AU" sz="2200"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7</a:t>
            </a:fld>
            <a:endParaRPr lang="en-AU" dirty="0"/>
          </a:p>
        </p:txBody>
      </p:sp>
      <p:pic>
        <p:nvPicPr>
          <p:cNvPr id="5" name="Picture 4">
            <a:extLst>
              <a:ext uri="{FF2B5EF4-FFF2-40B4-BE49-F238E27FC236}">
                <a16:creationId xmlns:a16="http://schemas.microsoft.com/office/drawing/2014/main" id="{49ED968A-D1F0-B974-8F4C-AC037F2EE9D2}"/>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313866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ED97F-C3F9-4697-8571-B884226878BA}"/>
              </a:ext>
            </a:extLst>
          </p:cNvPr>
          <p:cNvSpPr>
            <a:spLocks noGrp="1"/>
          </p:cNvSpPr>
          <p:nvPr>
            <p:ph type="body" sz="quarter" idx="12"/>
          </p:nvPr>
        </p:nvSpPr>
        <p:spPr/>
        <p:txBody>
          <a:bodyPr/>
          <a:lstStyle/>
          <a:p>
            <a:r>
              <a:rPr lang="en-US" dirty="0"/>
              <a:t>Appointing a charity as executor</a:t>
            </a:r>
            <a:endParaRPr lang="en-AU" dirty="0"/>
          </a:p>
        </p:txBody>
      </p:sp>
      <p:sp>
        <p:nvSpPr>
          <p:cNvPr id="3" name="Text Placeholder 2">
            <a:extLst>
              <a:ext uri="{FF2B5EF4-FFF2-40B4-BE49-F238E27FC236}">
                <a16:creationId xmlns:a16="http://schemas.microsoft.com/office/drawing/2014/main" id="{A2097ED8-0989-4C5A-B837-245BC7B25FC4}"/>
              </a:ext>
            </a:extLst>
          </p:cNvPr>
          <p:cNvSpPr>
            <a:spLocks noGrp="1"/>
          </p:cNvSpPr>
          <p:nvPr>
            <p:ph type="body" sz="quarter" idx="14"/>
          </p:nvPr>
        </p:nvSpPr>
        <p:spPr>
          <a:xfrm>
            <a:off x="457200" y="1524000"/>
            <a:ext cx="8228844" cy="5134638"/>
          </a:xfrm>
        </p:spPr>
        <p:txBody>
          <a:bodyPr/>
          <a:lstStyle/>
          <a:p>
            <a:r>
              <a:rPr lang="en-US" sz="2200" dirty="0"/>
              <a:t>An executor must be a natural person (or a trust company). Generally, it cannot be a company or other entity</a:t>
            </a:r>
          </a:p>
          <a:p>
            <a:r>
              <a:rPr lang="en-US" sz="2200" dirty="0"/>
              <a:t>Therefore, the </a:t>
            </a:r>
            <a:r>
              <a:rPr lang="en-US" sz="2200" dirty="0" err="1"/>
              <a:t>willmaker</a:t>
            </a:r>
            <a:r>
              <a:rPr lang="en-US" sz="2200" dirty="0"/>
              <a:t> will need to appoint a specific person or role within the charity to act as his/her executor – eg "the CEO" or "the Financial Secretary"</a:t>
            </a:r>
          </a:p>
          <a:p>
            <a:r>
              <a:rPr lang="en-US" sz="2200" dirty="0"/>
              <a:t>Be careful to avoid a "shifting executorship": when a person in a specific role/office is appointed, the will must specify that it is the person in that role </a:t>
            </a:r>
            <a:r>
              <a:rPr lang="en-US" sz="2200" i="1" dirty="0"/>
              <a:t>at a specific time</a:t>
            </a:r>
            <a:r>
              <a:rPr lang="en-US" sz="2200" dirty="0"/>
              <a:t> – we suggest date of death</a:t>
            </a:r>
          </a:p>
          <a:p>
            <a:r>
              <a:rPr lang="en-US" sz="2200" dirty="0"/>
              <a:t>Eg "</a:t>
            </a:r>
            <a:r>
              <a:rPr lang="en-US" sz="2200" i="1" dirty="0"/>
              <a:t>I appoint as my executor the senior partner at the date of my death of the firm Makinson d'Apice, or the firm that at that date has succeeded to and carries on its practice.</a:t>
            </a:r>
            <a:r>
              <a:rPr lang="en-US" sz="2200" dirty="0"/>
              <a:t>"</a:t>
            </a:r>
          </a:p>
          <a:p>
            <a:endParaRPr lang="en-AU" sz="2200" dirty="0"/>
          </a:p>
        </p:txBody>
      </p:sp>
      <p:sp>
        <p:nvSpPr>
          <p:cNvPr id="4" name="Slide Number Placeholder 3">
            <a:extLst>
              <a:ext uri="{FF2B5EF4-FFF2-40B4-BE49-F238E27FC236}">
                <a16:creationId xmlns:a16="http://schemas.microsoft.com/office/drawing/2014/main" id="{29218372-B343-4A09-BB4D-3723C49B223B}"/>
              </a:ext>
            </a:extLst>
          </p:cNvPr>
          <p:cNvSpPr>
            <a:spLocks noGrp="1"/>
          </p:cNvSpPr>
          <p:nvPr>
            <p:ph type="sldNum" sz="quarter" idx="15"/>
          </p:nvPr>
        </p:nvSpPr>
        <p:spPr/>
        <p:txBody>
          <a:bodyPr/>
          <a:lstStyle/>
          <a:p>
            <a:fld id="{9C0FB994-BE50-8341-80FE-1A7972386C43}" type="slidenum">
              <a:rPr lang="en-AU" smtClean="0"/>
              <a:pPr/>
              <a:t>8</a:t>
            </a:fld>
            <a:endParaRPr lang="en-AU" dirty="0"/>
          </a:p>
        </p:txBody>
      </p:sp>
      <p:pic>
        <p:nvPicPr>
          <p:cNvPr id="5" name="Picture 4">
            <a:extLst>
              <a:ext uri="{FF2B5EF4-FFF2-40B4-BE49-F238E27FC236}">
                <a16:creationId xmlns:a16="http://schemas.microsoft.com/office/drawing/2014/main" id="{C287DF27-1259-A37D-9980-5D2373790323}"/>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62820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3A8B-2C06-4756-B751-16B7B3EA510D}"/>
              </a:ext>
            </a:extLst>
          </p:cNvPr>
          <p:cNvSpPr>
            <a:spLocks noGrp="1"/>
          </p:cNvSpPr>
          <p:nvPr>
            <p:ph type="body" sz="quarter" idx="12"/>
          </p:nvPr>
        </p:nvSpPr>
        <p:spPr/>
        <p:txBody>
          <a:bodyPr/>
          <a:lstStyle/>
          <a:p>
            <a:r>
              <a:rPr lang="en-US" dirty="0"/>
              <a:t>Where there is a will but no executor: letters of administration with the will annexed</a:t>
            </a:r>
            <a:endParaRPr lang="en-AU" dirty="0"/>
          </a:p>
        </p:txBody>
      </p:sp>
      <p:sp>
        <p:nvSpPr>
          <p:cNvPr id="3" name="Text Placeholder 2">
            <a:extLst>
              <a:ext uri="{FF2B5EF4-FFF2-40B4-BE49-F238E27FC236}">
                <a16:creationId xmlns:a16="http://schemas.microsoft.com/office/drawing/2014/main" id="{0BA43952-FD38-4A92-8852-326A9DA4F394}"/>
              </a:ext>
            </a:extLst>
          </p:cNvPr>
          <p:cNvSpPr>
            <a:spLocks noGrp="1"/>
          </p:cNvSpPr>
          <p:nvPr>
            <p:ph type="body" sz="quarter" idx="14"/>
          </p:nvPr>
        </p:nvSpPr>
        <p:spPr/>
        <p:txBody>
          <a:bodyPr/>
          <a:lstStyle/>
          <a:p>
            <a:r>
              <a:rPr lang="en-US" sz="2200" dirty="0"/>
              <a:t>Where the will does not appoint an executor, or the executor cannot act, a beneficiary will need to seek a grant of "</a:t>
            </a:r>
            <a:r>
              <a:rPr lang="en-US" sz="2200" i="1" dirty="0"/>
              <a:t>letters of administration with the will annexed</a:t>
            </a:r>
            <a:r>
              <a:rPr lang="en-US" sz="2200" dirty="0"/>
              <a:t>."</a:t>
            </a:r>
          </a:p>
          <a:p>
            <a:r>
              <a:rPr lang="en-US" sz="2200" dirty="0"/>
              <a:t>The applicant will become administrator rather than executor. The administrator's role mirrors that of an executor</a:t>
            </a:r>
          </a:p>
          <a:p>
            <a:r>
              <a:rPr lang="en-US" sz="2200" dirty="0"/>
              <a:t>Additional documents may be required:</a:t>
            </a:r>
          </a:p>
          <a:p>
            <a:pPr marL="812800" indent="-457200">
              <a:buSzPct val="100000"/>
              <a:buFont typeface="+mj-lt"/>
              <a:buAutoNum type="arabicPeriod"/>
            </a:pPr>
            <a:r>
              <a:rPr lang="en-US" sz="2000" dirty="0"/>
              <a:t>Consent of other beneficiaries or proof notice was served on them</a:t>
            </a:r>
          </a:p>
          <a:p>
            <a:pPr marL="812800" indent="-457200">
              <a:buSzPct val="100000"/>
              <a:buFont typeface="+mj-lt"/>
              <a:buAutoNum type="arabicPeriod"/>
            </a:pPr>
            <a:r>
              <a:rPr lang="en-AU" sz="2000" dirty="0"/>
              <a:t>If there is an executor named in the will: proof executor cannot act - eg renunciation of executor, death certificate of executor</a:t>
            </a:r>
          </a:p>
          <a:p>
            <a:pPr marL="812800" indent="-457200">
              <a:buSzPct val="100000"/>
              <a:buFont typeface="+mj-lt"/>
              <a:buAutoNum type="arabicPeriod"/>
            </a:pPr>
            <a:r>
              <a:rPr lang="en-AU" sz="2000" dirty="0"/>
              <a:t>If an entity is named as executor: appointment of syndic (individual authorised to act for entity)</a:t>
            </a:r>
          </a:p>
          <a:p>
            <a:pPr marL="565200" indent="-457200">
              <a:buAutoNum type="arabicPeriod"/>
            </a:pPr>
            <a:endParaRPr lang="en-AU" dirty="0"/>
          </a:p>
        </p:txBody>
      </p:sp>
      <p:sp>
        <p:nvSpPr>
          <p:cNvPr id="4" name="Slide Number Placeholder 3">
            <a:extLst>
              <a:ext uri="{FF2B5EF4-FFF2-40B4-BE49-F238E27FC236}">
                <a16:creationId xmlns:a16="http://schemas.microsoft.com/office/drawing/2014/main" id="{761C3311-579F-4660-83C4-833A7388A2EA}"/>
              </a:ext>
            </a:extLst>
          </p:cNvPr>
          <p:cNvSpPr>
            <a:spLocks noGrp="1"/>
          </p:cNvSpPr>
          <p:nvPr>
            <p:ph type="sldNum" sz="quarter" idx="15"/>
          </p:nvPr>
        </p:nvSpPr>
        <p:spPr/>
        <p:txBody>
          <a:bodyPr/>
          <a:lstStyle/>
          <a:p>
            <a:fld id="{9C0FB994-BE50-8341-80FE-1A7972386C43}" type="slidenum">
              <a:rPr lang="en-AU" smtClean="0"/>
              <a:pPr/>
              <a:t>9</a:t>
            </a:fld>
            <a:endParaRPr lang="en-AU" dirty="0"/>
          </a:p>
        </p:txBody>
      </p:sp>
      <p:pic>
        <p:nvPicPr>
          <p:cNvPr id="5" name="Picture 4">
            <a:extLst>
              <a:ext uri="{FF2B5EF4-FFF2-40B4-BE49-F238E27FC236}">
                <a16:creationId xmlns:a16="http://schemas.microsoft.com/office/drawing/2014/main" id="{4C95FE4D-3CDA-C067-79BD-CCF69A207C34}"/>
              </a:ext>
            </a:extLst>
          </p:cNvPr>
          <p:cNvPicPr>
            <a:picLocks noChangeAspect="1"/>
          </p:cNvPicPr>
          <p:nvPr/>
        </p:nvPicPr>
        <p:blipFill>
          <a:blip r:embed="rId2"/>
          <a:stretch>
            <a:fillRect/>
          </a:stretch>
        </p:blipFill>
        <p:spPr>
          <a:xfrm>
            <a:off x="7056541" y="6353039"/>
            <a:ext cx="1324703" cy="504961"/>
          </a:xfrm>
          <a:prstGeom prst="rect">
            <a:avLst/>
          </a:prstGeom>
        </p:spPr>
      </p:pic>
    </p:spTree>
    <p:extLst>
      <p:ext uri="{BB962C8B-B14F-4D97-AF65-F5344CB8AC3E}">
        <p14:creationId xmlns:p14="http://schemas.microsoft.com/office/powerpoint/2010/main" val="388799030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rm Sty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marL="342900" marR="0" indent="-342900" algn="l" defTabSz="457200" rtl="0" eaLnBrk="1" fontAlgn="auto" latinLnBrk="0" hangingPunct="1">
          <a:lnSpc>
            <a:spcPct val="100000"/>
          </a:lnSpc>
          <a:spcBef>
            <a:spcPct val="20000"/>
          </a:spcBef>
          <a:spcAft>
            <a:spcPts val="0"/>
          </a:spcAft>
          <a:buClrTx/>
          <a:buSzTx/>
          <a:buFont typeface="Arial"/>
          <a:buChar char="•"/>
          <a:tabLst/>
          <a:defRPr kumimoji="0" sz="2800" b="0" i="0" u="none" strike="noStrike" kern="1200" cap="none" spc="0" normalizeH="0" baseline="0" noProof="0" dirty="0" smtClean="0">
            <a:ln>
              <a:noFill/>
            </a:ln>
            <a:solidFill>
              <a:prstClr val="black"/>
            </a:solidFill>
            <a:effectLst/>
            <a:uLnTx/>
            <a:uFillTx/>
            <a:latin typeface="Arial"/>
            <a:ea typeface="+mn-ea"/>
            <a:cs typeface="Arial"/>
          </a:defRPr>
        </a:defPPr>
      </a:lstStyle>
    </a:txDef>
  </a:objectDefaults>
  <a:extraClrSchemeLst/>
  <a:custClrLst>
    <a:custClr name="White">
      <a:srgbClr val="FFFFFF"/>
    </a:custClr>
    <a:custClr name="Red">
      <a:srgbClr val="8B2332"/>
    </a:custClr>
    <a:custClr name="Grey">
      <a:srgbClr val="58595B"/>
    </a:custClr>
    <a:custClr name="Purple">
      <a:srgbClr val="632765"/>
    </a:custClr>
    <a:custClr name="Dark Orange">
      <a:srgbClr val="CB824F"/>
    </a:custClr>
    <a:custClr name="Light Blue">
      <a:srgbClr val="316FA4"/>
    </a:custClr>
    <a:custClr name="Green">
      <a:srgbClr val="248872"/>
    </a:custClr>
    <a:custClr name="Yellow">
      <a:srgbClr val="CAB04B"/>
    </a:custClr>
    <a:custClr name="Dark Blue">
      <a:srgbClr val="27487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7" ma:contentTypeDescription="Create a new document." ma:contentTypeScope="" ma:versionID="e54514f7033d20844bbf4d6ef4bfe23c">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069ac6cd8017fc1953f727fda75c5ed5"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231a8e-a6c7-4000-8b32-bcf2d9073a76">
      <Terms xmlns="http://schemas.microsoft.com/office/infopath/2007/PartnerControls"/>
    </lcf76f155ced4ddcb4097134ff3c332f>
    <TaxCatchAll xmlns="8702683b-2f29-4b9e-9823-3aae14fa044d" xsi:nil="true"/>
    <SharedWithUsers xmlns="8702683b-2f29-4b9e-9823-3aae14fa044d">
      <UserInfo>
        <DisplayName>Helen Beeby</DisplayName>
        <AccountId>2128</AccountId>
        <AccountType/>
      </UserInfo>
    </SharedWithUsers>
  </documentManagement>
</p:properties>
</file>

<file path=customXml/itemProps1.xml><?xml version="1.0" encoding="utf-8"?>
<ds:datastoreItem xmlns:ds="http://schemas.openxmlformats.org/officeDocument/2006/customXml" ds:itemID="{2154B51A-A09A-4A40-9A51-B75745D5E3FC}">
  <ds:schemaRefs>
    <ds:schemaRef ds:uri="http://schemas.microsoft.com/sharepoint/v3/contenttype/forms"/>
  </ds:schemaRefs>
</ds:datastoreItem>
</file>

<file path=customXml/itemProps2.xml><?xml version="1.0" encoding="utf-8"?>
<ds:datastoreItem xmlns:ds="http://schemas.openxmlformats.org/officeDocument/2006/customXml" ds:itemID="{91729A8D-75B2-411E-BCC9-96D915DED90E}"/>
</file>

<file path=customXml/itemProps3.xml><?xml version="1.0" encoding="utf-8"?>
<ds:datastoreItem xmlns:ds="http://schemas.openxmlformats.org/officeDocument/2006/customXml" ds:itemID="{F25DED4A-571E-48C7-B72E-88D0AEE2494D}"/>
</file>

<file path=docProps/app.xml><?xml version="1.0" encoding="utf-8"?>
<Properties xmlns="http://schemas.openxmlformats.org/officeDocument/2006/extended-properties" xmlns:vt="http://schemas.openxmlformats.org/officeDocument/2006/docPropsVTypes">
  <Template>blank</Template>
  <TotalTime>5953</TotalTime>
  <Words>2276</Words>
  <Application>Microsoft Office PowerPoint</Application>
  <PresentationFormat>On-screen Show (4:3)</PresentationFormat>
  <Paragraphs>163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vt:lpstr>
      <vt:lpstr>Wingdings</vt:lpstr>
      <vt:lpstr>Blank</vt:lpstr>
      <vt:lpstr>Life estates and other money matters: tips for bequest teams  Thursday, 20 July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Bequest Offcers'  Half-Day Workshop  April 2019</dc:title>
  <dc:creator>MdA</dc:creator>
  <cp:lastModifiedBy>Madison Wenaden</cp:lastModifiedBy>
  <cp:revision>551</cp:revision>
  <cp:lastPrinted>2023-07-14T02:30:40Z</cp:lastPrinted>
  <dcterms:created xsi:type="dcterms:W3CDTF">2019-01-28T21:35:11Z</dcterms:created>
  <dcterms:modified xsi:type="dcterms:W3CDTF">2023-07-17T06:15:06Z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ies>
</file>