
<file path=[Content_Types].xml><?xml version="1.0" encoding="utf-8"?>
<Types xmlns="http://schemas.openxmlformats.org/package/2006/content-types">
  <Default Extension="jpeg" ContentType="image/jpeg"/>
  <Default Extension="jpg" ContentType="image/jpeg"/>
  <Default Extension="pdf" ContentType="application/pd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5.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1"/>
  </p:sldMasterIdLst>
  <p:notesMasterIdLst>
    <p:notesMasterId r:id="rId74"/>
  </p:notesMasterIdLst>
  <p:handoutMasterIdLst>
    <p:handoutMasterId r:id="rId75"/>
  </p:handoutMasterIdLst>
  <p:sldIdLst>
    <p:sldId id="256" r:id="rId2"/>
    <p:sldId id="286" r:id="rId3"/>
    <p:sldId id="301" r:id="rId4"/>
    <p:sldId id="302" r:id="rId5"/>
    <p:sldId id="303" r:id="rId6"/>
    <p:sldId id="363" r:id="rId7"/>
    <p:sldId id="319" r:id="rId8"/>
    <p:sldId id="327" r:id="rId9"/>
    <p:sldId id="364" r:id="rId10"/>
    <p:sldId id="360" r:id="rId11"/>
    <p:sldId id="366" r:id="rId12"/>
    <p:sldId id="368" r:id="rId13"/>
    <p:sldId id="367" r:id="rId14"/>
    <p:sldId id="370" r:id="rId15"/>
    <p:sldId id="369" r:id="rId16"/>
    <p:sldId id="371" r:id="rId17"/>
    <p:sldId id="407" r:id="rId18"/>
    <p:sldId id="397" r:id="rId19"/>
    <p:sldId id="398" r:id="rId20"/>
    <p:sldId id="372" r:id="rId21"/>
    <p:sldId id="373" r:id="rId22"/>
    <p:sldId id="374" r:id="rId23"/>
    <p:sldId id="375" r:id="rId24"/>
    <p:sldId id="393" r:id="rId25"/>
    <p:sldId id="376" r:id="rId26"/>
    <p:sldId id="377" r:id="rId27"/>
    <p:sldId id="378" r:id="rId28"/>
    <p:sldId id="260" r:id="rId29"/>
    <p:sldId id="261" r:id="rId30"/>
    <p:sldId id="262" r:id="rId31"/>
    <p:sldId id="263" r:id="rId32"/>
    <p:sldId id="264" r:id="rId33"/>
    <p:sldId id="265" r:id="rId34"/>
    <p:sldId id="266" r:id="rId35"/>
    <p:sldId id="267" r:id="rId36"/>
    <p:sldId id="271" r:id="rId37"/>
    <p:sldId id="272" r:id="rId38"/>
    <p:sldId id="400" r:id="rId39"/>
    <p:sldId id="324" r:id="rId40"/>
    <p:sldId id="379" r:id="rId41"/>
    <p:sldId id="394" r:id="rId42"/>
    <p:sldId id="361" r:id="rId43"/>
    <p:sldId id="365" r:id="rId44"/>
    <p:sldId id="380" r:id="rId45"/>
    <p:sldId id="399" r:id="rId46"/>
    <p:sldId id="381" r:id="rId47"/>
    <p:sldId id="382" r:id="rId48"/>
    <p:sldId id="383" r:id="rId49"/>
    <p:sldId id="401" r:id="rId50"/>
    <p:sldId id="402" r:id="rId51"/>
    <p:sldId id="384" r:id="rId52"/>
    <p:sldId id="385" r:id="rId53"/>
    <p:sldId id="403" r:id="rId54"/>
    <p:sldId id="386" r:id="rId55"/>
    <p:sldId id="387" r:id="rId56"/>
    <p:sldId id="388" r:id="rId57"/>
    <p:sldId id="404" r:id="rId58"/>
    <p:sldId id="405" r:id="rId59"/>
    <p:sldId id="408" r:id="rId60"/>
    <p:sldId id="406" r:id="rId61"/>
    <p:sldId id="389" r:id="rId62"/>
    <p:sldId id="390" r:id="rId63"/>
    <p:sldId id="391" r:id="rId64"/>
    <p:sldId id="392" r:id="rId65"/>
    <p:sldId id="395" r:id="rId66"/>
    <p:sldId id="293" r:id="rId67"/>
    <p:sldId id="351" r:id="rId68"/>
    <p:sldId id="310" r:id="rId69"/>
    <p:sldId id="311" r:id="rId70"/>
    <p:sldId id="396" r:id="rId71"/>
    <p:sldId id="357" r:id="rId72"/>
    <p:sldId id="277" r:id="rId73"/>
  </p:sldIdLst>
  <p:sldSz cx="9144000" cy="6858000" type="screen4x3"/>
  <p:notesSz cx="6735763" cy="9866313"/>
  <p:defaultTextStyle>
    <a:defPPr>
      <a:defRPr lang="en-A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95B"/>
    <a:srgbClr val="8B2332"/>
    <a:srgbClr val="8224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97" autoAdjust="0"/>
    <p:restoredTop sz="92127" autoAdjust="0"/>
  </p:normalViewPr>
  <p:slideViewPr>
    <p:cSldViewPr snapToGrid="0" snapToObjects="1">
      <p:cViewPr varScale="1">
        <p:scale>
          <a:sx n="67" d="100"/>
          <a:sy n="67" d="100"/>
        </p:scale>
        <p:origin x="164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42" d="100"/>
          <a:sy n="142" d="100"/>
        </p:scale>
        <p:origin x="-102" y="-678"/>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customXml" Target="../customXml/item3.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8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0644" tIns="45322" rIns="90644" bIns="45322" rtlCol="0"/>
          <a:lstStyle>
            <a:lvl1pPr algn="l">
              <a:defRPr sz="1200"/>
            </a:lvl1pPr>
          </a:lstStyle>
          <a:p>
            <a:endParaRPr lang="en-AU" dirty="0"/>
          </a:p>
        </p:txBody>
      </p:sp>
      <p:sp>
        <p:nvSpPr>
          <p:cNvPr id="3" name="Date Placeholder 2"/>
          <p:cNvSpPr>
            <a:spLocks noGrp="1"/>
          </p:cNvSpPr>
          <p:nvPr>
            <p:ph type="dt" sz="quarter" idx="1"/>
          </p:nvPr>
        </p:nvSpPr>
        <p:spPr>
          <a:xfrm>
            <a:off x="3815374" y="0"/>
            <a:ext cx="2918831" cy="493316"/>
          </a:xfrm>
          <a:prstGeom prst="rect">
            <a:avLst/>
          </a:prstGeom>
        </p:spPr>
        <p:txBody>
          <a:bodyPr vert="horz" lIns="90644" tIns="45322" rIns="90644" bIns="45322" rtlCol="0"/>
          <a:lstStyle>
            <a:lvl1pPr algn="r">
              <a:defRPr sz="1200"/>
            </a:lvl1pPr>
          </a:lstStyle>
          <a:p>
            <a:fld id="{51BDB691-0322-4823-8202-935D46DA712F}" type="datetime2">
              <a:rPr lang="en-AU" smtClean="0"/>
              <a:t>Thursday, 6 July 2023</a:t>
            </a:fld>
            <a:endParaRPr lang="en-AU" dirty="0"/>
          </a:p>
        </p:txBody>
      </p:sp>
      <p:sp>
        <p:nvSpPr>
          <p:cNvPr id="4" name="Footer Placeholder 3"/>
          <p:cNvSpPr>
            <a:spLocks noGrp="1"/>
          </p:cNvSpPr>
          <p:nvPr>
            <p:ph type="ftr" sz="quarter" idx="2"/>
          </p:nvPr>
        </p:nvSpPr>
        <p:spPr>
          <a:xfrm>
            <a:off x="0" y="9371285"/>
            <a:ext cx="2918831" cy="493316"/>
          </a:xfrm>
          <a:prstGeom prst="rect">
            <a:avLst/>
          </a:prstGeom>
        </p:spPr>
        <p:txBody>
          <a:bodyPr vert="horz" lIns="90644" tIns="45322" rIns="90644" bIns="45322"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15374" y="9371285"/>
            <a:ext cx="2918831" cy="493316"/>
          </a:xfrm>
          <a:prstGeom prst="rect">
            <a:avLst/>
          </a:prstGeom>
        </p:spPr>
        <p:txBody>
          <a:bodyPr vert="horz" lIns="90644" tIns="45322" rIns="90644" bIns="45322" rtlCol="0" anchor="b"/>
          <a:lstStyle>
            <a:lvl1pPr algn="r">
              <a:defRPr sz="1200"/>
            </a:lvl1pPr>
          </a:lstStyle>
          <a:p>
            <a:fld id="{FB0A2E9D-0220-B841-BA7B-7AE2B5004653}" type="slidenum">
              <a:rPr lang="en-AU" smtClean="0"/>
              <a:pPr/>
              <a:t>‹#›</a:t>
            </a:fld>
            <a:endParaRPr lang="en-AU" dirty="0"/>
          </a:p>
        </p:txBody>
      </p:sp>
    </p:spTree>
    <p:extLst>
      <p:ext uri="{BB962C8B-B14F-4D97-AF65-F5344CB8AC3E}">
        <p14:creationId xmlns:p14="http://schemas.microsoft.com/office/powerpoint/2010/main" val="220208099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0644" tIns="45322" rIns="90644" bIns="45322" rtlCol="0"/>
          <a:lstStyle>
            <a:lvl1pPr algn="l">
              <a:defRPr sz="1200"/>
            </a:lvl1pPr>
          </a:lstStyle>
          <a:p>
            <a:endParaRPr lang="en-AU" dirty="0"/>
          </a:p>
        </p:txBody>
      </p:sp>
      <p:sp>
        <p:nvSpPr>
          <p:cNvPr id="3" name="Date Placeholder 2"/>
          <p:cNvSpPr>
            <a:spLocks noGrp="1"/>
          </p:cNvSpPr>
          <p:nvPr>
            <p:ph type="dt" idx="1"/>
          </p:nvPr>
        </p:nvSpPr>
        <p:spPr>
          <a:xfrm>
            <a:off x="3815374" y="0"/>
            <a:ext cx="2918831" cy="493316"/>
          </a:xfrm>
          <a:prstGeom prst="rect">
            <a:avLst/>
          </a:prstGeom>
        </p:spPr>
        <p:txBody>
          <a:bodyPr vert="horz" lIns="90644" tIns="45322" rIns="90644" bIns="45322" rtlCol="0"/>
          <a:lstStyle>
            <a:lvl1pPr algn="r">
              <a:defRPr sz="1200"/>
            </a:lvl1pPr>
          </a:lstStyle>
          <a:p>
            <a:fld id="{4EAF22DA-8D8B-41C1-B69E-BF2D8CE6C60B}" type="datetime2">
              <a:rPr lang="en-AU" smtClean="0"/>
              <a:t>Thursday, 6 July 2023</a:t>
            </a:fld>
            <a:endParaRPr lang="en-AU" dirty="0"/>
          </a:p>
        </p:txBody>
      </p:sp>
      <p:sp>
        <p:nvSpPr>
          <p:cNvPr id="4" name="Slide Image Placeholder 3"/>
          <p:cNvSpPr>
            <a:spLocks noGrp="1" noRot="1" noChangeAspect="1"/>
          </p:cNvSpPr>
          <p:nvPr>
            <p:ph type="sldImg" idx="2"/>
          </p:nvPr>
        </p:nvSpPr>
        <p:spPr>
          <a:xfrm>
            <a:off x="903288" y="741363"/>
            <a:ext cx="4929187" cy="3697287"/>
          </a:xfrm>
          <a:prstGeom prst="rect">
            <a:avLst/>
          </a:prstGeom>
          <a:noFill/>
          <a:ln w="12700">
            <a:solidFill>
              <a:prstClr val="black"/>
            </a:solidFill>
          </a:ln>
        </p:spPr>
        <p:txBody>
          <a:bodyPr vert="horz" lIns="90644" tIns="45322" rIns="90644" bIns="45322" rtlCol="0" anchor="ctr"/>
          <a:lstStyle/>
          <a:p>
            <a:endParaRPr lang="en-AU" dirty="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0644" tIns="45322" rIns="90644" bIns="45322"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6" name="Footer Placeholder 5"/>
          <p:cNvSpPr>
            <a:spLocks noGrp="1"/>
          </p:cNvSpPr>
          <p:nvPr>
            <p:ph type="ftr" sz="quarter" idx="4"/>
          </p:nvPr>
        </p:nvSpPr>
        <p:spPr>
          <a:xfrm>
            <a:off x="0" y="9371285"/>
            <a:ext cx="2918831" cy="493316"/>
          </a:xfrm>
          <a:prstGeom prst="rect">
            <a:avLst/>
          </a:prstGeom>
        </p:spPr>
        <p:txBody>
          <a:bodyPr vert="horz" lIns="90644" tIns="45322" rIns="90644" bIns="45322"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15374" y="9371285"/>
            <a:ext cx="2918831" cy="493316"/>
          </a:xfrm>
          <a:prstGeom prst="rect">
            <a:avLst/>
          </a:prstGeom>
        </p:spPr>
        <p:txBody>
          <a:bodyPr vert="horz" lIns="90644" tIns="45322" rIns="90644" bIns="45322" rtlCol="0" anchor="b"/>
          <a:lstStyle>
            <a:lvl1pPr algn="r">
              <a:defRPr sz="1200"/>
            </a:lvl1pPr>
          </a:lstStyle>
          <a:p>
            <a:fld id="{98BC9D1F-D9EA-1A4A-8BB2-52AE0A23C83B}" type="slidenum">
              <a:rPr lang="en-AU" smtClean="0"/>
              <a:pPr/>
              <a:t>‹#›</a:t>
            </a:fld>
            <a:endParaRPr lang="en-AU" dirty="0"/>
          </a:p>
        </p:txBody>
      </p:sp>
    </p:spTree>
    <p:extLst>
      <p:ext uri="{BB962C8B-B14F-4D97-AF65-F5344CB8AC3E}">
        <p14:creationId xmlns:p14="http://schemas.microsoft.com/office/powerpoint/2010/main" val="2621283713"/>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df"/><Relationship Id="rId5" Type="http://schemas.openxmlformats.org/officeDocument/2006/relationships/image" Target="../media/image2.png"/><Relationship Id="rId4" Type="http://schemas.openxmlformats.org/officeDocument/2006/relationships/image" Target="../media/image2.pd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2.png"/><Relationship Id="rId4" Type="http://schemas.openxmlformats.org/officeDocument/2006/relationships/image" Target="../media/image2.pd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df"/><Relationship Id="rId5" Type="http://schemas.openxmlformats.org/officeDocument/2006/relationships/image" Target="../media/image2.png"/><Relationship Id="rId4" Type="http://schemas.openxmlformats.org/officeDocument/2006/relationships/image" Target="../media/image2.pd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df"/><Relationship Id="rId5" Type="http://schemas.openxmlformats.org/officeDocument/2006/relationships/image" Target="../media/image2.png"/><Relationship Id="rId4" Type="http://schemas.openxmlformats.org/officeDocument/2006/relationships/image" Target="../media/image2.pdf"/></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8" name="Oval 7"/>
          <p:cNvSpPr/>
          <p:nvPr/>
        </p:nvSpPr>
        <p:spPr>
          <a:xfrm>
            <a:off x="8409922" y="6418854"/>
            <a:ext cx="216000" cy="216000"/>
          </a:xfrm>
          <a:prstGeom prst="ellipse">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2" name="Title 1"/>
          <p:cNvSpPr>
            <a:spLocks noGrp="1"/>
          </p:cNvSpPr>
          <p:nvPr>
            <p:ph type="title"/>
          </p:nvPr>
        </p:nvSpPr>
        <p:spPr>
          <a:xfrm>
            <a:off x="1828800" y="3678738"/>
            <a:ext cx="6857243" cy="1362075"/>
          </a:xfrm>
          <a:prstGeom prst="rect">
            <a:avLst/>
          </a:prstGeom>
        </p:spPr>
        <p:txBody>
          <a:bodyPr anchor="t"/>
          <a:lstStyle>
            <a:lvl1pPr algn="l">
              <a:defRPr sz="4000" b="1" cap="none"/>
            </a:lvl1pPr>
          </a:lstStyle>
          <a:p>
            <a:r>
              <a:rPr lang="en-US"/>
              <a:t>Click to edit Master title style</a:t>
            </a:r>
            <a:endParaRPr lang="en-AU" dirty="0"/>
          </a:p>
        </p:txBody>
      </p:sp>
      <p:sp>
        <p:nvSpPr>
          <p:cNvPr id="3" name="Text Placeholder 2"/>
          <p:cNvSpPr>
            <a:spLocks noGrp="1"/>
          </p:cNvSpPr>
          <p:nvPr>
            <p:ph type="body" idx="1"/>
          </p:nvPr>
        </p:nvSpPr>
        <p:spPr>
          <a:xfrm>
            <a:off x="1828801" y="2178551"/>
            <a:ext cx="6857244"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023" y="273050"/>
            <a:ext cx="8221953" cy="1638300"/>
          </a:xfrm>
          <a:prstGeom prst="rect">
            <a:avLst/>
          </a:prstGeom>
        </p:spPr>
      </p:pic>
      <p:pic>
        <p:nvPicPr>
          <p:cNvPr id="9" name="Picture 8"/>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424800" y="6318250"/>
            <a:ext cx="8229600" cy="38100"/>
          </a:xfrm>
          <a:prstGeom prst="rect">
            <a:avLst/>
          </a:prstGeom>
        </p:spPr>
      </p:pic>
      <p:sp>
        <p:nvSpPr>
          <p:cNvPr id="16" name="TextBox 15"/>
          <p:cNvSpPr txBox="1"/>
          <p:nvPr/>
        </p:nvSpPr>
        <p:spPr>
          <a:xfrm>
            <a:off x="3302000" y="6146800"/>
            <a:ext cx="914400" cy="914400"/>
          </a:xfrm>
          <a:prstGeom prst="rect">
            <a:avLst/>
          </a:prstGeom>
          <a:noFill/>
        </p:spPr>
        <p:txBody>
          <a:bodyPr wrap="none" lIns="0" tIns="0" rIns="0" bIns="0" rtlCol="0" anchor="t">
            <a:noAutofit/>
          </a:bodyPr>
          <a:lstStyle/>
          <a:p>
            <a:pPr marL="342900" marR="0" indent="-342900" algn="l" defTabSz="457200" rtl="0" eaLnBrk="1" fontAlgn="auto" latinLnBrk="0" hangingPunct="1">
              <a:lnSpc>
                <a:spcPct val="100000"/>
              </a:lnSpc>
              <a:spcBef>
                <a:spcPct val="20000"/>
              </a:spcBef>
              <a:spcAft>
                <a:spcPts val="0"/>
              </a:spcAft>
              <a:buClrTx/>
              <a:buSzTx/>
              <a:buFont typeface="Arial"/>
              <a:buChar char="•"/>
              <a:tabLst/>
            </a:pPr>
            <a:endParaRPr kumimoji="0" lang="en-AU" sz="2800" b="0" i="0" u="none" strike="noStrike" kern="1200" cap="none" spc="0" normalizeH="0" baseline="0" noProof="0" dirty="0">
              <a:ln>
                <a:noFill/>
              </a:ln>
              <a:solidFill>
                <a:prstClr val="black"/>
              </a:solidFill>
              <a:effectLst/>
              <a:uLnTx/>
              <a:uFillTx/>
              <a:latin typeface="Arial"/>
              <a:ea typeface="+mn-ea"/>
              <a:cs typeface="Arial"/>
            </a:endParaRPr>
          </a:p>
        </p:txBody>
      </p:sp>
      <p:sp>
        <p:nvSpPr>
          <p:cNvPr id="11" name="Slide Number Placeholder 10"/>
          <p:cNvSpPr>
            <a:spLocks noGrp="1"/>
          </p:cNvSpPr>
          <p:nvPr>
            <p:ph type="sldNum" sz="quarter" idx="10"/>
          </p:nvPr>
        </p:nvSpPr>
        <p:spPr>
          <a:xfrm>
            <a:off x="8409922" y="6418854"/>
            <a:ext cx="216000" cy="216000"/>
          </a:xfrm>
        </p:spPr>
        <p:txBody>
          <a:bodyPr/>
          <a:lstStyle>
            <a:lvl1pPr>
              <a:defRPr sz="800"/>
            </a:lvl1pPr>
          </a:lstStyle>
          <a:p>
            <a:fld id="{9C0FB994-BE50-8341-80FE-1A7972386C43}" type="slidenum">
              <a:rPr lang="en-AU" smtClean="0"/>
              <a:pPr/>
              <a:t>‹#›</a:t>
            </a:fld>
            <a:endParaRPr lang="en-AU" dirty="0"/>
          </a:p>
        </p:txBody>
      </p:sp>
      <p:sp>
        <p:nvSpPr>
          <p:cNvPr id="10" name="Oval 9"/>
          <p:cNvSpPr/>
          <p:nvPr userDrawn="1"/>
        </p:nvSpPr>
        <p:spPr>
          <a:xfrm>
            <a:off x="8409922" y="6418854"/>
            <a:ext cx="216000" cy="216000"/>
          </a:xfrm>
          <a:prstGeom prst="ellipse">
            <a:avLst/>
          </a:prstGeom>
          <a:solidFill>
            <a:srgbClr val="8B23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023" y="273050"/>
            <a:ext cx="8221953" cy="1638300"/>
          </a:xfrm>
          <a:prstGeom prst="rect">
            <a:avLst/>
          </a:prstGeom>
        </p:spPr>
      </p:pic>
      <p:pic>
        <p:nvPicPr>
          <p:cNvPr id="13" name="Picture 12"/>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6"/>
              <a:stretch>
                <a:fillRect/>
              </a:stretch>
            </p:blipFill>
          </mc:Choice>
          <mc:Fallback>
            <p:blipFill>
              <a:blip r:embed="rId5"/>
              <a:stretch>
                <a:fillRect/>
              </a:stretch>
            </p:blipFill>
          </mc:Fallback>
        </mc:AlternateContent>
        <p:spPr>
          <a:xfrm>
            <a:off x="424800" y="6318250"/>
            <a:ext cx="8229600" cy="38100"/>
          </a:xfrm>
          <a:prstGeom prst="rect">
            <a:avLst/>
          </a:prstGeom>
        </p:spPr>
      </p:pic>
      <p:sp>
        <p:nvSpPr>
          <p:cNvPr id="14" name="TextBox 13"/>
          <p:cNvSpPr txBox="1"/>
          <p:nvPr userDrawn="1"/>
        </p:nvSpPr>
        <p:spPr>
          <a:xfrm>
            <a:off x="3302000" y="6146800"/>
            <a:ext cx="914400" cy="914400"/>
          </a:xfrm>
          <a:prstGeom prst="rect">
            <a:avLst/>
          </a:prstGeom>
          <a:noFill/>
        </p:spPr>
        <p:txBody>
          <a:bodyPr wrap="none" lIns="0" tIns="0" rIns="0" bIns="0" rtlCol="0" anchor="t">
            <a:noAutofit/>
          </a:bodyPr>
          <a:lstStyle/>
          <a:p>
            <a:pPr marL="342900" marR="0" indent="-342900" algn="l" defTabSz="457200" rtl="0" eaLnBrk="1" fontAlgn="auto" latinLnBrk="0" hangingPunct="1">
              <a:lnSpc>
                <a:spcPct val="100000"/>
              </a:lnSpc>
              <a:spcBef>
                <a:spcPct val="20000"/>
              </a:spcBef>
              <a:spcAft>
                <a:spcPts val="0"/>
              </a:spcAft>
              <a:buClrTx/>
              <a:buSzTx/>
              <a:buFont typeface="Arial"/>
              <a:buChar char="•"/>
              <a:tabLst/>
            </a:pPr>
            <a:endParaRPr kumimoji="0" lang="en-AU" sz="2800" b="0" i="0" u="none" strike="noStrike" kern="1200" cap="none" spc="0" normalizeH="0" baseline="0" noProof="0" dirty="0">
              <a:ln>
                <a:noFill/>
              </a:ln>
              <a:solidFill>
                <a:prstClr val="black"/>
              </a:solidFill>
              <a:effectLst/>
              <a:uLnTx/>
              <a:uFillTx/>
              <a:latin typeface="Arial"/>
              <a:ea typeface="+mn-ea"/>
              <a:cs typeface="Aria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Ref idx="1001">
        <a:schemeClr val="bg1"/>
      </p:bgRef>
    </p:bg>
    <p:spTree>
      <p:nvGrpSpPr>
        <p:cNvPr id="1" name=""/>
        <p:cNvGrpSpPr/>
        <p:nvPr/>
      </p:nvGrpSpPr>
      <p:grpSpPr>
        <a:xfrm>
          <a:off x="0" y="0"/>
          <a:ext cx="0" cy="0"/>
          <a:chOff x="0" y="0"/>
          <a:chExt cx="0" cy="0"/>
        </a:xfrm>
      </p:grpSpPr>
      <p:sp>
        <p:nvSpPr>
          <p:cNvPr id="9" name="Oval 8"/>
          <p:cNvSpPr/>
          <p:nvPr/>
        </p:nvSpPr>
        <p:spPr>
          <a:xfrm>
            <a:off x="8413321" y="6410561"/>
            <a:ext cx="216000" cy="21600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444" y="972333"/>
            <a:ext cx="8229600" cy="252984"/>
          </a:xfrm>
          <a:prstGeom prst="rect">
            <a:avLst/>
          </a:prstGeom>
        </p:spPr>
      </p:pic>
      <p:pic>
        <p:nvPicPr>
          <p:cNvPr id="8" name="Picture 7"/>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425450" y="6318250"/>
            <a:ext cx="8229600" cy="38100"/>
          </a:xfrm>
          <a:prstGeom prst="rect">
            <a:avLst/>
          </a:prstGeom>
        </p:spPr>
      </p:pic>
      <p:sp>
        <p:nvSpPr>
          <p:cNvPr id="15" name="Text Placeholder 14"/>
          <p:cNvSpPr>
            <a:spLocks noGrp="1"/>
          </p:cNvSpPr>
          <p:nvPr>
            <p:ph type="body" sz="quarter" idx="12" hasCustomPrompt="1"/>
          </p:nvPr>
        </p:nvSpPr>
        <p:spPr>
          <a:xfrm>
            <a:off x="457200" y="209550"/>
            <a:ext cx="8228844" cy="622300"/>
          </a:xfrm>
          <a:prstGeom prst="rect">
            <a:avLst/>
          </a:prstGeom>
        </p:spPr>
        <p:txBody>
          <a:bodyPr wrap="square" lIns="0" tIns="0" rIns="0" bIns="0" anchor="b" anchorCtr="0">
            <a:noAutofit/>
          </a:bodyPr>
          <a:lstStyle>
            <a:lvl1pPr marL="324000" indent="-324000">
              <a:buFontTx/>
              <a:buBlip>
                <a:blip r:embed="rId6"/>
              </a:buBlip>
              <a:defRPr sz="2400">
                <a:solidFill>
                  <a:srgbClr val="8B2332"/>
                </a:solidFill>
              </a:defRPr>
            </a:lvl1pPr>
            <a:lvl2pPr>
              <a:buNone/>
              <a:defRPr sz="1100"/>
            </a:lvl2pPr>
            <a:lvl3pPr>
              <a:buNone/>
              <a:defRPr sz="1100"/>
            </a:lvl3pPr>
            <a:lvl4pPr>
              <a:buNone/>
              <a:defRPr sz="1100"/>
            </a:lvl4pPr>
            <a:lvl5pPr>
              <a:buNone/>
              <a:defRPr sz="1100"/>
            </a:lvl5pPr>
          </a:lstStyle>
          <a:p>
            <a:pPr lvl="0"/>
            <a:r>
              <a:rPr lang="en-AU" dirty="0"/>
              <a:t>Heading</a:t>
            </a:r>
          </a:p>
        </p:txBody>
      </p:sp>
      <p:sp>
        <p:nvSpPr>
          <p:cNvPr id="19" name="Text Placeholder 18"/>
          <p:cNvSpPr>
            <a:spLocks noGrp="1"/>
          </p:cNvSpPr>
          <p:nvPr>
            <p:ph type="body" sz="quarter" idx="14"/>
          </p:nvPr>
        </p:nvSpPr>
        <p:spPr>
          <a:xfrm>
            <a:off x="457200" y="1524000"/>
            <a:ext cx="8228844" cy="4406900"/>
          </a:xfrm>
          <a:prstGeom prst="rect">
            <a:avLst/>
          </a:prstGeom>
        </p:spPr>
        <p:txBody>
          <a:bodyPr vert="horz" lIns="0" tIns="0" rIns="0" bIns="0"/>
          <a:lstStyle>
            <a:lvl1pPr marL="324000" indent="-216000">
              <a:spcBef>
                <a:spcPts val="1200"/>
              </a:spcBef>
              <a:buClr>
                <a:srgbClr val="8B2332"/>
              </a:buClr>
              <a:buSzPct val="120000"/>
              <a:buFont typeface="Arial" panose="020B0604020202020204" pitchFamily="34" charset="0"/>
              <a:buChar char="•"/>
              <a:defRPr sz="2400">
                <a:solidFill>
                  <a:srgbClr val="58595B"/>
                </a:solidFill>
              </a:defRPr>
            </a:lvl1pPr>
            <a:lvl2pPr marL="648000" indent="-216000">
              <a:spcBef>
                <a:spcPts val="600"/>
              </a:spcBef>
              <a:buClr>
                <a:srgbClr val="8B2332"/>
              </a:buClr>
              <a:buSzPct val="80000"/>
              <a:buFont typeface="Wingdings" panose="05000000000000000000" pitchFamily="2" charset="2"/>
              <a:buChar char="§"/>
              <a:defRPr sz="2200">
                <a:solidFill>
                  <a:srgbClr val="58595B"/>
                </a:solidFill>
              </a:defRPr>
            </a:lvl2pPr>
            <a:lvl3pPr marL="972000" indent="-216000">
              <a:spcBef>
                <a:spcPts val="600"/>
              </a:spcBef>
              <a:buClr>
                <a:srgbClr val="8B2332"/>
              </a:buClr>
              <a:buSzPct val="100000"/>
              <a:buFont typeface="Arial" panose="020B0604020202020204" pitchFamily="34" charset="0"/>
              <a:buChar char="•"/>
              <a:defRPr sz="2000">
                <a:solidFill>
                  <a:srgbClr val="58595B"/>
                </a:solidFill>
              </a:defRPr>
            </a:lvl3pPr>
            <a:lvl4pPr marL="1296000" indent="-216000">
              <a:spcBef>
                <a:spcPts val="600"/>
              </a:spcBef>
              <a:buClr>
                <a:srgbClr val="8B2332"/>
              </a:buClr>
              <a:buSzPct val="100000"/>
              <a:buFont typeface="Wingdings" panose="05000000000000000000" pitchFamily="2" charset="2"/>
              <a:buChar char="§"/>
              <a:defRPr sz="1800">
                <a:solidFill>
                  <a:srgbClr val="58595B"/>
                </a:solidFill>
              </a:defRPr>
            </a:lvl4pPr>
            <a:lvl5pPr marL="1620000" indent="-216000">
              <a:spcBef>
                <a:spcPts val="600"/>
              </a:spcBef>
              <a:buClr>
                <a:srgbClr val="8B2332"/>
              </a:buClr>
              <a:buFont typeface="Arial"/>
              <a:buChar char="•"/>
              <a:defRPr sz="1600">
                <a:solidFill>
                  <a:srgbClr val="58595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Slide Number Placeholder 11"/>
          <p:cNvSpPr>
            <a:spLocks noGrp="1"/>
          </p:cNvSpPr>
          <p:nvPr>
            <p:ph type="sldNum" sz="quarter" idx="15"/>
          </p:nvPr>
        </p:nvSpPr>
        <p:spPr>
          <a:xfrm>
            <a:off x="8381244" y="6378484"/>
            <a:ext cx="280155" cy="280154"/>
          </a:xfrm>
        </p:spPr>
        <p:txBody>
          <a:bodyPr/>
          <a:lstStyle>
            <a:lvl1pPr>
              <a:defRPr sz="800"/>
            </a:lvl1pPr>
          </a:lstStyle>
          <a:p>
            <a:fld id="{9C0FB994-BE50-8341-80FE-1A7972386C43}" type="slidenum">
              <a:rPr lang="en-AU" smtClean="0"/>
              <a:pPr/>
              <a:t>‹#›</a:t>
            </a:fld>
            <a:endParaRPr lang="en-AU" dirty="0"/>
          </a:p>
        </p:txBody>
      </p:sp>
      <p:sp>
        <p:nvSpPr>
          <p:cNvPr id="2" name="TextBox 1"/>
          <p:cNvSpPr txBox="1"/>
          <p:nvPr/>
        </p:nvSpPr>
        <p:spPr>
          <a:xfrm>
            <a:off x="457200" y="6426109"/>
            <a:ext cx="4438650" cy="279400"/>
          </a:xfrm>
          <a:prstGeom prst="rect">
            <a:avLst/>
          </a:prstGeom>
          <a:noFill/>
        </p:spPr>
        <p:txBody>
          <a:bodyPr wrap="square" lIns="0" tIns="0" rIns="0" bIns="0" rtlCol="0" anchor="t">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AU" sz="1100" b="0" i="0" u="none" strike="noStrike" kern="1200" cap="none" spc="0" normalizeH="0" baseline="0" noProof="0" dirty="0">
                <a:ln>
                  <a:noFill/>
                </a:ln>
                <a:solidFill>
                  <a:srgbClr val="58595B"/>
                </a:solidFill>
                <a:effectLst/>
                <a:uLnTx/>
                <a:uFillTx/>
                <a:latin typeface="Arial"/>
                <a:ea typeface="+mn-ea"/>
                <a:cs typeface="Arial"/>
              </a:rPr>
              <a:t>Makinson d'Apice Lawyers</a:t>
            </a: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icture and Content">
    <p:bg>
      <p:bgRef idx="1001">
        <a:schemeClr val="bg1"/>
      </p:bgRef>
    </p:bg>
    <p:spTree>
      <p:nvGrpSpPr>
        <p:cNvPr id="1" name=""/>
        <p:cNvGrpSpPr/>
        <p:nvPr/>
      </p:nvGrpSpPr>
      <p:grpSpPr>
        <a:xfrm>
          <a:off x="0" y="0"/>
          <a:ext cx="0" cy="0"/>
          <a:chOff x="0" y="0"/>
          <a:chExt cx="0" cy="0"/>
        </a:xfrm>
      </p:grpSpPr>
      <p:sp>
        <p:nvSpPr>
          <p:cNvPr id="13" name="Picture Placeholder 12"/>
          <p:cNvSpPr>
            <a:spLocks noGrp="1"/>
          </p:cNvSpPr>
          <p:nvPr>
            <p:ph type="pic" sz="quarter" idx="12"/>
          </p:nvPr>
        </p:nvSpPr>
        <p:spPr>
          <a:xfrm>
            <a:off x="457199" y="1522800"/>
            <a:ext cx="3767667" cy="4406400"/>
          </a:xfrm>
          <a:prstGeom prst="rect">
            <a:avLst/>
          </a:prstGeom>
        </p:spPr>
        <p:txBody>
          <a:bodyPr lIns="0" tIns="0" rIns="0" bIns="0"/>
          <a:lstStyle>
            <a:lvl1pPr marL="0" indent="-180000">
              <a:defRPr sz="1600" baseline="0"/>
            </a:lvl1pPr>
          </a:lstStyle>
          <a:p>
            <a:r>
              <a:rPr lang="en-US" dirty="0"/>
              <a:t>Click icon to add picture</a:t>
            </a:r>
            <a:endParaRPr lang="en-AU" dirty="0"/>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444" y="972333"/>
            <a:ext cx="8229600" cy="252984"/>
          </a:xfrm>
          <a:prstGeom prst="rect">
            <a:avLst/>
          </a:prstGeom>
        </p:spPr>
      </p:pic>
      <p:sp>
        <p:nvSpPr>
          <p:cNvPr id="17" name="Text Placeholder 14"/>
          <p:cNvSpPr>
            <a:spLocks noGrp="1"/>
          </p:cNvSpPr>
          <p:nvPr>
            <p:ph type="body" sz="quarter" idx="19" hasCustomPrompt="1"/>
          </p:nvPr>
        </p:nvSpPr>
        <p:spPr>
          <a:xfrm>
            <a:off x="457200" y="209550"/>
            <a:ext cx="8228844" cy="622300"/>
          </a:xfrm>
          <a:prstGeom prst="rect">
            <a:avLst/>
          </a:prstGeom>
        </p:spPr>
        <p:txBody>
          <a:bodyPr wrap="square" lIns="0" tIns="0" rIns="0" bIns="0" anchor="b" anchorCtr="0">
            <a:noAutofit/>
          </a:bodyPr>
          <a:lstStyle>
            <a:lvl1pPr marL="324000" indent="-324000">
              <a:buFontTx/>
              <a:buBlip>
                <a:blip r:embed="rId3"/>
              </a:buBlip>
              <a:defRPr sz="2400">
                <a:solidFill>
                  <a:srgbClr val="8B2332"/>
                </a:solidFill>
              </a:defRPr>
            </a:lvl1pPr>
            <a:lvl2pPr>
              <a:buNone/>
              <a:defRPr sz="1100"/>
            </a:lvl2pPr>
            <a:lvl3pPr>
              <a:buNone/>
              <a:defRPr sz="1100"/>
            </a:lvl3pPr>
            <a:lvl4pPr>
              <a:buNone/>
              <a:defRPr sz="1100"/>
            </a:lvl4pPr>
            <a:lvl5pPr>
              <a:buNone/>
              <a:defRPr sz="1100"/>
            </a:lvl5pPr>
          </a:lstStyle>
          <a:p>
            <a:pPr lvl="0"/>
            <a:r>
              <a:rPr lang="en-AU" dirty="0"/>
              <a:t>Heading</a:t>
            </a:r>
          </a:p>
        </p:txBody>
      </p:sp>
      <p:sp>
        <p:nvSpPr>
          <p:cNvPr id="18" name="Text Placeholder 18"/>
          <p:cNvSpPr>
            <a:spLocks noGrp="1"/>
          </p:cNvSpPr>
          <p:nvPr>
            <p:ph type="body" sz="quarter" idx="16"/>
          </p:nvPr>
        </p:nvSpPr>
        <p:spPr>
          <a:xfrm>
            <a:off x="4514400" y="1522800"/>
            <a:ext cx="4172400" cy="856950"/>
          </a:xfrm>
          <a:prstGeom prst="rect">
            <a:avLst/>
          </a:prstGeom>
        </p:spPr>
        <p:txBody>
          <a:bodyPr vert="horz" lIns="0" tIns="0" rIns="0" bIns="0"/>
          <a:lstStyle>
            <a:lvl1pPr marL="0">
              <a:buNone/>
              <a:defRPr sz="2200" b="1"/>
            </a:lvl1pPr>
            <a:lvl2pPr>
              <a:buNone/>
              <a:defRPr sz="2000" b="1"/>
            </a:lvl2pPr>
            <a:lvl3pPr>
              <a:buNone/>
              <a:defRPr sz="2000" b="1"/>
            </a:lvl3pPr>
            <a:lvl4pPr>
              <a:buNone/>
              <a:defRPr sz="2000" b="1"/>
            </a:lvl4pPr>
            <a:lvl5pPr>
              <a:buNone/>
              <a:defRPr sz="2000" b="1"/>
            </a:lvl5pPr>
          </a:lstStyle>
          <a:p>
            <a:pPr lvl="0"/>
            <a:r>
              <a:rPr lang="en-US"/>
              <a:t>Click to edit Master text styles</a:t>
            </a:r>
          </a:p>
        </p:txBody>
      </p:sp>
      <p:sp>
        <p:nvSpPr>
          <p:cNvPr id="20" name="Text Placeholder 20"/>
          <p:cNvSpPr>
            <a:spLocks noGrp="1"/>
          </p:cNvSpPr>
          <p:nvPr>
            <p:ph type="body" sz="quarter" idx="17"/>
          </p:nvPr>
        </p:nvSpPr>
        <p:spPr>
          <a:xfrm>
            <a:off x="4514400" y="2379750"/>
            <a:ext cx="4172400" cy="3605638"/>
          </a:xfrm>
          <a:prstGeom prst="rect">
            <a:avLst/>
          </a:prstGeom>
        </p:spPr>
        <p:txBody>
          <a:bodyPr vert="horz" lIns="0" tIns="0" rIns="0" bIns="0"/>
          <a:lstStyle>
            <a:lvl1pPr marL="216000" indent="-216000">
              <a:buClr>
                <a:srgbClr val="8B2332"/>
              </a:buClr>
              <a:buSzPct val="120000"/>
              <a:buFont typeface="Arial" panose="020B0604020202020204" pitchFamily="34" charset="0"/>
              <a:buChar char="•"/>
              <a:defRPr sz="2000">
                <a:solidFill>
                  <a:srgbClr val="58595B"/>
                </a:solidFill>
              </a:defRPr>
            </a:lvl1pPr>
            <a:lvl2pPr>
              <a:buNone/>
              <a:defRPr sz="1400"/>
            </a:lvl2pPr>
            <a:lvl3pPr>
              <a:buNone/>
              <a:defRPr sz="1400"/>
            </a:lvl3pPr>
            <a:lvl4pPr>
              <a:buNone/>
              <a:defRPr sz="1400"/>
            </a:lvl4pPr>
            <a:lvl5pPr>
              <a:buNone/>
              <a:defRPr sz="1400"/>
            </a:lvl5pPr>
          </a:lstStyle>
          <a:p>
            <a:pPr lvl="0"/>
            <a:r>
              <a:rPr lang="en-US"/>
              <a:t>Click to edit Master text styles</a:t>
            </a:r>
          </a:p>
        </p:txBody>
      </p:sp>
      <p:sp>
        <p:nvSpPr>
          <p:cNvPr id="10" name="Oval 9"/>
          <p:cNvSpPr/>
          <p:nvPr/>
        </p:nvSpPr>
        <p:spPr>
          <a:xfrm>
            <a:off x="8413321" y="6410561"/>
            <a:ext cx="216000" cy="21600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12" name="Picture 11"/>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425450" y="6318250"/>
            <a:ext cx="8229600" cy="38100"/>
          </a:xfrm>
          <a:prstGeom prst="rect">
            <a:avLst/>
          </a:prstGeom>
        </p:spPr>
      </p:pic>
      <p:sp>
        <p:nvSpPr>
          <p:cNvPr id="14" name="Slide Number Placeholder 11"/>
          <p:cNvSpPr>
            <a:spLocks noGrp="1"/>
          </p:cNvSpPr>
          <p:nvPr>
            <p:ph type="sldNum" sz="quarter" idx="15"/>
          </p:nvPr>
        </p:nvSpPr>
        <p:spPr>
          <a:xfrm>
            <a:off x="8381244" y="6378484"/>
            <a:ext cx="280155" cy="280154"/>
          </a:xfrm>
        </p:spPr>
        <p:txBody>
          <a:bodyPr/>
          <a:lstStyle>
            <a:lvl1pPr>
              <a:defRPr sz="800"/>
            </a:lvl1pPr>
          </a:lstStyle>
          <a:p>
            <a:fld id="{9C0FB994-BE50-8341-80FE-1A7972386C43}" type="slidenum">
              <a:rPr lang="en-AU" smtClean="0"/>
              <a:pPr/>
              <a:t>‹#›</a:t>
            </a:fld>
            <a:endParaRPr lang="en-AU" dirty="0"/>
          </a:p>
        </p:txBody>
      </p:sp>
      <p:sp>
        <p:nvSpPr>
          <p:cNvPr id="15" name="TextBox 14"/>
          <p:cNvSpPr txBox="1"/>
          <p:nvPr/>
        </p:nvSpPr>
        <p:spPr>
          <a:xfrm>
            <a:off x="457200" y="6426109"/>
            <a:ext cx="4438650" cy="279400"/>
          </a:xfrm>
          <a:prstGeom prst="rect">
            <a:avLst/>
          </a:prstGeom>
          <a:noFill/>
        </p:spPr>
        <p:txBody>
          <a:bodyPr wrap="square" lIns="0" tIns="0" rIns="0" bIns="0" rtlCol="0" anchor="t">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AU" sz="1100" b="0" i="0" u="none" strike="noStrike" kern="1200" cap="none" spc="0" normalizeH="0" baseline="0" noProof="0" dirty="0">
                <a:ln>
                  <a:noFill/>
                </a:ln>
                <a:solidFill>
                  <a:srgbClr val="58595B"/>
                </a:solidFill>
                <a:effectLst/>
                <a:uLnTx/>
                <a:uFillTx/>
                <a:latin typeface="Arial"/>
                <a:ea typeface="+mn-ea"/>
                <a:cs typeface="Arial"/>
              </a:rPr>
              <a:t>Makinson d'Apice Lawyers</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6444" y="972333"/>
            <a:ext cx="8229600" cy="252984"/>
          </a:xfrm>
          <a:prstGeom prst="rect">
            <a:avLst/>
          </a:prstGeom>
        </p:spPr>
      </p:pic>
      <p:sp>
        <p:nvSpPr>
          <p:cNvPr id="19" name="Oval 18"/>
          <p:cNvSpPr/>
          <p:nvPr userDrawn="1"/>
        </p:nvSpPr>
        <p:spPr>
          <a:xfrm>
            <a:off x="8413321" y="6410561"/>
            <a:ext cx="216000" cy="21600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21" name="Picture 20"/>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6"/>
              <a:stretch>
                <a:fillRect/>
              </a:stretch>
            </p:blipFill>
          </mc:Choice>
          <mc:Fallback>
            <p:blipFill>
              <a:blip r:embed="rId5"/>
              <a:stretch>
                <a:fillRect/>
              </a:stretch>
            </p:blipFill>
          </mc:Fallback>
        </mc:AlternateContent>
        <p:spPr>
          <a:xfrm>
            <a:off x="425450" y="6318250"/>
            <a:ext cx="8229600" cy="38100"/>
          </a:xfrm>
          <a:prstGeom prst="rect">
            <a:avLst/>
          </a:prstGeom>
        </p:spPr>
      </p:pic>
      <p:sp>
        <p:nvSpPr>
          <p:cNvPr id="22" name="TextBox 21"/>
          <p:cNvSpPr txBox="1"/>
          <p:nvPr userDrawn="1"/>
        </p:nvSpPr>
        <p:spPr>
          <a:xfrm>
            <a:off x="457200" y="6426109"/>
            <a:ext cx="4438650" cy="279400"/>
          </a:xfrm>
          <a:prstGeom prst="rect">
            <a:avLst/>
          </a:prstGeom>
          <a:noFill/>
        </p:spPr>
        <p:txBody>
          <a:bodyPr wrap="square" lIns="0" tIns="0" rIns="0" bIns="0" rtlCol="0" anchor="t">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AU" sz="1100" b="0" i="0" u="none" strike="noStrike" kern="1200" cap="none" spc="0" normalizeH="0" baseline="0" noProof="0" dirty="0">
                <a:ln>
                  <a:noFill/>
                </a:ln>
                <a:solidFill>
                  <a:srgbClr val="58595B"/>
                </a:solidFill>
                <a:effectLst/>
                <a:uLnTx/>
                <a:uFillTx/>
                <a:latin typeface="Arial"/>
                <a:ea typeface="+mn-ea"/>
                <a:cs typeface="Arial"/>
              </a:rPr>
              <a:t>Makinson d'Apice Lawyers</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hart and Content">
    <p:bg>
      <p:bgRef idx="1001">
        <a:schemeClr val="bg1"/>
      </p:bgRef>
    </p:bg>
    <p:spTree>
      <p:nvGrpSpPr>
        <p:cNvPr id="1" name=""/>
        <p:cNvGrpSpPr/>
        <p:nvPr/>
      </p:nvGrpSpPr>
      <p:grpSpPr>
        <a:xfrm>
          <a:off x="0" y="0"/>
          <a:ext cx="0" cy="0"/>
          <a:chOff x="0" y="0"/>
          <a:chExt cx="0" cy="0"/>
        </a:xfrm>
      </p:grpSpPr>
      <p:sp>
        <p:nvSpPr>
          <p:cNvPr id="15" name="Chart Placeholder 14"/>
          <p:cNvSpPr>
            <a:spLocks noGrp="1"/>
          </p:cNvSpPr>
          <p:nvPr>
            <p:ph type="chart" sz="quarter" idx="12"/>
          </p:nvPr>
        </p:nvSpPr>
        <p:spPr>
          <a:xfrm>
            <a:off x="457200" y="1522800"/>
            <a:ext cx="3769200" cy="4462588"/>
          </a:xfrm>
          <a:prstGeom prst="rect">
            <a:avLst/>
          </a:prstGeom>
        </p:spPr>
        <p:txBody>
          <a:bodyPr lIns="0" tIns="0" rIns="0" bIns="0"/>
          <a:lstStyle>
            <a:lvl1pPr marL="0" indent="0">
              <a:buFontTx/>
              <a:buNone/>
              <a:defRPr sz="1600"/>
            </a:lvl1pPr>
          </a:lstStyle>
          <a:p>
            <a:r>
              <a:rPr lang="en-US" dirty="0"/>
              <a:t>Click icon to add chart</a:t>
            </a:r>
            <a:endParaRPr lang="en-AU"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444" y="972333"/>
            <a:ext cx="8229600" cy="252984"/>
          </a:xfrm>
          <a:prstGeom prst="rect">
            <a:avLst/>
          </a:prstGeom>
        </p:spPr>
      </p:pic>
      <p:sp>
        <p:nvSpPr>
          <p:cNvPr id="14" name="Text Placeholder 14"/>
          <p:cNvSpPr>
            <a:spLocks noGrp="1"/>
          </p:cNvSpPr>
          <p:nvPr>
            <p:ph type="body" sz="quarter" idx="19" hasCustomPrompt="1"/>
          </p:nvPr>
        </p:nvSpPr>
        <p:spPr>
          <a:xfrm>
            <a:off x="457200" y="209550"/>
            <a:ext cx="8228844" cy="622300"/>
          </a:xfrm>
          <a:prstGeom prst="rect">
            <a:avLst/>
          </a:prstGeom>
        </p:spPr>
        <p:txBody>
          <a:bodyPr wrap="square" lIns="0" tIns="0" rIns="0" bIns="0" anchor="b" anchorCtr="0">
            <a:noAutofit/>
          </a:bodyPr>
          <a:lstStyle>
            <a:lvl1pPr marL="324000" indent="-324000">
              <a:buFontTx/>
              <a:buBlip>
                <a:blip r:embed="rId3"/>
              </a:buBlip>
              <a:defRPr sz="2400">
                <a:solidFill>
                  <a:srgbClr val="8B2332"/>
                </a:solidFill>
              </a:defRPr>
            </a:lvl1pPr>
            <a:lvl2pPr>
              <a:buNone/>
              <a:defRPr sz="1100"/>
            </a:lvl2pPr>
            <a:lvl3pPr>
              <a:buNone/>
              <a:defRPr sz="1100"/>
            </a:lvl3pPr>
            <a:lvl4pPr>
              <a:buNone/>
              <a:defRPr sz="1100"/>
            </a:lvl4pPr>
            <a:lvl5pPr>
              <a:buNone/>
              <a:defRPr sz="1100"/>
            </a:lvl5pPr>
          </a:lstStyle>
          <a:p>
            <a:pPr lvl="0"/>
            <a:r>
              <a:rPr lang="en-AU" dirty="0"/>
              <a:t>Heading</a:t>
            </a:r>
          </a:p>
        </p:txBody>
      </p:sp>
      <p:sp>
        <p:nvSpPr>
          <p:cNvPr id="10" name="Oval 9"/>
          <p:cNvSpPr/>
          <p:nvPr/>
        </p:nvSpPr>
        <p:spPr>
          <a:xfrm>
            <a:off x="8413321" y="6410561"/>
            <a:ext cx="216000" cy="21600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11" name="Picture 10"/>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425450" y="6318250"/>
            <a:ext cx="8229600" cy="38100"/>
          </a:xfrm>
          <a:prstGeom prst="rect">
            <a:avLst/>
          </a:prstGeom>
        </p:spPr>
      </p:pic>
      <p:sp>
        <p:nvSpPr>
          <p:cNvPr id="16" name="Slide Number Placeholder 11"/>
          <p:cNvSpPr>
            <a:spLocks noGrp="1"/>
          </p:cNvSpPr>
          <p:nvPr>
            <p:ph type="sldNum" sz="quarter" idx="15"/>
          </p:nvPr>
        </p:nvSpPr>
        <p:spPr>
          <a:xfrm>
            <a:off x="8381244" y="6378484"/>
            <a:ext cx="280155" cy="280154"/>
          </a:xfrm>
        </p:spPr>
        <p:txBody>
          <a:bodyPr/>
          <a:lstStyle>
            <a:lvl1pPr>
              <a:defRPr sz="800"/>
            </a:lvl1pPr>
          </a:lstStyle>
          <a:p>
            <a:fld id="{9C0FB994-BE50-8341-80FE-1A7972386C43}" type="slidenum">
              <a:rPr lang="en-AU" smtClean="0"/>
              <a:pPr/>
              <a:t>‹#›</a:t>
            </a:fld>
            <a:endParaRPr lang="en-AU" dirty="0"/>
          </a:p>
        </p:txBody>
      </p:sp>
      <p:sp>
        <p:nvSpPr>
          <p:cNvPr id="17" name="TextBox 16"/>
          <p:cNvSpPr txBox="1"/>
          <p:nvPr/>
        </p:nvSpPr>
        <p:spPr>
          <a:xfrm>
            <a:off x="457200" y="6426109"/>
            <a:ext cx="4438650" cy="279400"/>
          </a:xfrm>
          <a:prstGeom prst="rect">
            <a:avLst/>
          </a:prstGeom>
          <a:noFill/>
        </p:spPr>
        <p:txBody>
          <a:bodyPr wrap="square" lIns="0" tIns="0" rIns="0" bIns="0" rtlCol="0" anchor="t">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AU" sz="1100" b="0" i="0" u="none" strike="noStrike" kern="1200" cap="none" spc="0" normalizeH="0" baseline="0" noProof="0" dirty="0">
                <a:ln>
                  <a:noFill/>
                </a:ln>
                <a:solidFill>
                  <a:srgbClr val="58595B"/>
                </a:solidFill>
                <a:effectLst/>
                <a:uLnTx/>
                <a:uFillTx/>
                <a:latin typeface="Arial"/>
                <a:ea typeface="+mn-ea"/>
                <a:cs typeface="Arial"/>
              </a:rPr>
              <a:t>Makinson d'Apice Lawyers</a:t>
            </a:r>
          </a:p>
        </p:txBody>
      </p:sp>
      <p:sp>
        <p:nvSpPr>
          <p:cNvPr id="12" name="Text Placeholder 18"/>
          <p:cNvSpPr>
            <a:spLocks noGrp="1"/>
          </p:cNvSpPr>
          <p:nvPr>
            <p:ph type="body" sz="quarter" idx="16"/>
          </p:nvPr>
        </p:nvSpPr>
        <p:spPr>
          <a:xfrm>
            <a:off x="4514400" y="1522800"/>
            <a:ext cx="4172400" cy="856950"/>
          </a:xfrm>
          <a:prstGeom prst="rect">
            <a:avLst/>
          </a:prstGeom>
        </p:spPr>
        <p:txBody>
          <a:bodyPr vert="horz" lIns="0" tIns="0" rIns="0" bIns="0"/>
          <a:lstStyle>
            <a:lvl1pPr marL="0">
              <a:buNone/>
              <a:defRPr sz="2200" b="1"/>
            </a:lvl1pPr>
            <a:lvl2pPr>
              <a:buNone/>
              <a:defRPr sz="2000" b="1"/>
            </a:lvl2pPr>
            <a:lvl3pPr>
              <a:buNone/>
              <a:defRPr sz="2000" b="1"/>
            </a:lvl3pPr>
            <a:lvl4pPr>
              <a:buNone/>
              <a:defRPr sz="2000" b="1"/>
            </a:lvl4pPr>
            <a:lvl5pPr>
              <a:buNone/>
              <a:defRPr sz="2000" b="1"/>
            </a:lvl5pPr>
          </a:lstStyle>
          <a:p>
            <a:pPr lvl="0"/>
            <a:r>
              <a:rPr lang="en-US"/>
              <a:t>Click to edit Master text styles</a:t>
            </a:r>
          </a:p>
        </p:txBody>
      </p:sp>
      <p:sp>
        <p:nvSpPr>
          <p:cNvPr id="18" name="Text Placeholder 20"/>
          <p:cNvSpPr>
            <a:spLocks noGrp="1"/>
          </p:cNvSpPr>
          <p:nvPr>
            <p:ph type="body" sz="quarter" idx="17"/>
          </p:nvPr>
        </p:nvSpPr>
        <p:spPr>
          <a:xfrm>
            <a:off x="4514400" y="2379750"/>
            <a:ext cx="4172400" cy="3605638"/>
          </a:xfrm>
          <a:prstGeom prst="rect">
            <a:avLst/>
          </a:prstGeom>
        </p:spPr>
        <p:txBody>
          <a:bodyPr vert="horz" lIns="0" tIns="0" rIns="0" bIns="0"/>
          <a:lstStyle>
            <a:lvl1pPr marL="216000" indent="-216000">
              <a:buClr>
                <a:srgbClr val="8B2332"/>
              </a:buClr>
              <a:buSzPct val="120000"/>
              <a:buFont typeface="Arial" panose="020B0604020202020204" pitchFamily="34" charset="0"/>
              <a:buChar char="•"/>
              <a:defRPr sz="2000">
                <a:solidFill>
                  <a:srgbClr val="58595B"/>
                </a:solidFill>
              </a:defRPr>
            </a:lvl1pPr>
            <a:lvl2pPr>
              <a:buNone/>
              <a:defRPr sz="1400"/>
            </a:lvl2pPr>
            <a:lvl3pPr>
              <a:buNone/>
              <a:defRPr sz="1400"/>
            </a:lvl3pPr>
            <a:lvl4pPr>
              <a:buNone/>
              <a:defRPr sz="1400"/>
            </a:lvl4pPr>
            <a:lvl5pPr>
              <a:buNone/>
              <a:defRPr sz="1400"/>
            </a:lvl5pPr>
          </a:lstStyle>
          <a:p>
            <a:pPr lvl="0"/>
            <a:r>
              <a:rPr lang="en-US"/>
              <a:t>Click to edit Master text styles</a:t>
            </a: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6444" y="972333"/>
            <a:ext cx="8229600" cy="252984"/>
          </a:xfrm>
          <a:prstGeom prst="rect">
            <a:avLst/>
          </a:prstGeom>
        </p:spPr>
      </p:pic>
      <p:sp>
        <p:nvSpPr>
          <p:cNvPr id="20" name="Oval 19"/>
          <p:cNvSpPr/>
          <p:nvPr userDrawn="1"/>
        </p:nvSpPr>
        <p:spPr>
          <a:xfrm>
            <a:off x="8413321" y="6410561"/>
            <a:ext cx="216000" cy="21600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21" name="Picture 20"/>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6"/>
              <a:stretch>
                <a:fillRect/>
              </a:stretch>
            </p:blipFill>
          </mc:Choice>
          <mc:Fallback>
            <p:blipFill>
              <a:blip r:embed="rId5"/>
              <a:stretch>
                <a:fillRect/>
              </a:stretch>
            </p:blipFill>
          </mc:Fallback>
        </mc:AlternateContent>
        <p:spPr>
          <a:xfrm>
            <a:off x="425450" y="6318250"/>
            <a:ext cx="8229600" cy="38100"/>
          </a:xfrm>
          <a:prstGeom prst="rect">
            <a:avLst/>
          </a:prstGeom>
        </p:spPr>
      </p:pic>
      <p:sp>
        <p:nvSpPr>
          <p:cNvPr id="22" name="TextBox 21"/>
          <p:cNvSpPr txBox="1"/>
          <p:nvPr userDrawn="1"/>
        </p:nvSpPr>
        <p:spPr>
          <a:xfrm>
            <a:off x="457200" y="6426109"/>
            <a:ext cx="4438650" cy="279400"/>
          </a:xfrm>
          <a:prstGeom prst="rect">
            <a:avLst/>
          </a:prstGeom>
          <a:noFill/>
        </p:spPr>
        <p:txBody>
          <a:bodyPr wrap="square" lIns="0" tIns="0" rIns="0" bIns="0" rtlCol="0" anchor="t">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AU" sz="1100" b="0" i="0" u="none" strike="noStrike" kern="1200" cap="none" spc="0" normalizeH="0" baseline="0" noProof="0" dirty="0">
                <a:ln>
                  <a:noFill/>
                </a:ln>
                <a:solidFill>
                  <a:srgbClr val="58595B"/>
                </a:solidFill>
                <a:effectLst/>
                <a:uLnTx/>
                <a:uFillTx/>
                <a:latin typeface="Arial"/>
                <a:ea typeface="+mn-ea"/>
                <a:cs typeface="Arial"/>
              </a:rPr>
              <a:t>Makinson d'Apice Lawyers</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406644" y="6426109"/>
            <a:ext cx="280155" cy="280154"/>
          </a:xfrm>
          <a:prstGeom prst="rect">
            <a:avLst/>
          </a:prstGeom>
        </p:spPr>
        <p:txBody>
          <a:bodyPr vert="horz" lIns="0" tIns="0" rIns="0" bIns="0" rtlCol="0" anchor="ctr"/>
          <a:lstStyle>
            <a:lvl1pPr algn="ctr">
              <a:defRPr sz="1000" b="1">
                <a:solidFill>
                  <a:schemeClr val="bg1"/>
                </a:solidFill>
                <a:latin typeface="Arial"/>
                <a:cs typeface="Arial"/>
              </a:defRPr>
            </a:lvl1pPr>
          </a:lstStyle>
          <a:p>
            <a:fld id="{9C0FB994-BE50-8341-80FE-1A7972386C43}"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p:hf hdr="0" ftr="0"/>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A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1768678" y="2956674"/>
            <a:ext cx="6857243" cy="1362075"/>
          </a:xfrm>
        </p:spPr>
        <p:txBody>
          <a:bodyPr/>
          <a:lstStyle/>
          <a:p>
            <a:r>
              <a:rPr lang="en-AU" dirty="0"/>
              <a:t>More than a Matter of Housekeeping: Life Tenancies and Rights to Reside</a:t>
            </a:r>
          </a:p>
        </p:txBody>
      </p:sp>
      <p:sp>
        <p:nvSpPr>
          <p:cNvPr id="21" name="Text Placeholder 20"/>
          <p:cNvSpPr>
            <a:spLocks noGrp="1"/>
          </p:cNvSpPr>
          <p:nvPr>
            <p:ph type="body" idx="1"/>
          </p:nvPr>
        </p:nvSpPr>
        <p:spPr>
          <a:xfrm>
            <a:off x="1768678" y="1602424"/>
            <a:ext cx="6857244" cy="1362075"/>
          </a:xfrm>
        </p:spPr>
        <p:txBody>
          <a:bodyPr/>
          <a:lstStyle/>
          <a:p>
            <a:endParaRPr lang="en-AU" dirty="0"/>
          </a:p>
          <a:p>
            <a:endParaRPr lang="en-AU" sz="800" dirty="0"/>
          </a:p>
        </p:txBody>
      </p:sp>
      <p:sp>
        <p:nvSpPr>
          <p:cNvPr id="4" name="Slide Number Placeholder 3"/>
          <p:cNvSpPr>
            <a:spLocks noGrp="1"/>
          </p:cNvSpPr>
          <p:nvPr>
            <p:ph type="sldNum" sz="quarter" idx="10"/>
          </p:nvPr>
        </p:nvSpPr>
        <p:spPr/>
        <p:txBody>
          <a:bodyPr/>
          <a:lstStyle/>
          <a:p>
            <a:fld id="{9C0FB994-BE50-8341-80FE-1A7972386C43}" type="slidenum">
              <a:rPr/>
              <a:t>1</a:t>
            </a:fld>
            <a:endParaRPr lang="en-AU" dirty="0"/>
          </a:p>
        </p:txBody>
      </p:sp>
      <p:sp>
        <p:nvSpPr>
          <p:cNvPr id="2" name="Text Placeholder 20">
            <a:extLst>
              <a:ext uri="{FF2B5EF4-FFF2-40B4-BE49-F238E27FC236}">
                <a16:creationId xmlns:a16="http://schemas.microsoft.com/office/drawing/2014/main" id="{FA83742B-A081-3C86-FE03-AC7D4D466422}"/>
              </a:ext>
            </a:extLst>
          </p:cNvPr>
          <p:cNvSpPr txBox="1">
            <a:spLocks/>
          </p:cNvSpPr>
          <p:nvPr/>
        </p:nvSpPr>
        <p:spPr>
          <a:xfrm>
            <a:off x="1768678" y="5923013"/>
            <a:ext cx="6857243" cy="363487"/>
          </a:xfrm>
          <a:prstGeom prst="rect">
            <a:avLst/>
          </a:prstGeom>
        </p:spPr>
        <p:txBody>
          <a:bodyPr anchor="b"/>
          <a:lstStyle>
            <a:lvl1pPr marL="0" indent="0" algn="l" defTabSz="457200" rtl="0" eaLnBrk="1" latinLnBrk="0" hangingPunct="1">
              <a:spcBef>
                <a:spcPct val="20000"/>
              </a:spcBef>
              <a:buFont typeface="Arial"/>
              <a:buNone/>
              <a:defRPr sz="2000" kern="1200">
                <a:solidFill>
                  <a:schemeClr val="tx1">
                    <a:tint val="75000"/>
                  </a:schemeClr>
                </a:solidFill>
                <a:latin typeface="Arial"/>
                <a:ea typeface="+mn-ea"/>
                <a:cs typeface="Arial"/>
              </a:defRPr>
            </a:lvl1pPr>
            <a:lvl2pPr marL="457200" indent="0" algn="l" defTabSz="457200" rtl="0" eaLnBrk="1" latinLnBrk="0" hangingPunct="1">
              <a:spcBef>
                <a:spcPct val="20000"/>
              </a:spcBef>
              <a:buFont typeface="Arial"/>
              <a:buNone/>
              <a:defRPr sz="1800" kern="1200">
                <a:solidFill>
                  <a:schemeClr val="tx1">
                    <a:tint val="75000"/>
                  </a:schemeClr>
                </a:solidFill>
                <a:latin typeface="Arial"/>
                <a:ea typeface="+mn-ea"/>
                <a:cs typeface="Arial"/>
              </a:defRPr>
            </a:lvl2pPr>
            <a:lvl3pPr marL="914400" indent="0" algn="l" defTabSz="457200" rtl="0" eaLnBrk="1" latinLnBrk="0" hangingPunct="1">
              <a:spcBef>
                <a:spcPct val="20000"/>
              </a:spcBef>
              <a:buFont typeface="Arial"/>
              <a:buNone/>
              <a:defRPr sz="1600" kern="1200">
                <a:solidFill>
                  <a:schemeClr val="tx1">
                    <a:tint val="75000"/>
                  </a:schemeClr>
                </a:solidFill>
                <a:latin typeface="Arial"/>
                <a:ea typeface="+mn-ea"/>
                <a:cs typeface="Arial"/>
              </a:defRPr>
            </a:lvl3pPr>
            <a:lvl4pPr marL="1371600" indent="0" algn="l" defTabSz="457200" rtl="0" eaLnBrk="1" latinLnBrk="0" hangingPunct="1">
              <a:spcBef>
                <a:spcPct val="20000"/>
              </a:spcBef>
              <a:buFont typeface="Arial"/>
              <a:buNone/>
              <a:defRPr sz="1400" kern="1200">
                <a:solidFill>
                  <a:schemeClr val="tx1">
                    <a:tint val="75000"/>
                  </a:schemeClr>
                </a:solidFill>
                <a:latin typeface="Arial"/>
                <a:ea typeface="+mn-ea"/>
                <a:cs typeface="Arial"/>
              </a:defRPr>
            </a:lvl4pPr>
            <a:lvl5pPr marL="1828800" indent="0" algn="l" defTabSz="457200" rtl="0" eaLnBrk="1" latinLnBrk="0" hangingPunct="1">
              <a:spcBef>
                <a:spcPct val="20000"/>
              </a:spcBef>
              <a:buFont typeface="Arial"/>
              <a:buNone/>
              <a:defRPr sz="1400" kern="1200">
                <a:solidFill>
                  <a:schemeClr val="tx1">
                    <a:tint val="75000"/>
                  </a:schemeClr>
                </a:solidFill>
                <a:latin typeface="Arial"/>
                <a:ea typeface="+mn-ea"/>
                <a:cs typeface="Arial"/>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AU" dirty="0"/>
              <a:t>Paul Evans</a:t>
            </a:r>
          </a:p>
          <a:p>
            <a:r>
              <a:rPr lang="en-AU" dirty="0"/>
              <a:t>Accredited Specialist – Wills &amp; Estates</a:t>
            </a:r>
          </a:p>
        </p:txBody>
      </p:sp>
      <p:sp>
        <p:nvSpPr>
          <p:cNvPr id="3" name="TextBox 2">
            <a:extLst>
              <a:ext uri="{FF2B5EF4-FFF2-40B4-BE49-F238E27FC236}">
                <a16:creationId xmlns:a16="http://schemas.microsoft.com/office/drawing/2014/main" id="{6297A4F5-B918-E8E2-2DD3-9A78916C2170}"/>
              </a:ext>
            </a:extLst>
          </p:cNvPr>
          <p:cNvSpPr txBox="1"/>
          <p:nvPr/>
        </p:nvSpPr>
        <p:spPr>
          <a:xfrm>
            <a:off x="6638599" y="6487758"/>
            <a:ext cx="1638300" cy="216000"/>
          </a:xfrm>
          <a:prstGeom prst="rect">
            <a:avLst/>
          </a:prstGeom>
          <a:noFill/>
        </p:spPr>
        <p:txBody>
          <a:bodyPr wrap="square" lIns="0" tIns="0" rIns="0" bIns="0" rtlCol="0" anchor="t">
            <a:noAutofit/>
          </a:bodyPr>
          <a:lstStyle/>
          <a:p>
            <a:pPr marR="0" algn="r" defTabSz="457200" rtl="0" eaLnBrk="1" fontAlgn="auto" latinLnBrk="0" hangingPunct="1">
              <a:lnSpc>
                <a:spcPct val="100000"/>
              </a:lnSpc>
              <a:spcBef>
                <a:spcPct val="20000"/>
              </a:spcBef>
              <a:spcAft>
                <a:spcPts val="0"/>
              </a:spcAft>
              <a:buClrTx/>
              <a:buSzTx/>
              <a:tabLst/>
            </a:pPr>
            <a:r>
              <a:rPr kumimoji="0" lang="en-AU" sz="800" b="0" i="0" u="none" strike="noStrike" kern="1200" cap="none" spc="0" normalizeH="0" baseline="0" noProof="0" dirty="0">
                <a:ln>
                  <a:noFill/>
                </a:ln>
                <a:solidFill>
                  <a:prstClr val="black"/>
                </a:solidFill>
                <a:effectLst/>
                <a:uLnTx/>
                <a:uFillTx/>
                <a:latin typeface="Arial"/>
                <a:ea typeface="+mn-ea"/>
                <a:cs typeface="Arial"/>
              </a:rPr>
              <a:t>#17588223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AU" dirty="0"/>
              <a:t>Characteristics of Life Interests and Rights to Reside</a:t>
            </a:r>
          </a:p>
        </p:txBody>
      </p:sp>
      <p:sp>
        <p:nvSpPr>
          <p:cNvPr id="3" name="Text Placeholder 2"/>
          <p:cNvSpPr>
            <a:spLocks noGrp="1"/>
          </p:cNvSpPr>
          <p:nvPr>
            <p:ph type="body" sz="quarter" idx="14"/>
          </p:nvPr>
        </p:nvSpPr>
        <p:spPr/>
        <p:txBody>
          <a:bodyPr/>
          <a:lstStyle/>
          <a:p>
            <a:pPr>
              <a:spcBef>
                <a:spcPts val="900"/>
              </a:spcBef>
            </a:pPr>
            <a:r>
              <a:rPr lang="en-AU" dirty="0"/>
              <a:t>Most common in blended families – used to make provision for surviving spouse during his/her life with capital passing to testator's children (or other beneficiaries) after spouse's death</a:t>
            </a:r>
          </a:p>
          <a:p>
            <a:pPr marL="108000" indent="0">
              <a:buNone/>
            </a:pPr>
            <a:r>
              <a:rPr lang="en-AU" b="1" dirty="0">
                <a:solidFill>
                  <a:srgbClr val="8B2332"/>
                </a:solidFill>
              </a:rPr>
              <a:t>Life Interest</a:t>
            </a:r>
          </a:p>
          <a:p>
            <a:r>
              <a:rPr lang="en-AU" dirty="0"/>
              <a:t>A proprietary right – can be transferred, leased or mortgaged</a:t>
            </a:r>
          </a:p>
          <a:p>
            <a:pPr>
              <a:spcBef>
                <a:spcPts val="900"/>
              </a:spcBef>
            </a:pPr>
            <a:r>
              <a:rPr lang="en-AU" dirty="0"/>
              <a:t>Life tenant is entitled to income and right to occupy</a:t>
            </a:r>
            <a:r>
              <a:rPr lang="en-AU" dirty="0">
                <a:solidFill>
                  <a:srgbClr val="FF0000"/>
                </a:solidFill>
              </a:rPr>
              <a:t> </a:t>
            </a:r>
            <a:r>
              <a:rPr lang="en-AU" dirty="0"/>
              <a:t>in property but no requirement to occupy </a:t>
            </a:r>
          </a:p>
          <a:p>
            <a:pPr>
              <a:spcBef>
                <a:spcPts val="900"/>
              </a:spcBef>
            </a:pPr>
            <a:r>
              <a:rPr lang="en-AU" dirty="0"/>
              <a:t>Trustees may also be empowered </a:t>
            </a:r>
            <a:br>
              <a:rPr lang="en-AU" dirty="0"/>
            </a:br>
            <a:r>
              <a:rPr lang="en-AU" dirty="0"/>
              <a:t>to distribute capital to life tenant</a:t>
            </a:r>
          </a:p>
          <a:p>
            <a:pPr marL="108000" indent="0">
              <a:buNone/>
            </a:pPr>
            <a:endParaRPr lang="en-AU" dirty="0"/>
          </a:p>
        </p:txBody>
      </p:sp>
      <p:sp>
        <p:nvSpPr>
          <p:cNvPr id="4" name="Slide Number Placeholder 3"/>
          <p:cNvSpPr>
            <a:spLocks noGrp="1"/>
          </p:cNvSpPr>
          <p:nvPr>
            <p:ph type="sldNum" sz="quarter" idx="15"/>
          </p:nvPr>
        </p:nvSpPr>
        <p:spPr/>
        <p:txBody>
          <a:bodyPr/>
          <a:lstStyle/>
          <a:p>
            <a:fld id="{9C0FB994-BE50-8341-80FE-1A7972386C43}" type="slidenum">
              <a:rPr lang="en-AU" smtClean="0"/>
              <a:pPr/>
              <a:t>10</a:t>
            </a:fld>
            <a:endParaRPr lang="en-AU"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8249" y="4950695"/>
            <a:ext cx="2343150" cy="1323880"/>
          </a:xfrm>
          <a:prstGeom prst="rect">
            <a:avLst/>
          </a:prstGeom>
        </p:spPr>
      </p:pic>
    </p:spTree>
    <p:extLst>
      <p:ext uri="{BB962C8B-B14F-4D97-AF65-F5344CB8AC3E}">
        <p14:creationId xmlns:p14="http://schemas.microsoft.com/office/powerpoint/2010/main" val="1698884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9A33F3-F17B-EB3F-E221-AA3379CB3681}"/>
              </a:ext>
            </a:extLst>
          </p:cNvPr>
          <p:cNvSpPr>
            <a:spLocks noGrp="1"/>
          </p:cNvSpPr>
          <p:nvPr>
            <p:ph type="body" sz="quarter" idx="12"/>
          </p:nvPr>
        </p:nvSpPr>
        <p:spPr/>
        <p:txBody>
          <a:bodyPr/>
          <a:lstStyle/>
          <a:p>
            <a:r>
              <a:rPr lang="en-AU" dirty="0"/>
              <a:t>Characteristics of Life Interests and Rights to Reside </a:t>
            </a:r>
            <a:r>
              <a:rPr lang="en-AU" sz="1800" dirty="0"/>
              <a:t>(cont.)</a:t>
            </a:r>
            <a:endParaRPr lang="en-AU" dirty="0"/>
          </a:p>
        </p:txBody>
      </p:sp>
      <p:sp>
        <p:nvSpPr>
          <p:cNvPr id="3" name="Text Placeholder 2">
            <a:extLst>
              <a:ext uri="{FF2B5EF4-FFF2-40B4-BE49-F238E27FC236}">
                <a16:creationId xmlns:a16="http://schemas.microsoft.com/office/drawing/2014/main" id="{C02E5379-03AD-A21F-3873-BF116015201B}"/>
              </a:ext>
            </a:extLst>
          </p:cNvPr>
          <p:cNvSpPr>
            <a:spLocks noGrp="1"/>
          </p:cNvSpPr>
          <p:nvPr>
            <p:ph type="body" sz="quarter" idx="14"/>
          </p:nvPr>
        </p:nvSpPr>
        <p:spPr/>
        <p:txBody>
          <a:bodyPr/>
          <a:lstStyle/>
          <a:p>
            <a:pPr>
              <a:spcBef>
                <a:spcPts val="900"/>
              </a:spcBef>
            </a:pPr>
            <a:r>
              <a:rPr lang="en-AU" dirty="0"/>
              <a:t>Can hold both real and personal property</a:t>
            </a:r>
          </a:p>
          <a:p>
            <a:pPr marL="108000" indent="0">
              <a:buNone/>
            </a:pPr>
            <a:r>
              <a:rPr lang="en-AU" b="1" dirty="0">
                <a:solidFill>
                  <a:srgbClr val="8B2332"/>
                </a:solidFill>
              </a:rPr>
              <a:t>Right of Residence</a:t>
            </a:r>
          </a:p>
          <a:p>
            <a:r>
              <a:rPr lang="en-AU" dirty="0"/>
              <a:t>A right to occupy a particular property for a period of time eg 18 months from testator's death or life of beneficiary</a:t>
            </a:r>
          </a:p>
          <a:p>
            <a:r>
              <a:rPr lang="en-AU" dirty="0"/>
              <a:t>A licence – a personal right governed by the document creating it</a:t>
            </a:r>
          </a:p>
          <a:p>
            <a:r>
              <a:rPr lang="en-AU" dirty="0"/>
              <a:t>The property to which it attaches cannot be sold or mortgaged</a:t>
            </a:r>
          </a:p>
          <a:p>
            <a:r>
              <a:rPr lang="en-AU" dirty="0"/>
              <a:t>No right to income</a:t>
            </a:r>
          </a:p>
          <a:p>
            <a:r>
              <a:rPr lang="en-AU" dirty="0"/>
              <a:t>Generally terminates if beneficiary moves out</a:t>
            </a:r>
          </a:p>
        </p:txBody>
      </p:sp>
      <p:sp>
        <p:nvSpPr>
          <p:cNvPr id="4" name="Slide Number Placeholder 3">
            <a:extLst>
              <a:ext uri="{FF2B5EF4-FFF2-40B4-BE49-F238E27FC236}">
                <a16:creationId xmlns:a16="http://schemas.microsoft.com/office/drawing/2014/main" id="{85BC09DB-0B91-6DBD-A56F-0EACF063EA0A}"/>
              </a:ext>
            </a:extLst>
          </p:cNvPr>
          <p:cNvSpPr>
            <a:spLocks noGrp="1"/>
          </p:cNvSpPr>
          <p:nvPr>
            <p:ph type="sldNum" sz="quarter" idx="15"/>
          </p:nvPr>
        </p:nvSpPr>
        <p:spPr/>
        <p:txBody>
          <a:bodyPr/>
          <a:lstStyle/>
          <a:p>
            <a:fld id="{9C0FB994-BE50-8341-80FE-1A7972386C43}" type="slidenum">
              <a:rPr lang="en-AU" smtClean="0"/>
              <a:pPr/>
              <a:t>11</a:t>
            </a:fld>
            <a:endParaRPr lang="en-AU" dirty="0"/>
          </a:p>
        </p:txBody>
      </p:sp>
    </p:spTree>
    <p:extLst>
      <p:ext uri="{BB962C8B-B14F-4D97-AF65-F5344CB8AC3E}">
        <p14:creationId xmlns:p14="http://schemas.microsoft.com/office/powerpoint/2010/main" val="1453650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5F512B-BAA3-26F6-6694-697C9850DA18}"/>
              </a:ext>
            </a:extLst>
          </p:cNvPr>
          <p:cNvSpPr>
            <a:spLocks noGrp="1"/>
          </p:cNvSpPr>
          <p:nvPr>
            <p:ph type="body" sz="quarter" idx="12"/>
          </p:nvPr>
        </p:nvSpPr>
        <p:spPr/>
        <p:txBody>
          <a:bodyPr/>
          <a:lstStyle/>
          <a:p>
            <a:r>
              <a:rPr lang="en-AU" dirty="0"/>
              <a:t>Characteristics of Life Interests and Rights to Reside </a:t>
            </a:r>
            <a:r>
              <a:rPr lang="en-AU" sz="1800" dirty="0"/>
              <a:t>(cont.)</a:t>
            </a:r>
            <a:endParaRPr lang="en-AU" dirty="0"/>
          </a:p>
        </p:txBody>
      </p:sp>
      <p:sp>
        <p:nvSpPr>
          <p:cNvPr id="3" name="Text Placeholder 2">
            <a:extLst>
              <a:ext uri="{FF2B5EF4-FFF2-40B4-BE49-F238E27FC236}">
                <a16:creationId xmlns:a16="http://schemas.microsoft.com/office/drawing/2014/main" id="{37EDF099-6433-0287-C079-47200341F899}"/>
              </a:ext>
            </a:extLst>
          </p:cNvPr>
          <p:cNvSpPr>
            <a:spLocks noGrp="1"/>
          </p:cNvSpPr>
          <p:nvPr>
            <p:ph type="body" sz="quarter" idx="14"/>
          </p:nvPr>
        </p:nvSpPr>
        <p:spPr>
          <a:xfrm>
            <a:off x="446809" y="1524000"/>
            <a:ext cx="8228844" cy="4406900"/>
          </a:xfrm>
        </p:spPr>
        <p:txBody>
          <a:bodyPr/>
          <a:lstStyle/>
          <a:p>
            <a:pPr>
              <a:spcBef>
                <a:spcPts val="900"/>
              </a:spcBef>
            </a:pPr>
            <a:r>
              <a:rPr lang="en-AU" dirty="0"/>
              <a:t>In both cases, capital passes to other beneficiaries on life tenant's or beneficiary's death. These may be "remaindermen" or residuary beneficiaries</a:t>
            </a:r>
          </a:p>
          <a:p>
            <a:endParaRPr lang="en-AU" dirty="0"/>
          </a:p>
        </p:txBody>
      </p:sp>
      <p:sp>
        <p:nvSpPr>
          <p:cNvPr id="4" name="Slide Number Placeholder 3">
            <a:extLst>
              <a:ext uri="{FF2B5EF4-FFF2-40B4-BE49-F238E27FC236}">
                <a16:creationId xmlns:a16="http://schemas.microsoft.com/office/drawing/2014/main" id="{A9CFCD4F-B015-F8D6-76B2-08F6526D110D}"/>
              </a:ext>
            </a:extLst>
          </p:cNvPr>
          <p:cNvSpPr>
            <a:spLocks noGrp="1"/>
          </p:cNvSpPr>
          <p:nvPr>
            <p:ph type="sldNum" sz="quarter" idx="15"/>
          </p:nvPr>
        </p:nvSpPr>
        <p:spPr/>
        <p:txBody>
          <a:bodyPr/>
          <a:lstStyle/>
          <a:p>
            <a:fld id="{9C0FB994-BE50-8341-80FE-1A7972386C43}" type="slidenum">
              <a:rPr lang="en-AU" smtClean="0"/>
              <a:pPr/>
              <a:t>12</a:t>
            </a:fld>
            <a:endParaRPr lang="en-AU" dirty="0"/>
          </a:p>
        </p:txBody>
      </p:sp>
    </p:spTree>
    <p:extLst>
      <p:ext uri="{BB962C8B-B14F-4D97-AF65-F5344CB8AC3E}">
        <p14:creationId xmlns:p14="http://schemas.microsoft.com/office/powerpoint/2010/main" val="2015006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5F512B-BAA3-26F6-6694-697C9850DA18}"/>
              </a:ext>
            </a:extLst>
          </p:cNvPr>
          <p:cNvSpPr>
            <a:spLocks noGrp="1"/>
          </p:cNvSpPr>
          <p:nvPr>
            <p:ph type="body" sz="quarter" idx="12"/>
          </p:nvPr>
        </p:nvSpPr>
        <p:spPr/>
        <p:txBody>
          <a:bodyPr/>
          <a:lstStyle/>
          <a:p>
            <a:r>
              <a:rPr lang="en-AU" dirty="0"/>
              <a:t>Characteristics of Life Interests and Rights to Reside </a:t>
            </a:r>
            <a:r>
              <a:rPr lang="en-AU" sz="1800" dirty="0"/>
              <a:t>(cont.)</a:t>
            </a:r>
            <a:endParaRPr lang="en-AU" dirty="0"/>
          </a:p>
        </p:txBody>
      </p:sp>
      <p:sp>
        <p:nvSpPr>
          <p:cNvPr id="3" name="Text Placeholder 2">
            <a:extLst>
              <a:ext uri="{FF2B5EF4-FFF2-40B4-BE49-F238E27FC236}">
                <a16:creationId xmlns:a16="http://schemas.microsoft.com/office/drawing/2014/main" id="{37EDF099-6433-0287-C079-47200341F899}"/>
              </a:ext>
            </a:extLst>
          </p:cNvPr>
          <p:cNvSpPr>
            <a:spLocks noGrp="1"/>
          </p:cNvSpPr>
          <p:nvPr>
            <p:ph type="body" sz="quarter" idx="14"/>
          </p:nvPr>
        </p:nvSpPr>
        <p:spPr>
          <a:xfrm>
            <a:off x="446809" y="1524000"/>
            <a:ext cx="8228844" cy="4406900"/>
          </a:xfrm>
        </p:spPr>
        <p:txBody>
          <a:bodyPr/>
          <a:lstStyle/>
          <a:p>
            <a:pPr marL="108000" indent="0">
              <a:buNone/>
            </a:pPr>
            <a:r>
              <a:rPr lang="en-AU" b="1" dirty="0">
                <a:solidFill>
                  <a:srgbClr val="8B2332"/>
                </a:solidFill>
              </a:rPr>
              <a:t>Are they adequate provision for a surviving spouse?</a:t>
            </a:r>
          </a:p>
          <a:p>
            <a:pPr>
              <a:spcBef>
                <a:spcPts val="900"/>
              </a:spcBef>
            </a:pPr>
            <a:r>
              <a:rPr lang="en-AU" dirty="0"/>
              <a:t>It depends!</a:t>
            </a:r>
          </a:p>
          <a:p>
            <a:pPr marL="432000" lvl="1" indent="0">
              <a:spcBef>
                <a:spcPts val="900"/>
              </a:spcBef>
              <a:buNone/>
            </a:pPr>
            <a:r>
              <a:rPr lang="en-AU" sz="2000" dirty="0"/>
              <a:t>"</a:t>
            </a:r>
            <a:r>
              <a:rPr lang="en-AU" sz="2000" i="1" dirty="0"/>
              <a:t>There is no single provision of which it may be said that a </a:t>
            </a:r>
            <a:r>
              <a:rPr lang="en-AU" sz="2000" i="1" dirty="0" smtClean="0"/>
              <a:t>wise </a:t>
            </a:r>
            <a:r>
              <a:rPr lang="en-AU" sz="2000" i="1" dirty="0"/>
              <a:t>and just testator would have made.  There is instead a range of appropriate provisions … minds may legitimately differ as to the provision that should be made" – per Calloway JA in Gray v Harrison [1997] 2 VR 359 at 366</a:t>
            </a:r>
          </a:p>
          <a:p>
            <a:pPr marL="432000" lvl="1" indent="0">
              <a:spcBef>
                <a:spcPts val="900"/>
              </a:spcBef>
              <a:buNone/>
            </a:pPr>
            <a:r>
              <a:rPr lang="en-AU" sz="2000" i="1" dirty="0"/>
              <a:t>"</a:t>
            </a:r>
            <a:r>
              <a:rPr lang="en-US" sz="2000" i="1" dirty="0"/>
              <a:t>As a broad general rule … the duty of the testator to his widow is, to the extent to which his assets permit him to do so, to ensure that she is secure in her home, to ensure that she has an income sufficient to permit her to live in the style to which she is accustomed, and to provide her with a fund to enable her to meet any unforeseen circumstances</a:t>
            </a:r>
            <a:r>
              <a:rPr lang="en-AU" sz="2000" i="1" dirty="0"/>
              <a:t>" – Luciano v Rosenblum (1985) 2 NSWLR 65</a:t>
            </a:r>
          </a:p>
          <a:p>
            <a:pPr marL="432000" lvl="1" indent="0">
              <a:spcBef>
                <a:spcPts val="900"/>
              </a:spcBef>
              <a:buNone/>
            </a:pPr>
            <a:endParaRPr lang="en-AU" dirty="0"/>
          </a:p>
          <a:p>
            <a:pPr marL="432000" lvl="1" indent="0">
              <a:spcBef>
                <a:spcPts val="900"/>
              </a:spcBef>
              <a:buNone/>
            </a:pPr>
            <a:endParaRPr lang="en-AU" dirty="0"/>
          </a:p>
        </p:txBody>
      </p:sp>
      <p:sp>
        <p:nvSpPr>
          <p:cNvPr id="4" name="Slide Number Placeholder 3">
            <a:extLst>
              <a:ext uri="{FF2B5EF4-FFF2-40B4-BE49-F238E27FC236}">
                <a16:creationId xmlns:a16="http://schemas.microsoft.com/office/drawing/2014/main" id="{A9CFCD4F-B015-F8D6-76B2-08F6526D110D}"/>
              </a:ext>
            </a:extLst>
          </p:cNvPr>
          <p:cNvSpPr>
            <a:spLocks noGrp="1"/>
          </p:cNvSpPr>
          <p:nvPr>
            <p:ph type="sldNum" sz="quarter" idx="15"/>
          </p:nvPr>
        </p:nvSpPr>
        <p:spPr/>
        <p:txBody>
          <a:bodyPr/>
          <a:lstStyle/>
          <a:p>
            <a:fld id="{9C0FB994-BE50-8341-80FE-1A7972386C43}" type="slidenum">
              <a:rPr lang="en-AU" smtClean="0"/>
              <a:pPr/>
              <a:t>13</a:t>
            </a:fld>
            <a:endParaRPr lang="en-AU" dirty="0"/>
          </a:p>
        </p:txBody>
      </p:sp>
    </p:spTree>
    <p:extLst>
      <p:ext uri="{BB962C8B-B14F-4D97-AF65-F5344CB8AC3E}">
        <p14:creationId xmlns:p14="http://schemas.microsoft.com/office/powerpoint/2010/main" val="2470608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5F512B-BAA3-26F6-6694-697C9850DA18}"/>
              </a:ext>
            </a:extLst>
          </p:cNvPr>
          <p:cNvSpPr>
            <a:spLocks noGrp="1"/>
          </p:cNvSpPr>
          <p:nvPr>
            <p:ph type="body" sz="quarter" idx="12"/>
          </p:nvPr>
        </p:nvSpPr>
        <p:spPr/>
        <p:txBody>
          <a:bodyPr/>
          <a:lstStyle/>
          <a:p>
            <a:r>
              <a:rPr lang="en-AU" dirty="0"/>
              <a:t>Characteristics of Life Interests and Rights to Reside </a:t>
            </a:r>
            <a:r>
              <a:rPr lang="en-AU" sz="1800" dirty="0"/>
              <a:t>(cont.)</a:t>
            </a:r>
            <a:endParaRPr lang="en-AU" dirty="0"/>
          </a:p>
        </p:txBody>
      </p:sp>
      <p:sp>
        <p:nvSpPr>
          <p:cNvPr id="3" name="Text Placeholder 2">
            <a:extLst>
              <a:ext uri="{FF2B5EF4-FFF2-40B4-BE49-F238E27FC236}">
                <a16:creationId xmlns:a16="http://schemas.microsoft.com/office/drawing/2014/main" id="{37EDF099-6433-0287-C079-47200341F899}"/>
              </a:ext>
            </a:extLst>
          </p:cNvPr>
          <p:cNvSpPr>
            <a:spLocks noGrp="1"/>
          </p:cNvSpPr>
          <p:nvPr>
            <p:ph type="body" sz="quarter" idx="14"/>
          </p:nvPr>
        </p:nvSpPr>
        <p:spPr>
          <a:xfrm>
            <a:off x="446809" y="1524000"/>
            <a:ext cx="8228844" cy="4406900"/>
          </a:xfrm>
        </p:spPr>
        <p:txBody>
          <a:bodyPr/>
          <a:lstStyle/>
          <a:p>
            <a:pPr>
              <a:spcBef>
                <a:spcPts val="900"/>
              </a:spcBef>
            </a:pPr>
            <a:r>
              <a:rPr lang="en-US" dirty="0"/>
              <a:t>The standard is gender-neutral; the same applies where the surviving spouse is male - refer Justice Hallen in </a:t>
            </a:r>
            <a:r>
              <a:rPr lang="en-US" i="1" dirty="0" err="1"/>
              <a:t>Jagoe</a:t>
            </a:r>
            <a:r>
              <a:rPr lang="en-US" i="1" dirty="0"/>
              <a:t> v Maguire </a:t>
            </a:r>
            <a:r>
              <a:rPr lang="en-US" dirty="0"/>
              <a:t>[2013] NSWSC 1283 at [137(a)]</a:t>
            </a:r>
          </a:p>
          <a:p>
            <a:pPr>
              <a:spcBef>
                <a:spcPts val="900"/>
              </a:spcBef>
            </a:pPr>
            <a:r>
              <a:rPr lang="en-US" dirty="0"/>
              <a:t>Standard in </a:t>
            </a:r>
            <a:r>
              <a:rPr lang="en-US" i="1" dirty="0"/>
              <a:t>Luciano</a:t>
            </a:r>
            <a:r>
              <a:rPr lang="en-US" dirty="0"/>
              <a:t> was questioned by Pembroke J in </a:t>
            </a:r>
            <a:r>
              <a:rPr lang="en-US" i="1" dirty="0"/>
              <a:t>Steinmetz v Shannon </a:t>
            </a:r>
            <a:r>
              <a:rPr lang="en-US" dirty="0"/>
              <a:t>[2018] NSWSC at [35]-[37]:</a:t>
            </a:r>
          </a:p>
          <a:p>
            <a:pPr marL="432000" lvl="1" indent="0">
              <a:spcBef>
                <a:spcPts val="900"/>
              </a:spcBef>
              <a:buNone/>
            </a:pPr>
            <a:r>
              <a:rPr lang="en-US" dirty="0"/>
              <a:t>"</a:t>
            </a:r>
            <a:r>
              <a:rPr lang="en-US" i="1" dirty="0"/>
              <a:t>Claims by widows do not represent a special category deserving more </a:t>
            </a:r>
            <a:r>
              <a:rPr lang="en-US" i="1" dirty="0" err="1"/>
              <a:t>favourable</a:t>
            </a:r>
            <a:r>
              <a:rPr lang="en-US" i="1" dirty="0"/>
              <a:t> treatment.  There is no general rule that if the size of the estate is sufficient, a widow is entitled to expect that she will be provided for in such a way that she may continue to 'live in the style to which she is accustomed': Luciano v Rosenblum (1985) 2 NSWLR 65 at 69–70.  The position was stated succinctly by Sir Frederick Jordan in the Will of Gilbert (1946) 46 SR (NSW) 318 at 322</a:t>
            </a:r>
            <a:endParaRPr lang="en-AU" i="1" dirty="0"/>
          </a:p>
          <a:p>
            <a:pPr marL="432000" lvl="1" indent="0">
              <a:spcBef>
                <a:spcPts val="900"/>
              </a:spcBef>
              <a:buNone/>
            </a:pPr>
            <a:endParaRPr lang="en-AU" dirty="0"/>
          </a:p>
        </p:txBody>
      </p:sp>
      <p:sp>
        <p:nvSpPr>
          <p:cNvPr id="4" name="Slide Number Placeholder 3">
            <a:extLst>
              <a:ext uri="{FF2B5EF4-FFF2-40B4-BE49-F238E27FC236}">
                <a16:creationId xmlns:a16="http://schemas.microsoft.com/office/drawing/2014/main" id="{A9CFCD4F-B015-F8D6-76B2-08F6526D110D}"/>
              </a:ext>
            </a:extLst>
          </p:cNvPr>
          <p:cNvSpPr>
            <a:spLocks noGrp="1"/>
          </p:cNvSpPr>
          <p:nvPr>
            <p:ph type="sldNum" sz="quarter" idx="15"/>
          </p:nvPr>
        </p:nvSpPr>
        <p:spPr/>
        <p:txBody>
          <a:bodyPr/>
          <a:lstStyle/>
          <a:p>
            <a:fld id="{9C0FB994-BE50-8341-80FE-1A7972386C43}" type="slidenum">
              <a:rPr lang="en-AU" smtClean="0"/>
              <a:pPr/>
              <a:t>14</a:t>
            </a:fld>
            <a:endParaRPr lang="en-AU" dirty="0"/>
          </a:p>
        </p:txBody>
      </p:sp>
    </p:spTree>
    <p:extLst>
      <p:ext uri="{BB962C8B-B14F-4D97-AF65-F5344CB8AC3E}">
        <p14:creationId xmlns:p14="http://schemas.microsoft.com/office/powerpoint/2010/main" val="2013116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5F512B-BAA3-26F6-6694-697C9850DA18}"/>
              </a:ext>
            </a:extLst>
          </p:cNvPr>
          <p:cNvSpPr>
            <a:spLocks noGrp="1"/>
          </p:cNvSpPr>
          <p:nvPr>
            <p:ph type="body" sz="quarter" idx="12"/>
          </p:nvPr>
        </p:nvSpPr>
        <p:spPr/>
        <p:txBody>
          <a:bodyPr/>
          <a:lstStyle/>
          <a:p>
            <a:r>
              <a:rPr lang="en-AU" dirty="0"/>
              <a:t>Characteristics of Life Interests and Rights to Reside </a:t>
            </a:r>
            <a:r>
              <a:rPr lang="en-AU" sz="1800" dirty="0"/>
              <a:t>(cont.)</a:t>
            </a:r>
            <a:endParaRPr lang="en-AU" dirty="0"/>
          </a:p>
        </p:txBody>
      </p:sp>
      <p:sp>
        <p:nvSpPr>
          <p:cNvPr id="3" name="Text Placeholder 2">
            <a:extLst>
              <a:ext uri="{FF2B5EF4-FFF2-40B4-BE49-F238E27FC236}">
                <a16:creationId xmlns:a16="http://schemas.microsoft.com/office/drawing/2014/main" id="{37EDF099-6433-0287-C079-47200341F899}"/>
              </a:ext>
            </a:extLst>
          </p:cNvPr>
          <p:cNvSpPr>
            <a:spLocks noGrp="1"/>
          </p:cNvSpPr>
          <p:nvPr>
            <p:ph type="body" sz="quarter" idx="14"/>
          </p:nvPr>
        </p:nvSpPr>
        <p:spPr>
          <a:xfrm>
            <a:off x="446809" y="1524000"/>
            <a:ext cx="8228844" cy="4406900"/>
          </a:xfrm>
        </p:spPr>
        <p:txBody>
          <a:bodyPr/>
          <a:lstStyle/>
          <a:p>
            <a:pPr marL="432000" lvl="1" indent="0">
              <a:spcBef>
                <a:spcPts val="900"/>
              </a:spcBef>
              <a:buNone/>
            </a:pPr>
            <a:r>
              <a:rPr lang="en-US" dirty="0"/>
              <a:t>"</a:t>
            </a:r>
            <a:r>
              <a:rPr lang="en-US" i="1" dirty="0"/>
              <a:t>… there is no general rule that the widow's right is in all cases paramount; although, on the facts, and in the circumstances, of particular cases, it may be proper to regard it as such.  On the other hand, where, for example, the applicant is a second wife who has been married to the testator for only a short period, it may be proper, on the facts of a particular case, to take specially into account the position of the children of the first marriage….</a:t>
            </a:r>
          </a:p>
          <a:p>
            <a:pPr marL="432000" lvl="1" indent="0">
              <a:spcBef>
                <a:spcPts val="900"/>
              </a:spcBef>
              <a:buNone/>
            </a:pPr>
            <a:r>
              <a:rPr lang="en-US" i="1" dirty="0"/>
              <a:t>What is required, as Callaway JA explained in Grey v Harrison at 367, is 'an instinctive synthesis that takes into account all the relevant factors and gives them due weight'.</a:t>
            </a:r>
            <a:r>
              <a:rPr lang="en-US" dirty="0"/>
              <a:t>"</a:t>
            </a:r>
          </a:p>
          <a:p>
            <a:pPr>
              <a:spcBef>
                <a:spcPts val="900"/>
              </a:spcBef>
            </a:pPr>
            <a:endParaRPr lang="en-AU" dirty="0"/>
          </a:p>
        </p:txBody>
      </p:sp>
      <p:sp>
        <p:nvSpPr>
          <p:cNvPr id="4" name="Slide Number Placeholder 3">
            <a:extLst>
              <a:ext uri="{FF2B5EF4-FFF2-40B4-BE49-F238E27FC236}">
                <a16:creationId xmlns:a16="http://schemas.microsoft.com/office/drawing/2014/main" id="{A9CFCD4F-B015-F8D6-76B2-08F6526D110D}"/>
              </a:ext>
            </a:extLst>
          </p:cNvPr>
          <p:cNvSpPr>
            <a:spLocks noGrp="1"/>
          </p:cNvSpPr>
          <p:nvPr>
            <p:ph type="sldNum" sz="quarter" idx="15"/>
          </p:nvPr>
        </p:nvSpPr>
        <p:spPr/>
        <p:txBody>
          <a:bodyPr/>
          <a:lstStyle/>
          <a:p>
            <a:fld id="{9C0FB994-BE50-8341-80FE-1A7972386C43}" type="slidenum">
              <a:rPr lang="en-AU" smtClean="0"/>
              <a:pPr/>
              <a:t>15</a:t>
            </a:fld>
            <a:endParaRPr lang="en-AU" dirty="0"/>
          </a:p>
        </p:txBody>
      </p:sp>
    </p:spTree>
    <p:extLst>
      <p:ext uri="{BB962C8B-B14F-4D97-AF65-F5344CB8AC3E}">
        <p14:creationId xmlns:p14="http://schemas.microsoft.com/office/powerpoint/2010/main" val="3760278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B3B5CF-D4BD-A6A6-F467-829F3FB0B4CA}"/>
              </a:ext>
            </a:extLst>
          </p:cNvPr>
          <p:cNvSpPr>
            <a:spLocks noGrp="1"/>
          </p:cNvSpPr>
          <p:nvPr>
            <p:ph type="body" sz="quarter" idx="12"/>
          </p:nvPr>
        </p:nvSpPr>
        <p:spPr/>
        <p:txBody>
          <a:bodyPr/>
          <a:lstStyle/>
          <a:p>
            <a:r>
              <a:rPr lang="en-AU" dirty="0"/>
              <a:t>Characteristics of Life Interests and Rights to Reside </a:t>
            </a:r>
            <a:r>
              <a:rPr lang="en-AU" sz="1800" dirty="0"/>
              <a:t>(cont.)</a:t>
            </a:r>
            <a:endParaRPr lang="en-AU" dirty="0"/>
          </a:p>
        </p:txBody>
      </p:sp>
      <p:sp>
        <p:nvSpPr>
          <p:cNvPr id="3" name="Text Placeholder 2">
            <a:extLst>
              <a:ext uri="{FF2B5EF4-FFF2-40B4-BE49-F238E27FC236}">
                <a16:creationId xmlns:a16="http://schemas.microsoft.com/office/drawing/2014/main" id="{569E2C01-1A19-FA73-E209-7686A433DC1E}"/>
              </a:ext>
            </a:extLst>
          </p:cNvPr>
          <p:cNvSpPr>
            <a:spLocks noGrp="1"/>
          </p:cNvSpPr>
          <p:nvPr>
            <p:ph type="body" sz="quarter" idx="14"/>
          </p:nvPr>
        </p:nvSpPr>
        <p:spPr/>
        <p:txBody>
          <a:bodyPr/>
          <a:lstStyle/>
          <a:p>
            <a:r>
              <a:rPr lang="en-AU" dirty="0"/>
              <a:t>In </a:t>
            </a:r>
            <a:r>
              <a:rPr lang="en-AU" i="1" dirty="0"/>
              <a:t>Steinmetz</a:t>
            </a:r>
            <a:r>
              <a:rPr lang="en-AU" dirty="0"/>
              <a:t>, the plaintiff aged 65 was the second wife with own assets and independent income</a:t>
            </a:r>
          </a:p>
          <a:p>
            <a:r>
              <a:rPr lang="en-AU" dirty="0"/>
              <a:t>20-year relationship, married 5 years prior to deceased's death</a:t>
            </a:r>
          </a:p>
          <a:p>
            <a:r>
              <a:rPr lang="en-AU" dirty="0"/>
              <a:t>Deceased estate $7 million – under deceased's will wife received an annuity of $52,000.00, residue passed to deceased's children</a:t>
            </a:r>
          </a:p>
          <a:p>
            <a:r>
              <a:rPr lang="en-AU" dirty="0"/>
              <a:t>Pembroke J stated:</a:t>
            </a:r>
          </a:p>
          <a:p>
            <a:pPr marL="432000" lvl="1" indent="0">
              <a:buNone/>
            </a:pPr>
            <a:r>
              <a:rPr lang="en-US" dirty="0"/>
              <a:t>"</a:t>
            </a:r>
            <a:r>
              <a:rPr lang="en-US" sz="2000" i="1" dirty="0"/>
              <a:t>The question… is not whether the annuity is fair or reasonable… It is whether the provision made for the plaintiff in the deceased's will is not 'adequate' in all of the circumstances for her 'proper' maintenance or advancement in life.</a:t>
            </a:r>
            <a:r>
              <a:rPr lang="en-US" dirty="0"/>
              <a:t>"</a:t>
            </a:r>
            <a:endParaRPr lang="en-AU" dirty="0"/>
          </a:p>
        </p:txBody>
      </p:sp>
      <p:sp>
        <p:nvSpPr>
          <p:cNvPr id="4" name="Slide Number Placeholder 3">
            <a:extLst>
              <a:ext uri="{FF2B5EF4-FFF2-40B4-BE49-F238E27FC236}">
                <a16:creationId xmlns:a16="http://schemas.microsoft.com/office/drawing/2014/main" id="{CC29A4C8-0BF9-8FFF-28D9-BD9D65C0B244}"/>
              </a:ext>
            </a:extLst>
          </p:cNvPr>
          <p:cNvSpPr>
            <a:spLocks noGrp="1"/>
          </p:cNvSpPr>
          <p:nvPr>
            <p:ph type="sldNum" sz="quarter" idx="15"/>
          </p:nvPr>
        </p:nvSpPr>
        <p:spPr/>
        <p:txBody>
          <a:bodyPr/>
          <a:lstStyle/>
          <a:p>
            <a:fld id="{9C0FB994-BE50-8341-80FE-1A7972386C43}" type="slidenum">
              <a:rPr lang="en-AU" smtClean="0"/>
              <a:pPr/>
              <a:t>16</a:t>
            </a:fld>
            <a:endParaRPr lang="en-AU" dirty="0"/>
          </a:p>
        </p:txBody>
      </p:sp>
    </p:spTree>
    <p:extLst>
      <p:ext uri="{BB962C8B-B14F-4D97-AF65-F5344CB8AC3E}">
        <p14:creationId xmlns:p14="http://schemas.microsoft.com/office/powerpoint/2010/main" val="3030795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B3B5CF-D4BD-A6A6-F467-829F3FB0B4CA}"/>
              </a:ext>
            </a:extLst>
          </p:cNvPr>
          <p:cNvSpPr>
            <a:spLocks noGrp="1"/>
          </p:cNvSpPr>
          <p:nvPr>
            <p:ph type="body" sz="quarter" idx="12"/>
          </p:nvPr>
        </p:nvSpPr>
        <p:spPr/>
        <p:txBody>
          <a:bodyPr/>
          <a:lstStyle/>
          <a:p>
            <a:r>
              <a:rPr lang="en-AU" dirty="0"/>
              <a:t>Characteristics of Life Interests and Rights to Reside </a:t>
            </a:r>
            <a:r>
              <a:rPr lang="en-AU" sz="1800" dirty="0"/>
              <a:t>(cont.)</a:t>
            </a:r>
            <a:endParaRPr lang="en-AU" dirty="0"/>
          </a:p>
        </p:txBody>
      </p:sp>
      <p:sp>
        <p:nvSpPr>
          <p:cNvPr id="3" name="Text Placeholder 2">
            <a:extLst>
              <a:ext uri="{FF2B5EF4-FFF2-40B4-BE49-F238E27FC236}">
                <a16:creationId xmlns:a16="http://schemas.microsoft.com/office/drawing/2014/main" id="{569E2C01-1A19-FA73-E209-7686A433DC1E}"/>
              </a:ext>
            </a:extLst>
          </p:cNvPr>
          <p:cNvSpPr>
            <a:spLocks noGrp="1"/>
          </p:cNvSpPr>
          <p:nvPr>
            <p:ph type="body" sz="quarter" idx="14"/>
          </p:nvPr>
        </p:nvSpPr>
        <p:spPr/>
        <p:txBody>
          <a:bodyPr/>
          <a:lstStyle/>
          <a:p>
            <a:pPr marL="450215">
              <a:spcAft>
                <a:spcPts val="1200"/>
              </a:spcAft>
            </a:pPr>
            <a:r>
              <a:rPr lang="en-AU" dirty="0">
                <a:effectLst/>
                <a:latin typeface="Arial" panose="020B0604020202020204" pitchFamily="34" charset="0"/>
                <a:ea typeface="Times New Roman" panose="02020603050405020304" pitchFamily="18" charset="0"/>
                <a:cs typeface="Times New Roman" panose="02020603050405020304" pitchFamily="18" charset="0"/>
              </a:rPr>
              <a:t>However, on appeal in </a:t>
            </a:r>
            <a:r>
              <a:rPr lang="en-AU" i="1" dirty="0">
                <a:effectLst/>
                <a:latin typeface="Arial" panose="020B0604020202020204" pitchFamily="34" charset="0"/>
                <a:ea typeface="Times New Roman" panose="02020603050405020304" pitchFamily="18" charset="0"/>
                <a:cs typeface="Times New Roman" panose="02020603050405020304" pitchFamily="18" charset="0"/>
              </a:rPr>
              <a:t>Steinmetz v Shannon</a:t>
            </a:r>
            <a:r>
              <a:rPr lang="en-AU" dirty="0">
                <a:effectLst/>
                <a:latin typeface="Arial" panose="020B0604020202020204" pitchFamily="34" charset="0"/>
                <a:ea typeface="Times New Roman" panose="02020603050405020304" pitchFamily="18" charset="0"/>
                <a:cs typeface="Times New Roman" panose="02020603050405020304" pitchFamily="18" charset="0"/>
              </a:rPr>
              <a:t> [2019] NSWCA 114, the Court found that in the absence of competing claim</a:t>
            </a:r>
            <a:r>
              <a:rPr lang="en-AU" dirty="0">
                <a:latin typeface="Arial" panose="020B0604020202020204" pitchFamily="34" charset="0"/>
                <a:cs typeface="Times New Roman" panose="02020603050405020304" pitchFamily="18" charset="0"/>
              </a:rPr>
              <a:t>s, the appropriate question was: Why should the spouse of the deceased be entitled to less? </a:t>
            </a:r>
          </a:p>
          <a:p>
            <a:pPr marL="450215">
              <a:spcAft>
                <a:spcPts val="1200"/>
              </a:spcAft>
            </a:pPr>
            <a:r>
              <a:rPr lang="en-AU" dirty="0">
                <a:latin typeface="Arial" panose="020B0604020202020204" pitchFamily="34" charset="0"/>
                <a:cs typeface="Times New Roman" panose="02020603050405020304" pitchFamily="18" charset="0"/>
              </a:rPr>
              <a:t>On appeal, the widow was awarded $1.75m (plus her legal costs in both cases) in place of the annuity provided under the deceased’s will. The Court found that the deceased had a moral duty to provide secure accommodation, amongst other things, for their spouse, for the remainder of their life.</a:t>
            </a:r>
          </a:p>
        </p:txBody>
      </p:sp>
      <p:sp>
        <p:nvSpPr>
          <p:cNvPr id="4" name="Slide Number Placeholder 3">
            <a:extLst>
              <a:ext uri="{FF2B5EF4-FFF2-40B4-BE49-F238E27FC236}">
                <a16:creationId xmlns:a16="http://schemas.microsoft.com/office/drawing/2014/main" id="{CC29A4C8-0BF9-8FFF-28D9-BD9D65C0B244}"/>
              </a:ext>
            </a:extLst>
          </p:cNvPr>
          <p:cNvSpPr>
            <a:spLocks noGrp="1"/>
          </p:cNvSpPr>
          <p:nvPr>
            <p:ph type="sldNum" sz="quarter" idx="15"/>
          </p:nvPr>
        </p:nvSpPr>
        <p:spPr/>
        <p:txBody>
          <a:bodyPr/>
          <a:lstStyle/>
          <a:p>
            <a:fld id="{9C0FB994-BE50-8341-80FE-1A7972386C43}" type="slidenum">
              <a:rPr lang="en-AU" smtClean="0"/>
              <a:pPr/>
              <a:t>17</a:t>
            </a:fld>
            <a:endParaRPr lang="en-AU" dirty="0"/>
          </a:p>
        </p:txBody>
      </p:sp>
    </p:spTree>
    <p:extLst>
      <p:ext uri="{BB962C8B-B14F-4D97-AF65-F5344CB8AC3E}">
        <p14:creationId xmlns:p14="http://schemas.microsoft.com/office/powerpoint/2010/main" val="3952140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1FFFDE-D369-541F-1712-6A15932C0F7E}"/>
              </a:ext>
            </a:extLst>
          </p:cNvPr>
          <p:cNvSpPr>
            <a:spLocks noGrp="1"/>
          </p:cNvSpPr>
          <p:nvPr>
            <p:ph type="body" sz="quarter" idx="12"/>
          </p:nvPr>
        </p:nvSpPr>
        <p:spPr/>
        <p:txBody>
          <a:bodyPr/>
          <a:lstStyle/>
          <a:p>
            <a:r>
              <a:rPr lang="en-AU" dirty="0"/>
              <a:t>Characteristics of Life Interests and Rights to Reside </a:t>
            </a:r>
            <a:r>
              <a:rPr lang="en-AU" sz="1800" dirty="0"/>
              <a:t>(cont.)</a:t>
            </a:r>
            <a:endParaRPr lang="en-AU" dirty="0"/>
          </a:p>
        </p:txBody>
      </p:sp>
      <p:sp>
        <p:nvSpPr>
          <p:cNvPr id="3" name="Text Placeholder 2">
            <a:extLst>
              <a:ext uri="{FF2B5EF4-FFF2-40B4-BE49-F238E27FC236}">
                <a16:creationId xmlns:a16="http://schemas.microsoft.com/office/drawing/2014/main" id="{3E5C3F0A-B74B-552C-DA85-BB27D162516D}"/>
              </a:ext>
            </a:extLst>
          </p:cNvPr>
          <p:cNvSpPr>
            <a:spLocks noGrp="1"/>
          </p:cNvSpPr>
          <p:nvPr>
            <p:ph type="body" sz="quarter" idx="14"/>
          </p:nvPr>
        </p:nvSpPr>
        <p:spPr/>
        <p:txBody>
          <a:bodyPr/>
          <a:lstStyle/>
          <a:p>
            <a:r>
              <a:rPr lang="en-AU" dirty="0"/>
              <a:t>Shift away from the concept that the needs of a spouse should reflect the accommodation that the spouse and the deceased shared during their relationship</a:t>
            </a:r>
          </a:p>
          <a:p>
            <a:r>
              <a:rPr lang="en-AU" dirty="0"/>
              <a:t>"</a:t>
            </a:r>
            <a:r>
              <a:rPr lang="en-US" i="1" dirty="0"/>
              <a:t>a spouse who is to be provided with accommodation cannot always assume that they will be entitled to the accommodation that they had previously lived in, or that they will be entitled to replicate the way they anticipated living with the deceased, had the deceased lived.  It may need to be factored in that what was proper accommodation for both the deceased and the spouse may be greater than is necessary for the proper maintenance and support for the spouse alone.</a:t>
            </a:r>
            <a:r>
              <a:rPr lang="en-US" dirty="0"/>
              <a:t>" – </a:t>
            </a:r>
            <a:r>
              <a:rPr lang="en-US" i="1" dirty="0"/>
              <a:t>Re Finnie; </a:t>
            </a:r>
            <a:r>
              <a:rPr lang="en-US" i="1" dirty="0" err="1"/>
              <a:t>Petrovska</a:t>
            </a:r>
            <a:r>
              <a:rPr lang="en-US" i="1" dirty="0"/>
              <a:t> v Morrison </a:t>
            </a:r>
            <a:r>
              <a:rPr lang="en-US" dirty="0"/>
              <a:t>[2021] VSC 153 at 122</a:t>
            </a:r>
            <a:endParaRPr lang="en-AU" dirty="0"/>
          </a:p>
        </p:txBody>
      </p:sp>
      <p:sp>
        <p:nvSpPr>
          <p:cNvPr id="4" name="Slide Number Placeholder 3">
            <a:extLst>
              <a:ext uri="{FF2B5EF4-FFF2-40B4-BE49-F238E27FC236}">
                <a16:creationId xmlns:a16="http://schemas.microsoft.com/office/drawing/2014/main" id="{ECB823E4-FD38-6573-996F-E8A67F72A3C0}"/>
              </a:ext>
            </a:extLst>
          </p:cNvPr>
          <p:cNvSpPr>
            <a:spLocks noGrp="1"/>
          </p:cNvSpPr>
          <p:nvPr>
            <p:ph type="sldNum" sz="quarter" idx="15"/>
          </p:nvPr>
        </p:nvSpPr>
        <p:spPr/>
        <p:txBody>
          <a:bodyPr/>
          <a:lstStyle/>
          <a:p>
            <a:fld id="{9C0FB994-BE50-8341-80FE-1A7972386C43}" type="slidenum">
              <a:rPr lang="en-AU" smtClean="0"/>
              <a:pPr/>
              <a:t>18</a:t>
            </a:fld>
            <a:endParaRPr lang="en-AU" dirty="0"/>
          </a:p>
        </p:txBody>
      </p:sp>
    </p:spTree>
    <p:extLst>
      <p:ext uri="{BB962C8B-B14F-4D97-AF65-F5344CB8AC3E}">
        <p14:creationId xmlns:p14="http://schemas.microsoft.com/office/powerpoint/2010/main" val="1810796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1FFFDE-D369-541F-1712-6A15932C0F7E}"/>
              </a:ext>
            </a:extLst>
          </p:cNvPr>
          <p:cNvSpPr>
            <a:spLocks noGrp="1"/>
          </p:cNvSpPr>
          <p:nvPr>
            <p:ph type="body" sz="quarter" idx="12"/>
          </p:nvPr>
        </p:nvSpPr>
        <p:spPr/>
        <p:txBody>
          <a:bodyPr/>
          <a:lstStyle/>
          <a:p>
            <a:r>
              <a:rPr lang="en-AU" dirty="0"/>
              <a:t>Characteristics of Life Interests and Rights to Reside </a:t>
            </a:r>
            <a:r>
              <a:rPr lang="en-AU" sz="1800" dirty="0"/>
              <a:t>(cont.)</a:t>
            </a:r>
            <a:endParaRPr lang="en-AU" dirty="0"/>
          </a:p>
        </p:txBody>
      </p:sp>
      <p:sp>
        <p:nvSpPr>
          <p:cNvPr id="3" name="Text Placeholder 2">
            <a:extLst>
              <a:ext uri="{FF2B5EF4-FFF2-40B4-BE49-F238E27FC236}">
                <a16:creationId xmlns:a16="http://schemas.microsoft.com/office/drawing/2014/main" id="{3E5C3F0A-B74B-552C-DA85-BB27D162516D}"/>
              </a:ext>
            </a:extLst>
          </p:cNvPr>
          <p:cNvSpPr>
            <a:spLocks noGrp="1"/>
          </p:cNvSpPr>
          <p:nvPr>
            <p:ph type="body" sz="quarter" idx="14"/>
          </p:nvPr>
        </p:nvSpPr>
        <p:spPr/>
        <p:txBody>
          <a:bodyPr/>
          <a:lstStyle/>
          <a:p>
            <a:r>
              <a:rPr lang="en-AU" dirty="0"/>
              <a:t>In </a:t>
            </a:r>
            <a:r>
              <a:rPr lang="en-US" i="1" dirty="0"/>
              <a:t>Bayley v </a:t>
            </a:r>
            <a:r>
              <a:rPr lang="en-US" i="1" dirty="0" err="1"/>
              <a:t>Sivewright</a:t>
            </a:r>
            <a:r>
              <a:rPr lang="en-US" i="1"/>
              <a:t>; Same v </a:t>
            </a:r>
            <a:r>
              <a:rPr lang="en-US" i="1" dirty="0" err="1"/>
              <a:t>Sivewright</a:t>
            </a:r>
            <a:r>
              <a:rPr lang="en-US" i="1" dirty="0"/>
              <a:t> (No. 2) </a:t>
            </a:r>
            <a:r>
              <a:rPr lang="en-US" dirty="0"/>
              <a:t>[2021] NSWSC 666, the plaintiff had lived in a relationship with the deceased for 13 years</a:t>
            </a:r>
          </a:p>
          <a:p>
            <a:r>
              <a:rPr lang="en-US" dirty="0"/>
              <a:t>He was 38 years of age and unemployed</a:t>
            </a:r>
          </a:p>
          <a:p>
            <a:r>
              <a:rPr lang="en-US" dirty="0"/>
              <a:t>Received provision from the deceased of $1.3 million from his superannuation and life insurance.  He sought an additional $1.2 million–$1.37 million to purchase a home similar to the one he rented with the deceased</a:t>
            </a:r>
          </a:p>
          <a:p>
            <a:r>
              <a:rPr lang="en-US" dirty="0"/>
              <a:t>The Court stated on "</a:t>
            </a:r>
            <a:r>
              <a:rPr lang="en-US" i="1" dirty="0"/>
              <a:t>no view does he need a house of the size he currently occupies</a:t>
            </a:r>
            <a:r>
              <a:rPr lang="en-US" dirty="0"/>
              <a:t>"</a:t>
            </a:r>
          </a:p>
          <a:p>
            <a:r>
              <a:rPr lang="en-US" dirty="0"/>
              <a:t>He had a long and productive life ahead of him</a:t>
            </a:r>
            <a:endParaRPr lang="en-AU" dirty="0"/>
          </a:p>
        </p:txBody>
      </p:sp>
      <p:sp>
        <p:nvSpPr>
          <p:cNvPr id="4" name="Slide Number Placeholder 3">
            <a:extLst>
              <a:ext uri="{FF2B5EF4-FFF2-40B4-BE49-F238E27FC236}">
                <a16:creationId xmlns:a16="http://schemas.microsoft.com/office/drawing/2014/main" id="{ECB823E4-FD38-6573-996F-E8A67F72A3C0}"/>
              </a:ext>
            </a:extLst>
          </p:cNvPr>
          <p:cNvSpPr>
            <a:spLocks noGrp="1"/>
          </p:cNvSpPr>
          <p:nvPr>
            <p:ph type="sldNum" sz="quarter" idx="15"/>
          </p:nvPr>
        </p:nvSpPr>
        <p:spPr/>
        <p:txBody>
          <a:bodyPr/>
          <a:lstStyle/>
          <a:p>
            <a:fld id="{9C0FB994-BE50-8341-80FE-1A7972386C43}" type="slidenum">
              <a:rPr lang="en-AU" smtClean="0"/>
              <a:pPr/>
              <a:t>19</a:t>
            </a:fld>
            <a:endParaRPr lang="en-AU" dirty="0"/>
          </a:p>
        </p:txBody>
      </p:sp>
    </p:spTree>
    <p:extLst>
      <p:ext uri="{BB962C8B-B14F-4D97-AF65-F5344CB8AC3E}">
        <p14:creationId xmlns:p14="http://schemas.microsoft.com/office/powerpoint/2010/main" val="1817426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AU" dirty="0"/>
              <a:t>Blended Families</a:t>
            </a:r>
          </a:p>
        </p:txBody>
      </p:sp>
      <p:sp>
        <p:nvSpPr>
          <p:cNvPr id="3" name="Text Placeholder 2"/>
          <p:cNvSpPr>
            <a:spLocks noGrp="1"/>
          </p:cNvSpPr>
          <p:nvPr>
            <p:ph type="body" sz="quarter" idx="14"/>
          </p:nvPr>
        </p:nvSpPr>
        <p:spPr/>
        <p:txBody>
          <a:bodyPr/>
          <a:lstStyle/>
          <a:p>
            <a:r>
              <a:rPr lang="en-AU" dirty="0"/>
              <a:t>Increasingly common: almost 1/4 of marriages in Australia are not the first marriage for at least one spouse</a:t>
            </a:r>
          </a:p>
          <a:p>
            <a:r>
              <a:rPr lang="en-AU" dirty="0"/>
              <a:t>A minefield of competing obligations on death!</a:t>
            </a:r>
          </a:p>
          <a:p>
            <a:r>
              <a:rPr lang="en-AU" dirty="0"/>
              <a:t>No "one size fits all" approach</a:t>
            </a:r>
          </a:p>
          <a:p>
            <a:r>
              <a:rPr lang="en-AU" dirty="0"/>
              <a:t>Three common types of blended family:</a:t>
            </a:r>
          </a:p>
          <a:p>
            <a:pPr lvl="1"/>
            <a:r>
              <a:rPr lang="en-AU" dirty="0"/>
              <a:t>"Brady Bunch"</a:t>
            </a:r>
          </a:p>
          <a:p>
            <a:pPr lvl="1"/>
            <a:r>
              <a:rPr lang="en-AU" dirty="0"/>
              <a:t>"Mid-life child"</a:t>
            </a:r>
          </a:p>
          <a:p>
            <a:pPr lvl="1"/>
            <a:r>
              <a:rPr lang="en-AU" dirty="0"/>
              <a:t>"Second relationship, adult children"</a:t>
            </a:r>
          </a:p>
        </p:txBody>
      </p:sp>
      <p:sp>
        <p:nvSpPr>
          <p:cNvPr id="4" name="Slide Number Placeholder 3"/>
          <p:cNvSpPr>
            <a:spLocks noGrp="1"/>
          </p:cNvSpPr>
          <p:nvPr>
            <p:ph type="sldNum" sz="quarter" idx="15"/>
          </p:nvPr>
        </p:nvSpPr>
        <p:spPr/>
        <p:txBody>
          <a:bodyPr/>
          <a:lstStyle/>
          <a:p>
            <a:fld id="{9C0FB994-BE50-8341-80FE-1A7972386C43}" type="slidenum">
              <a:rPr lang="en-AU" smtClean="0"/>
              <a:pPr/>
              <a:t>2</a:t>
            </a:fld>
            <a:endParaRPr lang="en-AU" dirty="0"/>
          </a:p>
        </p:txBody>
      </p:sp>
    </p:spTree>
    <p:extLst>
      <p:ext uri="{BB962C8B-B14F-4D97-AF65-F5344CB8AC3E}">
        <p14:creationId xmlns:p14="http://schemas.microsoft.com/office/powerpoint/2010/main" val="2430376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B3B5CF-D4BD-A6A6-F467-829F3FB0B4CA}"/>
              </a:ext>
            </a:extLst>
          </p:cNvPr>
          <p:cNvSpPr>
            <a:spLocks noGrp="1"/>
          </p:cNvSpPr>
          <p:nvPr>
            <p:ph type="body" sz="quarter" idx="12"/>
          </p:nvPr>
        </p:nvSpPr>
        <p:spPr/>
        <p:txBody>
          <a:bodyPr/>
          <a:lstStyle/>
          <a:p>
            <a:r>
              <a:rPr lang="en-AU" dirty="0"/>
              <a:t>Characteristics of Life Interests and Rights to Reside </a:t>
            </a:r>
            <a:r>
              <a:rPr lang="en-AU" sz="1800" dirty="0"/>
              <a:t>(cont.)</a:t>
            </a:r>
            <a:endParaRPr lang="en-AU" dirty="0"/>
          </a:p>
        </p:txBody>
      </p:sp>
      <p:sp>
        <p:nvSpPr>
          <p:cNvPr id="3" name="Text Placeholder 2">
            <a:extLst>
              <a:ext uri="{FF2B5EF4-FFF2-40B4-BE49-F238E27FC236}">
                <a16:creationId xmlns:a16="http://schemas.microsoft.com/office/drawing/2014/main" id="{569E2C01-1A19-FA73-E209-7686A433DC1E}"/>
              </a:ext>
            </a:extLst>
          </p:cNvPr>
          <p:cNvSpPr>
            <a:spLocks noGrp="1"/>
          </p:cNvSpPr>
          <p:nvPr>
            <p:ph type="body" sz="quarter" idx="14"/>
          </p:nvPr>
        </p:nvSpPr>
        <p:spPr/>
        <p:txBody>
          <a:bodyPr/>
          <a:lstStyle/>
          <a:p>
            <a:r>
              <a:rPr lang="en-AU" dirty="0"/>
              <a:t>Each case depends on its own facts but a spouse does not automatically have primacy over competing beneficiaries</a:t>
            </a:r>
          </a:p>
          <a:p>
            <a:r>
              <a:rPr lang="en-AU" dirty="0"/>
              <a:t>Generally a right of residence is not appropriate provision for a surviving spouse</a:t>
            </a:r>
          </a:p>
          <a:p>
            <a:pPr marL="432000" lvl="1" indent="0">
              <a:buNone/>
            </a:pPr>
            <a:r>
              <a:rPr lang="en-US" dirty="0"/>
              <a:t>"</a:t>
            </a:r>
            <a:r>
              <a:rPr lang="en-US" i="1" dirty="0"/>
              <a:t>The mere right of residence is an unsatisfactory method of providing for a spouse as, if the spouse is compelled to give up the right by, eg, sickness, he or she cannot obtain support by obtaining income from the property</a:t>
            </a:r>
            <a:r>
              <a:rPr lang="en-US" dirty="0"/>
              <a:t>." – </a:t>
            </a:r>
            <a:r>
              <a:rPr lang="en-US" i="1" dirty="0" err="1"/>
              <a:t>Szlazko</a:t>
            </a:r>
            <a:r>
              <a:rPr lang="en-US" i="1" dirty="0"/>
              <a:t> v </a:t>
            </a:r>
            <a:r>
              <a:rPr lang="en-US" i="1" dirty="0" err="1"/>
              <a:t>Travini</a:t>
            </a:r>
            <a:r>
              <a:rPr lang="en-US" i="1" dirty="0"/>
              <a:t> </a:t>
            </a:r>
            <a:r>
              <a:rPr lang="en-US" dirty="0"/>
              <a:t>[2004] NSWSC 610</a:t>
            </a:r>
            <a:endParaRPr lang="en-AU" dirty="0"/>
          </a:p>
        </p:txBody>
      </p:sp>
      <p:sp>
        <p:nvSpPr>
          <p:cNvPr id="4" name="Slide Number Placeholder 3">
            <a:extLst>
              <a:ext uri="{FF2B5EF4-FFF2-40B4-BE49-F238E27FC236}">
                <a16:creationId xmlns:a16="http://schemas.microsoft.com/office/drawing/2014/main" id="{CC29A4C8-0BF9-8FFF-28D9-BD9D65C0B244}"/>
              </a:ext>
            </a:extLst>
          </p:cNvPr>
          <p:cNvSpPr>
            <a:spLocks noGrp="1"/>
          </p:cNvSpPr>
          <p:nvPr>
            <p:ph type="sldNum" sz="quarter" idx="15"/>
          </p:nvPr>
        </p:nvSpPr>
        <p:spPr/>
        <p:txBody>
          <a:bodyPr/>
          <a:lstStyle/>
          <a:p>
            <a:fld id="{9C0FB994-BE50-8341-80FE-1A7972386C43}" type="slidenum">
              <a:rPr lang="en-AU" smtClean="0"/>
              <a:pPr/>
              <a:t>20</a:t>
            </a:fld>
            <a:endParaRPr lang="en-AU" dirty="0"/>
          </a:p>
        </p:txBody>
      </p:sp>
    </p:spTree>
    <p:extLst>
      <p:ext uri="{BB962C8B-B14F-4D97-AF65-F5344CB8AC3E}">
        <p14:creationId xmlns:p14="http://schemas.microsoft.com/office/powerpoint/2010/main" val="3121442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B3B5CF-D4BD-A6A6-F467-829F3FB0B4CA}"/>
              </a:ext>
            </a:extLst>
          </p:cNvPr>
          <p:cNvSpPr>
            <a:spLocks noGrp="1"/>
          </p:cNvSpPr>
          <p:nvPr>
            <p:ph type="body" sz="quarter" idx="12"/>
          </p:nvPr>
        </p:nvSpPr>
        <p:spPr/>
        <p:txBody>
          <a:bodyPr/>
          <a:lstStyle/>
          <a:p>
            <a:r>
              <a:rPr lang="en-AU" dirty="0"/>
              <a:t>Characteristics of Life Interests and Rights to Reside </a:t>
            </a:r>
            <a:r>
              <a:rPr lang="en-AU" sz="1800" dirty="0"/>
              <a:t>(cont.)</a:t>
            </a:r>
            <a:endParaRPr lang="en-AU" dirty="0"/>
          </a:p>
        </p:txBody>
      </p:sp>
      <p:sp>
        <p:nvSpPr>
          <p:cNvPr id="3" name="Text Placeholder 2">
            <a:extLst>
              <a:ext uri="{FF2B5EF4-FFF2-40B4-BE49-F238E27FC236}">
                <a16:creationId xmlns:a16="http://schemas.microsoft.com/office/drawing/2014/main" id="{569E2C01-1A19-FA73-E209-7686A433DC1E}"/>
              </a:ext>
            </a:extLst>
          </p:cNvPr>
          <p:cNvSpPr>
            <a:spLocks noGrp="1"/>
          </p:cNvSpPr>
          <p:nvPr>
            <p:ph type="body" sz="quarter" idx="14"/>
          </p:nvPr>
        </p:nvSpPr>
        <p:spPr/>
        <p:txBody>
          <a:bodyPr/>
          <a:lstStyle/>
          <a:p>
            <a:pPr marL="432000" lvl="1" indent="0">
              <a:buNone/>
            </a:pPr>
            <a:r>
              <a:rPr lang="en-US" dirty="0"/>
              <a:t>"</a:t>
            </a:r>
            <a:r>
              <a:rPr lang="en-US" i="1" dirty="0"/>
              <a:t>A mere right of residence will usually be an unsatisfactory method of providing for a spouse's accommodation … This is because a spouse may be compelled by sickness, age, urgent supervening necessity or otherwise, with good reason, to leave the residence.  The spouse … will then be left without the kind of protection which is normally expected will be provided by a testator who is both wise and just</a:t>
            </a:r>
            <a:r>
              <a:rPr lang="en-US" dirty="0"/>
              <a:t>." – </a:t>
            </a:r>
            <a:r>
              <a:rPr lang="en-US" i="1" dirty="0" err="1"/>
              <a:t>Golosky</a:t>
            </a:r>
            <a:r>
              <a:rPr lang="en-US" i="1" dirty="0"/>
              <a:t> v </a:t>
            </a:r>
            <a:r>
              <a:rPr lang="en-US" i="1" dirty="0" err="1"/>
              <a:t>Golosky</a:t>
            </a:r>
            <a:r>
              <a:rPr lang="en-US" i="1" dirty="0"/>
              <a:t> </a:t>
            </a:r>
            <a:r>
              <a:rPr lang="en-US" dirty="0"/>
              <a:t>[1993] NSWCA 111 </a:t>
            </a:r>
          </a:p>
          <a:p>
            <a:r>
              <a:rPr lang="en-US" dirty="0"/>
              <a:t>However a right of residence may be appropriate in particular cases</a:t>
            </a:r>
            <a:endParaRPr lang="en-AU" dirty="0"/>
          </a:p>
        </p:txBody>
      </p:sp>
      <p:sp>
        <p:nvSpPr>
          <p:cNvPr id="4" name="Slide Number Placeholder 3">
            <a:extLst>
              <a:ext uri="{FF2B5EF4-FFF2-40B4-BE49-F238E27FC236}">
                <a16:creationId xmlns:a16="http://schemas.microsoft.com/office/drawing/2014/main" id="{CC29A4C8-0BF9-8FFF-28D9-BD9D65C0B244}"/>
              </a:ext>
            </a:extLst>
          </p:cNvPr>
          <p:cNvSpPr>
            <a:spLocks noGrp="1"/>
          </p:cNvSpPr>
          <p:nvPr>
            <p:ph type="sldNum" sz="quarter" idx="15"/>
          </p:nvPr>
        </p:nvSpPr>
        <p:spPr/>
        <p:txBody>
          <a:bodyPr/>
          <a:lstStyle/>
          <a:p>
            <a:fld id="{9C0FB994-BE50-8341-80FE-1A7972386C43}" type="slidenum">
              <a:rPr lang="en-AU" smtClean="0"/>
              <a:pPr/>
              <a:t>21</a:t>
            </a:fld>
            <a:endParaRPr lang="en-AU" dirty="0"/>
          </a:p>
        </p:txBody>
      </p:sp>
    </p:spTree>
    <p:extLst>
      <p:ext uri="{BB962C8B-B14F-4D97-AF65-F5344CB8AC3E}">
        <p14:creationId xmlns:p14="http://schemas.microsoft.com/office/powerpoint/2010/main" val="1184451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EE0E8B-30D7-5224-F835-57BEEAD7C112}"/>
              </a:ext>
            </a:extLst>
          </p:cNvPr>
          <p:cNvSpPr>
            <a:spLocks noGrp="1"/>
          </p:cNvSpPr>
          <p:nvPr>
            <p:ph type="body" sz="quarter" idx="12"/>
          </p:nvPr>
        </p:nvSpPr>
        <p:spPr/>
        <p:txBody>
          <a:bodyPr/>
          <a:lstStyle/>
          <a:p>
            <a:r>
              <a:rPr lang="en-AU" dirty="0"/>
              <a:t>Characteristics of Life Interests and Rights to Reside </a:t>
            </a:r>
            <a:r>
              <a:rPr lang="en-AU" sz="1800" dirty="0"/>
              <a:t>(cont.)</a:t>
            </a:r>
            <a:endParaRPr lang="en-AU" dirty="0"/>
          </a:p>
        </p:txBody>
      </p:sp>
      <p:sp>
        <p:nvSpPr>
          <p:cNvPr id="3" name="Text Placeholder 2">
            <a:extLst>
              <a:ext uri="{FF2B5EF4-FFF2-40B4-BE49-F238E27FC236}">
                <a16:creationId xmlns:a16="http://schemas.microsoft.com/office/drawing/2014/main" id="{4047E32C-25A7-98C8-81DC-C6622C65D334}"/>
              </a:ext>
            </a:extLst>
          </p:cNvPr>
          <p:cNvSpPr>
            <a:spLocks noGrp="1"/>
          </p:cNvSpPr>
          <p:nvPr>
            <p:ph type="body" sz="quarter" idx="14"/>
          </p:nvPr>
        </p:nvSpPr>
        <p:spPr/>
        <p:txBody>
          <a:bodyPr/>
          <a:lstStyle/>
          <a:p>
            <a:r>
              <a:rPr lang="en-AU" sz="1800" dirty="0"/>
              <a:t>In </a:t>
            </a:r>
            <a:r>
              <a:rPr lang="en-AU" sz="1800" i="1" dirty="0"/>
              <a:t>Lowe v Lowe (No 2)</a:t>
            </a:r>
            <a:r>
              <a:rPr lang="en-AU" sz="1800" dirty="0"/>
              <a:t> [2015] NSWSC 1626, Diana aged 82, the second wife of the deceased</a:t>
            </a:r>
          </a:p>
          <a:p>
            <a:r>
              <a:rPr lang="en-AU" sz="1800" dirty="0"/>
              <a:t>Relationship of 8 years – married 4 years prior to the deceased's death</a:t>
            </a:r>
          </a:p>
          <a:p>
            <a:r>
              <a:rPr lang="en-AU" sz="1800" dirty="0"/>
              <a:t>Deceased's estate $3,300,000.00</a:t>
            </a:r>
          </a:p>
          <a:p>
            <a:r>
              <a:rPr lang="en-AU" sz="1800" dirty="0"/>
              <a:t>Diana owned her own home worth $1,300,000.00</a:t>
            </a:r>
          </a:p>
          <a:p>
            <a:r>
              <a:rPr lang="en-AU" sz="1800" dirty="0"/>
              <a:t>The deceased's Will gave cash gifts to his 6 grandchildren, with Diana receiving personal effects, a car and the right to reside in the matrimonial home for up to 18 months from his death, with the option to purchase the property when that period expired.  Residue passed to the deceased's adult children</a:t>
            </a:r>
          </a:p>
          <a:p>
            <a:r>
              <a:rPr lang="en-AU" sz="1800" dirty="0"/>
              <a:t>Diana received additional provision of $100,000.00 to ensure her position was no better or worse than her circumstances at the time she began her relationship with the deceased </a:t>
            </a:r>
          </a:p>
          <a:p>
            <a:r>
              <a:rPr lang="en-AU" sz="1800" dirty="0"/>
              <a:t>Right to reside upheld</a:t>
            </a:r>
          </a:p>
        </p:txBody>
      </p:sp>
      <p:sp>
        <p:nvSpPr>
          <p:cNvPr id="4" name="Slide Number Placeholder 3">
            <a:extLst>
              <a:ext uri="{FF2B5EF4-FFF2-40B4-BE49-F238E27FC236}">
                <a16:creationId xmlns:a16="http://schemas.microsoft.com/office/drawing/2014/main" id="{9E8E3514-DF02-3D92-AFDF-577C4CE9B8BB}"/>
              </a:ext>
            </a:extLst>
          </p:cNvPr>
          <p:cNvSpPr>
            <a:spLocks noGrp="1"/>
          </p:cNvSpPr>
          <p:nvPr>
            <p:ph type="sldNum" sz="quarter" idx="15"/>
          </p:nvPr>
        </p:nvSpPr>
        <p:spPr/>
        <p:txBody>
          <a:bodyPr/>
          <a:lstStyle/>
          <a:p>
            <a:fld id="{9C0FB994-BE50-8341-80FE-1A7972386C43}" type="slidenum">
              <a:rPr lang="en-AU" smtClean="0"/>
              <a:pPr/>
              <a:t>22</a:t>
            </a:fld>
            <a:endParaRPr lang="en-AU" dirty="0"/>
          </a:p>
        </p:txBody>
      </p:sp>
    </p:spTree>
    <p:extLst>
      <p:ext uri="{BB962C8B-B14F-4D97-AF65-F5344CB8AC3E}">
        <p14:creationId xmlns:p14="http://schemas.microsoft.com/office/powerpoint/2010/main" val="1615657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CC00F4-B317-5ECD-7EED-830B4B36AD8C}"/>
              </a:ext>
            </a:extLst>
          </p:cNvPr>
          <p:cNvSpPr>
            <a:spLocks noGrp="1"/>
          </p:cNvSpPr>
          <p:nvPr>
            <p:ph type="body" sz="quarter" idx="12"/>
          </p:nvPr>
        </p:nvSpPr>
        <p:spPr/>
        <p:txBody>
          <a:bodyPr/>
          <a:lstStyle/>
          <a:p>
            <a:r>
              <a:rPr lang="en-AU" dirty="0"/>
              <a:t>Characteristics of Life Interests and Rights to Reside </a:t>
            </a:r>
            <a:r>
              <a:rPr lang="en-AU" sz="1800" dirty="0"/>
              <a:t>(cont.)</a:t>
            </a:r>
            <a:endParaRPr lang="en-AU" dirty="0"/>
          </a:p>
        </p:txBody>
      </p:sp>
      <p:sp>
        <p:nvSpPr>
          <p:cNvPr id="3" name="Text Placeholder 2">
            <a:extLst>
              <a:ext uri="{FF2B5EF4-FFF2-40B4-BE49-F238E27FC236}">
                <a16:creationId xmlns:a16="http://schemas.microsoft.com/office/drawing/2014/main" id="{F48A103D-67C7-10F7-DD7D-FFB5A71C9AAE}"/>
              </a:ext>
            </a:extLst>
          </p:cNvPr>
          <p:cNvSpPr>
            <a:spLocks noGrp="1"/>
          </p:cNvSpPr>
          <p:nvPr>
            <p:ph type="body" sz="quarter" idx="14"/>
          </p:nvPr>
        </p:nvSpPr>
        <p:spPr/>
        <p:txBody>
          <a:bodyPr/>
          <a:lstStyle/>
          <a:p>
            <a:r>
              <a:rPr lang="en-AU" b="1" i="1" dirty="0">
                <a:solidFill>
                  <a:srgbClr val="8B2332"/>
                </a:solidFill>
              </a:rPr>
              <a:t>Meet John and Valerie</a:t>
            </a:r>
          </a:p>
          <a:p>
            <a:pPr lvl="1"/>
            <a:r>
              <a:rPr lang="en-AU" dirty="0"/>
              <a:t>Valerie's assets total $60 million including a Sydney harbour waterfront home</a:t>
            </a:r>
          </a:p>
          <a:p>
            <a:pPr lvl="1"/>
            <a:r>
              <a:rPr lang="en-AU" dirty="0"/>
              <a:t>No children of the relationship</a:t>
            </a:r>
          </a:p>
          <a:p>
            <a:pPr lvl="1"/>
            <a:r>
              <a:rPr lang="en-AU" dirty="0"/>
              <a:t>Valerie gives John the right to occupy the waterfront home for 6 months from her death to enable him to move into a second property owned by her in which she gives him a life interest.  This gives him time to move etc</a:t>
            </a:r>
          </a:p>
          <a:p>
            <a:endParaRPr lang="en-AU" dirty="0"/>
          </a:p>
        </p:txBody>
      </p:sp>
      <p:sp>
        <p:nvSpPr>
          <p:cNvPr id="4" name="Slide Number Placeholder 3">
            <a:extLst>
              <a:ext uri="{FF2B5EF4-FFF2-40B4-BE49-F238E27FC236}">
                <a16:creationId xmlns:a16="http://schemas.microsoft.com/office/drawing/2014/main" id="{3808BDC3-B205-3A4D-280D-A561CAD6F074}"/>
              </a:ext>
            </a:extLst>
          </p:cNvPr>
          <p:cNvSpPr>
            <a:spLocks noGrp="1"/>
          </p:cNvSpPr>
          <p:nvPr>
            <p:ph type="sldNum" sz="quarter" idx="15"/>
          </p:nvPr>
        </p:nvSpPr>
        <p:spPr/>
        <p:txBody>
          <a:bodyPr/>
          <a:lstStyle/>
          <a:p>
            <a:fld id="{9C0FB994-BE50-8341-80FE-1A7972386C43}" type="slidenum">
              <a:rPr lang="en-AU" smtClean="0"/>
              <a:pPr/>
              <a:t>23</a:t>
            </a:fld>
            <a:endParaRPr lang="en-AU" dirty="0"/>
          </a:p>
        </p:txBody>
      </p:sp>
    </p:spTree>
    <p:extLst>
      <p:ext uri="{BB962C8B-B14F-4D97-AF65-F5344CB8AC3E}">
        <p14:creationId xmlns:p14="http://schemas.microsoft.com/office/powerpoint/2010/main" val="4051231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BE4AAE-F397-7E2B-2890-52C19ED85F1C}"/>
              </a:ext>
            </a:extLst>
          </p:cNvPr>
          <p:cNvSpPr>
            <a:spLocks noGrp="1"/>
          </p:cNvSpPr>
          <p:nvPr>
            <p:ph type="body" sz="quarter" idx="12"/>
          </p:nvPr>
        </p:nvSpPr>
        <p:spPr/>
        <p:txBody>
          <a:bodyPr/>
          <a:lstStyle/>
          <a:p>
            <a:r>
              <a:rPr lang="en-AU" dirty="0"/>
              <a:t>Characteristics of Life Interests and Rights to Reside </a:t>
            </a:r>
            <a:r>
              <a:rPr lang="en-AU" sz="1800" dirty="0"/>
              <a:t>(cont.)</a:t>
            </a:r>
            <a:endParaRPr lang="en-AU" dirty="0"/>
          </a:p>
        </p:txBody>
      </p:sp>
      <p:sp>
        <p:nvSpPr>
          <p:cNvPr id="3" name="Text Placeholder 2">
            <a:extLst>
              <a:ext uri="{FF2B5EF4-FFF2-40B4-BE49-F238E27FC236}">
                <a16:creationId xmlns:a16="http://schemas.microsoft.com/office/drawing/2014/main" id="{D3E929F3-F86A-B895-D4D2-A90B9149559F}"/>
              </a:ext>
            </a:extLst>
          </p:cNvPr>
          <p:cNvSpPr>
            <a:spLocks noGrp="1"/>
          </p:cNvSpPr>
          <p:nvPr>
            <p:ph type="body" sz="quarter" idx="14"/>
          </p:nvPr>
        </p:nvSpPr>
        <p:spPr/>
        <p:txBody>
          <a:bodyPr/>
          <a:lstStyle/>
          <a:p>
            <a:r>
              <a:rPr lang="en-AU" dirty="0"/>
              <a:t>Generally a life interest will be upheld provided it encapsulates the provisions of "</a:t>
            </a:r>
            <a:r>
              <a:rPr lang="en-AU" i="1" dirty="0"/>
              <a:t>a Crisp order</a:t>
            </a:r>
            <a:r>
              <a:rPr lang="en-AU" dirty="0"/>
              <a:t>" (ie a portable life estate)</a:t>
            </a:r>
          </a:p>
        </p:txBody>
      </p:sp>
      <p:sp>
        <p:nvSpPr>
          <p:cNvPr id="4" name="Slide Number Placeholder 3">
            <a:extLst>
              <a:ext uri="{FF2B5EF4-FFF2-40B4-BE49-F238E27FC236}">
                <a16:creationId xmlns:a16="http://schemas.microsoft.com/office/drawing/2014/main" id="{C14A174F-4475-EC6A-1487-81BAB23703C2}"/>
              </a:ext>
            </a:extLst>
          </p:cNvPr>
          <p:cNvSpPr>
            <a:spLocks noGrp="1"/>
          </p:cNvSpPr>
          <p:nvPr>
            <p:ph type="sldNum" sz="quarter" idx="15"/>
          </p:nvPr>
        </p:nvSpPr>
        <p:spPr/>
        <p:txBody>
          <a:bodyPr/>
          <a:lstStyle/>
          <a:p>
            <a:fld id="{9C0FB994-BE50-8341-80FE-1A7972386C43}" type="slidenum">
              <a:rPr lang="en-AU" smtClean="0"/>
              <a:pPr/>
              <a:t>24</a:t>
            </a:fld>
            <a:endParaRPr lang="en-AU" dirty="0"/>
          </a:p>
        </p:txBody>
      </p:sp>
    </p:spTree>
    <p:extLst>
      <p:ext uri="{BB962C8B-B14F-4D97-AF65-F5344CB8AC3E}">
        <p14:creationId xmlns:p14="http://schemas.microsoft.com/office/powerpoint/2010/main" val="15897244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80E549-5BD5-49B5-42D6-01A2EFA482BF}"/>
              </a:ext>
            </a:extLst>
          </p:cNvPr>
          <p:cNvSpPr>
            <a:spLocks noGrp="1"/>
          </p:cNvSpPr>
          <p:nvPr>
            <p:ph type="body" sz="quarter" idx="12"/>
          </p:nvPr>
        </p:nvSpPr>
        <p:spPr/>
        <p:txBody>
          <a:bodyPr/>
          <a:lstStyle/>
          <a:p>
            <a:r>
              <a:rPr lang="en-AU" dirty="0"/>
              <a:t>Characteristics of Life Interests and Rights to Reside </a:t>
            </a:r>
            <a:r>
              <a:rPr lang="en-AU" sz="1800" dirty="0"/>
              <a:t>(cont.)</a:t>
            </a:r>
            <a:endParaRPr lang="en-AU" dirty="0"/>
          </a:p>
        </p:txBody>
      </p:sp>
      <p:sp>
        <p:nvSpPr>
          <p:cNvPr id="3" name="Text Placeholder 2">
            <a:extLst>
              <a:ext uri="{FF2B5EF4-FFF2-40B4-BE49-F238E27FC236}">
                <a16:creationId xmlns:a16="http://schemas.microsoft.com/office/drawing/2014/main" id="{E24FA045-5148-ED01-E48E-BB0E674F3B73}"/>
              </a:ext>
            </a:extLst>
          </p:cNvPr>
          <p:cNvSpPr>
            <a:spLocks noGrp="1"/>
          </p:cNvSpPr>
          <p:nvPr>
            <p:ph type="body" sz="quarter" idx="14"/>
          </p:nvPr>
        </p:nvSpPr>
        <p:spPr/>
        <p:txBody>
          <a:bodyPr/>
          <a:lstStyle/>
          <a:p>
            <a:r>
              <a:rPr lang="en-AU" dirty="0"/>
              <a:t>In </a:t>
            </a:r>
            <a:r>
              <a:rPr lang="en-US" i="1" dirty="0"/>
              <a:t>O'Leary v O'Leary &amp; Eccles </a:t>
            </a:r>
            <a:r>
              <a:rPr lang="en-US" dirty="0"/>
              <a:t>[2010] NSWSC 1347, </a:t>
            </a:r>
            <a:r>
              <a:rPr lang="en-US" dirty="0" err="1"/>
              <a:t>Hallen</a:t>
            </a:r>
            <a:r>
              <a:rPr lang="en-US" dirty="0"/>
              <a:t> J </a:t>
            </a:r>
            <a:r>
              <a:rPr lang="en-US" dirty="0" err="1"/>
              <a:t>summarised</a:t>
            </a:r>
            <a:r>
              <a:rPr lang="en-US" dirty="0"/>
              <a:t> a </a:t>
            </a:r>
            <a:r>
              <a:rPr lang="en-US" i="1" dirty="0"/>
              <a:t>Crisp</a:t>
            </a:r>
            <a:r>
              <a:rPr lang="en-US" dirty="0"/>
              <a:t> order as follows:</a:t>
            </a:r>
          </a:p>
          <a:p>
            <a:pPr marL="432000" lvl="1" indent="0">
              <a:buNone/>
            </a:pPr>
            <a:r>
              <a:rPr lang="en-US" dirty="0"/>
              <a:t>"</a:t>
            </a:r>
            <a:r>
              <a:rPr lang="en-US" i="1" dirty="0"/>
              <a:t>…an order of the kind made by Holland J in Crisp v Burns Philp Trustee Co Ltd (NSWSC, 18 December 1979, unreported)…Such an order gives an applicant an interest for life in real property, or in an interest in real property, with the right to it (should the need arise) for the purposes of securing, for the applicant's benefit, more appropriate accommodation.  That type of order is intended to provide flexibility, by way of a life estate, the terms of which could be changed to cover the situation of the applicant moving from her own home to retirement village to nursing home to hospital.</a:t>
            </a:r>
            <a:r>
              <a:rPr lang="en-US" dirty="0"/>
              <a:t>"</a:t>
            </a:r>
            <a:endParaRPr lang="en-AU" dirty="0"/>
          </a:p>
        </p:txBody>
      </p:sp>
      <p:sp>
        <p:nvSpPr>
          <p:cNvPr id="4" name="Slide Number Placeholder 3">
            <a:extLst>
              <a:ext uri="{FF2B5EF4-FFF2-40B4-BE49-F238E27FC236}">
                <a16:creationId xmlns:a16="http://schemas.microsoft.com/office/drawing/2014/main" id="{BAD8AB48-C290-1147-D6DB-CF1F43337EB9}"/>
              </a:ext>
            </a:extLst>
          </p:cNvPr>
          <p:cNvSpPr>
            <a:spLocks noGrp="1"/>
          </p:cNvSpPr>
          <p:nvPr>
            <p:ph type="sldNum" sz="quarter" idx="15"/>
          </p:nvPr>
        </p:nvSpPr>
        <p:spPr/>
        <p:txBody>
          <a:bodyPr/>
          <a:lstStyle/>
          <a:p>
            <a:fld id="{9C0FB994-BE50-8341-80FE-1A7972386C43}" type="slidenum">
              <a:rPr lang="en-AU" smtClean="0"/>
              <a:pPr/>
              <a:t>25</a:t>
            </a:fld>
            <a:endParaRPr lang="en-AU" dirty="0"/>
          </a:p>
        </p:txBody>
      </p:sp>
    </p:spTree>
    <p:extLst>
      <p:ext uri="{BB962C8B-B14F-4D97-AF65-F5344CB8AC3E}">
        <p14:creationId xmlns:p14="http://schemas.microsoft.com/office/powerpoint/2010/main" val="68920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73B6A6-1C61-D4E8-3D34-088279E5E239}"/>
              </a:ext>
            </a:extLst>
          </p:cNvPr>
          <p:cNvSpPr>
            <a:spLocks noGrp="1"/>
          </p:cNvSpPr>
          <p:nvPr>
            <p:ph type="body" sz="quarter" idx="12"/>
          </p:nvPr>
        </p:nvSpPr>
        <p:spPr/>
        <p:txBody>
          <a:bodyPr/>
          <a:lstStyle/>
          <a:p>
            <a:r>
              <a:rPr lang="en-AU" dirty="0"/>
              <a:t>Characteristics of Life Interests and Rights to Reside </a:t>
            </a:r>
            <a:r>
              <a:rPr lang="en-AU" sz="1800" dirty="0"/>
              <a:t>(cont.)</a:t>
            </a:r>
            <a:endParaRPr lang="en-AU" dirty="0"/>
          </a:p>
        </p:txBody>
      </p:sp>
      <p:sp>
        <p:nvSpPr>
          <p:cNvPr id="3" name="Text Placeholder 2">
            <a:extLst>
              <a:ext uri="{FF2B5EF4-FFF2-40B4-BE49-F238E27FC236}">
                <a16:creationId xmlns:a16="http://schemas.microsoft.com/office/drawing/2014/main" id="{365451B7-FC15-BFE0-5995-401BCE017A3C}"/>
              </a:ext>
            </a:extLst>
          </p:cNvPr>
          <p:cNvSpPr>
            <a:spLocks noGrp="1"/>
          </p:cNvSpPr>
          <p:nvPr>
            <p:ph type="body" sz="quarter" idx="14"/>
          </p:nvPr>
        </p:nvSpPr>
        <p:spPr/>
        <p:txBody>
          <a:bodyPr/>
          <a:lstStyle/>
          <a:p>
            <a:r>
              <a:rPr lang="en-AU" i="1" dirty="0"/>
              <a:t>Thompson v Thompson </a:t>
            </a:r>
            <a:r>
              <a:rPr lang="en-AU" dirty="0"/>
              <a:t>[2015] VSC 706</a:t>
            </a:r>
            <a:endParaRPr lang="en-AU" i="1" dirty="0"/>
          </a:p>
          <a:p>
            <a:pPr lvl="1"/>
            <a:r>
              <a:rPr lang="en-AU" dirty="0"/>
              <a:t>Gwen aged 77 had been in a relationship with the deceased for over 25 years</a:t>
            </a:r>
          </a:p>
          <a:p>
            <a:pPr lvl="1">
              <a:spcBef>
                <a:spcPts val="300"/>
              </a:spcBef>
            </a:pPr>
            <a:r>
              <a:rPr lang="en-AU" dirty="0"/>
              <a:t>The deceased and Gwen owned an apartment in Collingwood as tenants in common in equal shares and were living there at his death</a:t>
            </a:r>
          </a:p>
          <a:p>
            <a:pPr lvl="1">
              <a:spcBef>
                <a:spcPts val="300"/>
              </a:spcBef>
            </a:pPr>
            <a:r>
              <a:rPr lang="en-AU" dirty="0"/>
              <a:t>Under the deceased's will, Gwen received his personal effects, $15,000.00 and a life interest in his 50% share of the apartment.  The residue of the estate passed to his adult children</a:t>
            </a:r>
          </a:p>
          <a:p>
            <a:pPr lvl="1">
              <a:spcBef>
                <a:spcPts val="300"/>
              </a:spcBef>
            </a:pPr>
            <a:r>
              <a:rPr lang="en-AU" dirty="0"/>
              <a:t>Gwen sought an absolute interest in the deceased's 50% share of the apartment however the Court ordered further provision for her proper maintenance and support by way of a portable life interest in the apartment</a:t>
            </a:r>
          </a:p>
        </p:txBody>
      </p:sp>
      <p:sp>
        <p:nvSpPr>
          <p:cNvPr id="4" name="Slide Number Placeholder 3">
            <a:extLst>
              <a:ext uri="{FF2B5EF4-FFF2-40B4-BE49-F238E27FC236}">
                <a16:creationId xmlns:a16="http://schemas.microsoft.com/office/drawing/2014/main" id="{AA0E6433-D85D-C85F-3D2E-BB62D9453716}"/>
              </a:ext>
            </a:extLst>
          </p:cNvPr>
          <p:cNvSpPr>
            <a:spLocks noGrp="1"/>
          </p:cNvSpPr>
          <p:nvPr>
            <p:ph type="sldNum" sz="quarter" idx="15"/>
          </p:nvPr>
        </p:nvSpPr>
        <p:spPr/>
        <p:txBody>
          <a:bodyPr/>
          <a:lstStyle/>
          <a:p>
            <a:fld id="{9C0FB994-BE50-8341-80FE-1A7972386C43}" type="slidenum">
              <a:rPr lang="en-AU" smtClean="0"/>
              <a:pPr/>
              <a:t>26</a:t>
            </a:fld>
            <a:endParaRPr lang="en-AU" dirty="0"/>
          </a:p>
        </p:txBody>
      </p:sp>
    </p:spTree>
    <p:extLst>
      <p:ext uri="{BB962C8B-B14F-4D97-AF65-F5344CB8AC3E}">
        <p14:creationId xmlns:p14="http://schemas.microsoft.com/office/powerpoint/2010/main" val="3192040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C5AFF7-89AE-9D14-C34F-7D4F680A1607}"/>
              </a:ext>
            </a:extLst>
          </p:cNvPr>
          <p:cNvSpPr>
            <a:spLocks noGrp="1"/>
          </p:cNvSpPr>
          <p:nvPr>
            <p:ph type="body" sz="quarter" idx="12"/>
          </p:nvPr>
        </p:nvSpPr>
        <p:spPr/>
        <p:txBody>
          <a:bodyPr/>
          <a:lstStyle/>
          <a:p>
            <a:r>
              <a:rPr lang="en-AU" dirty="0"/>
              <a:t>Characteristics of Life Interests and Rights to Reside </a:t>
            </a:r>
            <a:r>
              <a:rPr lang="en-AU" sz="1800" dirty="0"/>
              <a:t>(cont.)</a:t>
            </a:r>
            <a:endParaRPr lang="en-AU" dirty="0"/>
          </a:p>
        </p:txBody>
      </p:sp>
      <p:sp>
        <p:nvSpPr>
          <p:cNvPr id="3" name="Text Placeholder 2">
            <a:extLst>
              <a:ext uri="{FF2B5EF4-FFF2-40B4-BE49-F238E27FC236}">
                <a16:creationId xmlns:a16="http://schemas.microsoft.com/office/drawing/2014/main" id="{BEB87DA8-AE84-6E09-53F2-1A834AB7731A}"/>
              </a:ext>
            </a:extLst>
          </p:cNvPr>
          <p:cNvSpPr>
            <a:spLocks noGrp="1"/>
          </p:cNvSpPr>
          <p:nvPr>
            <p:ph type="body" sz="quarter" idx="14"/>
          </p:nvPr>
        </p:nvSpPr>
        <p:spPr/>
        <p:txBody>
          <a:bodyPr/>
          <a:lstStyle/>
          <a:p>
            <a:r>
              <a:rPr lang="en-AU" i="1" dirty="0"/>
              <a:t>Ng v Lau; In the Estate of Ken </a:t>
            </a:r>
            <a:r>
              <a:rPr lang="en-AU" i="1" dirty="0" err="1"/>
              <a:t>Kui</a:t>
            </a:r>
            <a:r>
              <a:rPr lang="en-AU" i="1" dirty="0"/>
              <a:t> Yuen Lau </a:t>
            </a:r>
            <a:r>
              <a:rPr lang="en-AU" dirty="0"/>
              <a:t>[2020] NSWSC 713</a:t>
            </a:r>
          </a:p>
          <a:p>
            <a:pPr lvl="1"/>
            <a:r>
              <a:rPr lang="en-AU" dirty="0"/>
              <a:t>Mary aged 74 was the second wife of the deceased.  They had been married for 17 years</a:t>
            </a:r>
          </a:p>
          <a:p>
            <a:pPr lvl="1"/>
            <a:r>
              <a:rPr lang="en-AU" dirty="0"/>
              <a:t>They owned a property in Bexley as tenants in common</a:t>
            </a:r>
          </a:p>
          <a:p>
            <a:pPr lvl="1"/>
            <a:r>
              <a:rPr lang="en-AU" dirty="0"/>
              <a:t>Under the deceased's will, Mary received a life interest in the Bexley property and 50% of the residue with the balance passing to the deceased's son Gary</a:t>
            </a:r>
          </a:p>
          <a:p>
            <a:pPr lvl="1"/>
            <a:r>
              <a:rPr lang="en-AU" dirty="0"/>
              <a:t>As the life interest was inflexible, the Court ordered she be given a portable life estate</a:t>
            </a:r>
          </a:p>
        </p:txBody>
      </p:sp>
      <p:sp>
        <p:nvSpPr>
          <p:cNvPr id="4" name="Slide Number Placeholder 3">
            <a:extLst>
              <a:ext uri="{FF2B5EF4-FFF2-40B4-BE49-F238E27FC236}">
                <a16:creationId xmlns:a16="http://schemas.microsoft.com/office/drawing/2014/main" id="{6A4DF4DD-DDBB-8645-D0C6-9362B62439D5}"/>
              </a:ext>
            </a:extLst>
          </p:cNvPr>
          <p:cNvSpPr>
            <a:spLocks noGrp="1"/>
          </p:cNvSpPr>
          <p:nvPr>
            <p:ph type="sldNum" sz="quarter" idx="15"/>
          </p:nvPr>
        </p:nvSpPr>
        <p:spPr/>
        <p:txBody>
          <a:bodyPr/>
          <a:lstStyle/>
          <a:p>
            <a:fld id="{9C0FB994-BE50-8341-80FE-1A7972386C43}" type="slidenum">
              <a:rPr lang="en-AU" smtClean="0"/>
              <a:pPr/>
              <a:t>27</a:t>
            </a:fld>
            <a:endParaRPr lang="en-AU" dirty="0"/>
          </a:p>
        </p:txBody>
      </p:sp>
    </p:spTree>
    <p:extLst>
      <p:ext uri="{BB962C8B-B14F-4D97-AF65-F5344CB8AC3E}">
        <p14:creationId xmlns:p14="http://schemas.microsoft.com/office/powerpoint/2010/main" val="2470492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AU" dirty="0"/>
              <a:t>Life Interest v Right to Reside – How do you distinguish them?</a:t>
            </a:r>
          </a:p>
        </p:txBody>
      </p:sp>
      <p:sp>
        <p:nvSpPr>
          <p:cNvPr id="3" name="Text Placeholder 2"/>
          <p:cNvSpPr>
            <a:spLocks noGrp="1"/>
          </p:cNvSpPr>
          <p:nvPr>
            <p:ph type="body" sz="quarter" idx="14"/>
          </p:nvPr>
        </p:nvSpPr>
        <p:spPr>
          <a:xfrm>
            <a:off x="457200" y="1533525"/>
            <a:ext cx="8228844" cy="4406900"/>
          </a:xfrm>
        </p:spPr>
        <p:txBody>
          <a:bodyPr/>
          <a:lstStyle/>
          <a:p>
            <a:pPr marL="108000" indent="0">
              <a:buNone/>
            </a:pPr>
            <a:r>
              <a:rPr lang="en-AU" b="1" i="1" dirty="0"/>
              <a:t>Lester v Lester </a:t>
            </a:r>
            <a:r>
              <a:rPr lang="en-AU" b="1" dirty="0"/>
              <a:t>[2018] VSC 611</a:t>
            </a:r>
          </a:p>
          <a:p>
            <a:r>
              <a:rPr lang="en-AU" i="1" dirty="0"/>
              <a:t>"I GIVE DEVISE AND BEQUEATH all of my one half (½) right title and interest in and to the freehold property known as [the Toorak Property] to my trustees UPON TRUST to permit my said son DAVID RICHARD PELHAM LESTER to </a:t>
            </a:r>
            <a:r>
              <a:rPr lang="en-AU" b="1" i="1" u="sng" dirty="0"/>
              <a:t>use</a:t>
            </a:r>
            <a:r>
              <a:rPr lang="en-AU" i="1" dirty="0"/>
              <a:t> the same rent free during his lifetime with my said son paying all rates  and taxes thereon and other outgoings thereof and keeping the same in a good and habitable state of repair fair wear and tear and damage by fire lightning Act of God inevitable accident flight and tempest expected [sic] with my said son keeping the same</a:t>
            </a:r>
          </a:p>
          <a:p>
            <a:endParaRPr lang="en-AU" dirty="0"/>
          </a:p>
        </p:txBody>
      </p:sp>
      <p:sp>
        <p:nvSpPr>
          <p:cNvPr id="4" name="Slide Number Placeholder 3"/>
          <p:cNvSpPr>
            <a:spLocks noGrp="1"/>
          </p:cNvSpPr>
          <p:nvPr>
            <p:ph type="sldNum" sz="quarter" idx="15"/>
          </p:nvPr>
        </p:nvSpPr>
        <p:spPr/>
        <p:txBody>
          <a:bodyPr/>
          <a:lstStyle/>
          <a:p>
            <a:fld id="{9C0FB994-BE50-8341-80FE-1A7972386C43}" type="slidenum">
              <a:rPr lang="en-AU" smtClean="0"/>
              <a:pPr/>
              <a:t>28</a:t>
            </a:fld>
            <a:endParaRPr lang="en-AU" dirty="0"/>
          </a:p>
        </p:txBody>
      </p:sp>
    </p:spTree>
    <p:extLst>
      <p:ext uri="{BB962C8B-B14F-4D97-AF65-F5344CB8AC3E}">
        <p14:creationId xmlns:p14="http://schemas.microsoft.com/office/powerpoint/2010/main" val="3229940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AU" dirty="0"/>
              <a:t>Life Interest v Right to Reside – How do you distinguish them? </a:t>
            </a:r>
            <a:r>
              <a:rPr lang="en-AU" sz="1800" dirty="0"/>
              <a:t>(cont.)</a:t>
            </a:r>
            <a:endParaRPr lang="en-AU" dirty="0"/>
          </a:p>
        </p:txBody>
      </p:sp>
      <p:sp>
        <p:nvSpPr>
          <p:cNvPr id="3" name="Text Placeholder 2"/>
          <p:cNvSpPr>
            <a:spLocks noGrp="1"/>
          </p:cNvSpPr>
          <p:nvPr>
            <p:ph type="body" sz="quarter" idx="14"/>
          </p:nvPr>
        </p:nvSpPr>
        <p:spPr>
          <a:xfrm>
            <a:off x="457200" y="1533525"/>
            <a:ext cx="8228844" cy="4406900"/>
          </a:xfrm>
        </p:spPr>
        <p:txBody>
          <a:bodyPr/>
          <a:lstStyle/>
          <a:p>
            <a:pPr marL="108000" indent="0">
              <a:buNone/>
            </a:pPr>
            <a:r>
              <a:rPr lang="en-AU" i="1" dirty="0"/>
              <a:t>insured to the full value thereof against fire and such other risks as my trustees may desire and to the satisfaction of my trustees and after his death TO HOLD all of my one half (½) right title and interest in and to the [Toorak Property] to form part of my residuary estate</a:t>
            </a:r>
            <a:r>
              <a:rPr lang="en-AU" dirty="0"/>
              <a:t>."</a:t>
            </a:r>
          </a:p>
          <a:p>
            <a:r>
              <a:rPr lang="en-AU" dirty="0"/>
              <a:t>The word "use" gave David a life tenancy in the Toorak property and was not subject to any temporal limitations such as "for as long as the beneficiary desires".</a:t>
            </a:r>
          </a:p>
          <a:p>
            <a:endParaRPr lang="en-AU" dirty="0"/>
          </a:p>
        </p:txBody>
      </p:sp>
      <p:sp>
        <p:nvSpPr>
          <p:cNvPr id="4" name="Slide Number Placeholder 3"/>
          <p:cNvSpPr>
            <a:spLocks noGrp="1"/>
          </p:cNvSpPr>
          <p:nvPr>
            <p:ph type="sldNum" sz="quarter" idx="15"/>
          </p:nvPr>
        </p:nvSpPr>
        <p:spPr/>
        <p:txBody>
          <a:bodyPr/>
          <a:lstStyle/>
          <a:p>
            <a:fld id="{9C0FB994-BE50-8341-80FE-1A7972386C43}" type="slidenum">
              <a:rPr lang="en-AU" smtClean="0"/>
              <a:pPr/>
              <a:t>29</a:t>
            </a:fld>
            <a:endParaRPr lang="en-AU" dirty="0"/>
          </a:p>
        </p:txBody>
      </p:sp>
    </p:spTree>
    <p:extLst>
      <p:ext uri="{BB962C8B-B14F-4D97-AF65-F5344CB8AC3E}">
        <p14:creationId xmlns:p14="http://schemas.microsoft.com/office/powerpoint/2010/main" val="3610630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AU" dirty="0"/>
              <a:t>"Brady Bunch"</a:t>
            </a:r>
          </a:p>
        </p:txBody>
      </p:sp>
      <p:sp>
        <p:nvSpPr>
          <p:cNvPr id="3" name="Text Placeholder 2"/>
          <p:cNvSpPr>
            <a:spLocks noGrp="1"/>
          </p:cNvSpPr>
          <p:nvPr>
            <p:ph type="body" sz="quarter" idx="14"/>
          </p:nvPr>
        </p:nvSpPr>
        <p:spPr>
          <a:xfrm>
            <a:off x="457200" y="1524000"/>
            <a:ext cx="8204199" cy="4406900"/>
          </a:xfrm>
        </p:spPr>
        <p:txBody>
          <a:bodyPr/>
          <a:lstStyle/>
          <a:p>
            <a:r>
              <a:rPr lang="en-AU" dirty="0"/>
              <a:t>Either or both spouses have children from a prior relationship and the children live with his/her parent and step parent</a:t>
            </a:r>
          </a:p>
          <a:p>
            <a:r>
              <a:rPr lang="en-AU" dirty="0"/>
              <a:t>Essentially the step parent treats and raises the stepchild as his/her own child</a:t>
            </a:r>
          </a:p>
          <a:p>
            <a:r>
              <a:rPr lang="en-AU" dirty="0"/>
              <a:t>Generally mirror Wills are completed giving the surviving spouse an outright gift with an equal distribution between all children (step and blood) on the survivor's death</a:t>
            </a:r>
          </a:p>
          <a:p>
            <a:r>
              <a:rPr lang="en-AU" dirty="0"/>
              <a:t>As a member of the household, a stepchild </a:t>
            </a:r>
            <a:br>
              <a:rPr lang="en-AU" dirty="0"/>
            </a:br>
            <a:r>
              <a:rPr lang="en-AU" dirty="0"/>
              <a:t>will have FPA rights under s57 </a:t>
            </a:r>
            <a:br>
              <a:rPr lang="en-AU" dirty="0"/>
            </a:br>
            <a:r>
              <a:rPr lang="en-AU" i="1" dirty="0"/>
              <a:t>Succession Act</a:t>
            </a:r>
            <a:r>
              <a:rPr lang="en-AU" dirty="0"/>
              <a:t> (NSW) and equivalent </a:t>
            </a:r>
            <a:br>
              <a:rPr lang="en-AU" dirty="0"/>
            </a:br>
            <a:r>
              <a:rPr lang="en-AU" dirty="0"/>
              <a:t>in other states and territories</a:t>
            </a:r>
            <a:endParaRPr lang="en-AU" i="1" dirty="0">
              <a:solidFill>
                <a:srgbClr val="FF0000"/>
              </a:solidFill>
            </a:endParaRPr>
          </a:p>
        </p:txBody>
      </p:sp>
      <p:sp>
        <p:nvSpPr>
          <p:cNvPr id="4" name="Slide Number Placeholder 3"/>
          <p:cNvSpPr>
            <a:spLocks noGrp="1"/>
          </p:cNvSpPr>
          <p:nvPr>
            <p:ph type="sldNum" sz="quarter" idx="15"/>
          </p:nvPr>
        </p:nvSpPr>
        <p:spPr/>
        <p:txBody>
          <a:bodyPr/>
          <a:lstStyle/>
          <a:p>
            <a:fld id="{9C0FB994-BE50-8341-80FE-1A7972386C43}" type="slidenum">
              <a:rPr lang="en-AU" smtClean="0"/>
              <a:pPr/>
              <a:t>3</a:t>
            </a:fld>
            <a:endParaRPr lang="en-AU"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7500" y="4903716"/>
            <a:ext cx="1968544" cy="1474768"/>
          </a:xfrm>
          <a:prstGeom prst="rect">
            <a:avLst/>
          </a:prstGeom>
        </p:spPr>
      </p:pic>
    </p:spTree>
    <p:extLst>
      <p:ext uri="{BB962C8B-B14F-4D97-AF65-F5344CB8AC3E}">
        <p14:creationId xmlns:p14="http://schemas.microsoft.com/office/powerpoint/2010/main" val="37506994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AU" dirty="0"/>
              <a:t>Life Interest v Right to Reside – How do you distinguish them?</a:t>
            </a:r>
            <a:r>
              <a:rPr lang="en-AU" sz="1800" dirty="0"/>
              <a:t> (cont.)</a:t>
            </a:r>
          </a:p>
        </p:txBody>
      </p:sp>
      <p:sp>
        <p:nvSpPr>
          <p:cNvPr id="3" name="Text Placeholder 2"/>
          <p:cNvSpPr>
            <a:spLocks noGrp="1"/>
          </p:cNvSpPr>
          <p:nvPr>
            <p:ph type="body" sz="quarter" idx="14"/>
          </p:nvPr>
        </p:nvSpPr>
        <p:spPr>
          <a:xfrm>
            <a:off x="457200" y="1533525"/>
            <a:ext cx="8228844" cy="4406900"/>
          </a:xfrm>
        </p:spPr>
        <p:txBody>
          <a:bodyPr/>
          <a:lstStyle/>
          <a:p>
            <a:pPr marL="108000" indent="0">
              <a:buNone/>
            </a:pPr>
            <a:r>
              <a:rPr lang="de-DE" b="1" i="1" dirty="0"/>
              <a:t>Finlay v Tucker </a:t>
            </a:r>
            <a:r>
              <a:rPr lang="de-DE" b="1" dirty="0"/>
              <a:t>[2015] NSWSC 560</a:t>
            </a:r>
          </a:p>
          <a:p>
            <a:r>
              <a:rPr lang="en-AU" dirty="0"/>
              <a:t>“</a:t>
            </a:r>
            <a:r>
              <a:rPr lang="en-AU" i="1" dirty="0"/>
              <a:t>4. PROVIDED THAT I direct that my wife shall during her lifetime have the </a:t>
            </a:r>
            <a:r>
              <a:rPr lang="en-AU" b="1" i="1" u="sng" dirty="0"/>
              <a:t>right to occupy</a:t>
            </a:r>
            <a:r>
              <a:rPr lang="en-AU" i="1" dirty="0"/>
              <a:t> any house being the matrimonial home of which I am seized as at the date of my death and that during her lifetime she shall not be responsible for any payments for maintenance, repairs, rates or taxes in relation to the said property and the same shall be applied out of the income from my estate AND I FURTHER DIRECT that my trustee shall have the right to sell such home being the matrimonial home as at the date of my death PROVIDED THAT another house is bought in lieu thereof for my wife’s occupation</a:t>
            </a:r>
            <a:r>
              <a:rPr lang="en-AU" dirty="0"/>
              <a:t>.”</a:t>
            </a:r>
          </a:p>
          <a:p>
            <a:pPr marL="108000" indent="0">
              <a:buNone/>
            </a:pPr>
            <a:endParaRPr lang="en-AU" dirty="0"/>
          </a:p>
          <a:p>
            <a:endParaRPr lang="en-AU" dirty="0"/>
          </a:p>
        </p:txBody>
      </p:sp>
      <p:sp>
        <p:nvSpPr>
          <p:cNvPr id="4" name="Slide Number Placeholder 3"/>
          <p:cNvSpPr>
            <a:spLocks noGrp="1"/>
          </p:cNvSpPr>
          <p:nvPr>
            <p:ph type="sldNum" sz="quarter" idx="15"/>
          </p:nvPr>
        </p:nvSpPr>
        <p:spPr/>
        <p:txBody>
          <a:bodyPr/>
          <a:lstStyle/>
          <a:p>
            <a:fld id="{9C0FB994-BE50-8341-80FE-1A7972386C43}" type="slidenum">
              <a:rPr lang="en-AU" smtClean="0"/>
              <a:pPr/>
              <a:t>30</a:t>
            </a:fld>
            <a:endParaRPr lang="en-AU" dirty="0"/>
          </a:p>
        </p:txBody>
      </p:sp>
    </p:spTree>
    <p:extLst>
      <p:ext uri="{BB962C8B-B14F-4D97-AF65-F5344CB8AC3E}">
        <p14:creationId xmlns:p14="http://schemas.microsoft.com/office/powerpoint/2010/main" val="1392288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AU" dirty="0"/>
              <a:t>Life Interest v Right to Reside – How do you distinguish them?</a:t>
            </a:r>
            <a:r>
              <a:rPr lang="en-AU" sz="1800" dirty="0"/>
              <a:t> (cont.)</a:t>
            </a:r>
          </a:p>
        </p:txBody>
      </p:sp>
      <p:sp>
        <p:nvSpPr>
          <p:cNvPr id="3" name="Text Placeholder 2"/>
          <p:cNvSpPr>
            <a:spLocks noGrp="1"/>
          </p:cNvSpPr>
          <p:nvPr>
            <p:ph type="body" sz="quarter" idx="14"/>
          </p:nvPr>
        </p:nvSpPr>
        <p:spPr>
          <a:xfrm>
            <a:off x="457200" y="1533525"/>
            <a:ext cx="8228844" cy="4406900"/>
          </a:xfrm>
        </p:spPr>
        <p:txBody>
          <a:bodyPr/>
          <a:lstStyle/>
          <a:p>
            <a:r>
              <a:rPr lang="en-AU" dirty="0"/>
              <a:t>"right to occupy" and "my wife's occupation" rather than "a right of residence" was sufficient to confer a life interest</a:t>
            </a:r>
          </a:p>
          <a:p>
            <a:endParaRPr lang="en-AU" dirty="0"/>
          </a:p>
        </p:txBody>
      </p:sp>
      <p:sp>
        <p:nvSpPr>
          <p:cNvPr id="4" name="Slide Number Placeholder 3"/>
          <p:cNvSpPr>
            <a:spLocks noGrp="1"/>
          </p:cNvSpPr>
          <p:nvPr>
            <p:ph type="sldNum" sz="quarter" idx="15"/>
          </p:nvPr>
        </p:nvSpPr>
        <p:spPr/>
        <p:txBody>
          <a:bodyPr/>
          <a:lstStyle/>
          <a:p>
            <a:fld id="{9C0FB994-BE50-8341-80FE-1A7972386C43}" type="slidenum">
              <a:rPr lang="en-AU" smtClean="0"/>
              <a:pPr/>
              <a:t>31</a:t>
            </a:fld>
            <a:endParaRPr lang="en-AU" dirty="0"/>
          </a:p>
        </p:txBody>
      </p:sp>
    </p:spTree>
    <p:extLst>
      <p:ext uri="{BB962C8B-B14F-4D97-AF65-F5344CB8AC3E}">
        <p14:creationId xmlns:p14="http://schemas.microsoft.com/office/powerpoint/2010/main" val="2139070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AU" dirty="0"/>
              <a:t>Life Interest v Right to Reside – How do you distinguish them?</a:t>
            </a:r>
            <a:r>
              <a:rPr lang="en-AU" sz="1800" dirty="0"/>
              <a:t> (cont.)</a:t>
            </a:r>
          </a:p>
        </p:txBody>
      </p:sp>
      <p:sp>
        <p:nvSpPr>
          <p:cNvPr id="3" name="Text Placeholder 2"/>
          <p:cNvSpPr>
            <a:spLocks noGrp="1"/>
          </p:cNvSpPr>
          <p:nvPr>
            <p:ph type="body" sz="quarter" idx="14"/>
          </p:nvPr>
        </p:nvSpPr>
        <p:spPr>
          <a:xfrm>
            <a:off x="457200" y="1533525"/>
            <a:ext cx="8228844" cy="4406900"/>
          </a:xfrm>
        </p:spPr>
        <p:txBody>
          <a:bodyPr/>
          <a:lstStyle/>
          <a:p>
            <a:pPr marL="108000" indent="0">
              <a:buNone/>
            </a:pPr>
            <a:r>
              <a:rPr lang="en-AU" b="1" i="1" dirty="0" err="1"/>
              <a:t>McElligott</a:t>
            </a:r>
            <a:r>
              <a:rPr lang="en-AU" b="1" i="1" dirty="0"/>
              <a:t> v Public Trustee of Queensland </a:t>
            </a:r>
            <a:r>
              <a:rPr lang="en-AU" b="1" dirty="0"/>
              <a:t>[2013] QSC 314</a:t>
            </a:r>
          </a:p>
          <a:p>
            <a:pPr marL="108000" indent="0">
              <a:buNone/>
            </a:pPr>
            <a:r>
              <a:rPr lang="en-AU" b="1" i="1" dirty="0"/>
              <a:t>Interest in Property</a:t>
            </a:r>
          </a:p>
          <a:p>
            <a:r>
              <a:rPr lang="en-AU" sz="2200" i="1" dirty="0"/>
              <a:t>I GIVE my house and land at 186 COLLINS ROAD NINDERRY QLD together with all my household furniture and household effects (other than motor vehicles) therein at my death (‘the property’) TO my Trustee ON TRUST to permit my granddaughter TAKARLI JOY MCELLIGOTT and my grandson TARSON JAMES MCELLIGOTT both presently living at the property to have the full use of the property for a period of five years from my death TOGETHER with the full use of my household furniture and household effects as a personal right.</a:t>
            </a:r>
            <a:endParaRPr lang="en-AU" sz="2200" dirty="0"/>
          </a:p>
          <a:p>
            <a:endParaRPr lang="en-AU" dirty="0"/>
          </a:p>
        </p:txBody>
      </p:sp>
      <p:sp>
        <p:nvSpPr>
          <p:cNvPr id="4" name="Slide Number Placeholder 3"/>
          <p:cNvSpPr>
            <a:spLocks noGrp="1"/>
          </p:cNvSpPr>
          <p:nvPr>
            <p:ph type="sldNum" sz="quarter" idx="15"/>
          </p:nvPr>
        </p:nvSpPr>
        <p:spPr/>
        <p:txBody>
          <a:bodyPr/>
          <a:lstStyle/>
          <a:p>
            <a:fld id="{9C0FB994-BE50-8341-80FE-1A7972386C43}" type="slidenum">
              <a:rPr lang="en-AU" smtClean="0"/>
              <a:pPr/>
              <a:t>32</a:t>
            </a:fld>
            <a:endParaRPr lang="en-AU" dirty="0"/>
          </a:p>
        </p:txBody>
      </p:sp>
    </p:spTree>
    <p:extLst>
      <p:ext uri="{BB962C8B-B14F-4D97-AF65-F5344CB8AC3E}">
        <p14:creationId xmlns:p14="http://schemas.microsoft.com/office/powerpoint/2010/main" val="9932206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AU" dirty="0"/>
              <a:t>Life Interest v Right to Reside – How do you distinguish them?</a:t>
            </a:r>
            <a:r>
              <a:rPr lang="en-AU" sz="1800" dirty="0"/>
              <a:t> (cont.)</a:t>
            </a:r>
          </a:p>
        </p:txBody>
      </p:sp>
      <p:sp>
        <p:nvSpPr>
          <p:cNvPr id="3" name="Text Placeholder 2"/>
          <p:cNvSpPr>
            <a:spLocks noGrp="1"/>
          </p:cNvSpPr>
          <p:nvPr>
            <p:ph type="body" sz="quarter" idx="14"/>
          </p:nvPr>
        </p:nvSpPr>
        <p:spPr>
          <a:xfrm>
            <a:off x="457200" y="1533525"/>
            <a:ext cx="8228844" cy="4406900"/>
          </a:xfrm>
        </p:spPr>
        <p:txBody>
          <a:bodyPr/>
          <a:lstStyle/>
          <a:p>
            <a:r>
              <a:rPr lang="en-AU" dirty="0"/>
              <a:t>The evidence showed the testator gave the grandchildren a personal right to live in the property.  It was also apparent the testator's intention was they would live on the property rather than, for example, lease it.  </a:t>
            </a:r>
          </a:p>
          <a:p>
            <a:endParaRPr lang="en-AU" dirty="0"/>
          </a:p>
        </p:txBody>
      </p:sp>
      <p:sp>
        <p:nvSpPr>
          <p:cNvPr id="4" name="Slide Number Placeholder 3"/>
          <p:cNvSpPr>
            <a:spLocks noGrp="1"/>
          </p:cNvSpPr>
          <p:nvPr>
            <p:ph type="sldNum" sz="quarter" idx="15"/>
          </p:nvPr>
        </p:nvSpPr>
        <p:spPr/>
        <p:txBody>
          <a:bodyPr/>
          <a:lstStyle/>
          <a:p>
            <a:fld id="{9C0FB994-BE50-8341-80FE-1A7972386C43}" type="slidenum">
              <a:rPr lang="en-AU" smtClean="0"/>
              <a:pPr/>
              <a:t>33</a:t>
            </a:fld>
            <a:endParaRPr lang="en-AU" dirty="0"/>
          </a:p>
        </p:txBody>
      </p:sp>
    </p:spTree>
    <p:extLst>
      <p:ext uri="{BB962C8B-B14F-4D97-AF65-F5344CB8AC3E}">
        <p14:creationId xmlns:p14="http://schemas.microsoft.com/office/powerpoint/2010/main" val="12619979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AU" dirty="0"/>
              <a:t>Life Interest v Right to Reside – How do you distinguish them?</a:t>
            </a:r>
            <a:r>
              <a:rPr lang="en-AU" sz="1800" dirty="0"/>
              <a:t> (cont.)</a:t>
            </a:r>
          </a:p>
        </p:txBody>
      </p:sp>
      <p:sp>
        <p:nvSpPr>
          <p:cNvPr id="3" name="Text Placeholder 2"/>
          <p:cNvSpPr>
            <a:spLocks noGrp="1"/>
          </p:cNvSpPr>
          <p:nvPr>
            <p:ph type="body" sz="quarter" idx="14"/>
          </p:nvPr>
        </p:nvSpPr>
        <p:spPr>
          <a:xfrm>
            <a:off x="457200" y="1533525"/>
            <a:ext cx="8228844" cy="4406900"/>
          </a:xfrm>
        </p:spPr>
        <p:txBody>
          <a:bodyPr/>
          <a:lstStyle/>
          <a:p>
            <a:pPr marL="108000" indent="0">
              <a:buNone/>
            </a:pPr>
            <a:r>
              <a:rPr lang="en-AU" b="1" dirty="0"/>
              <a:t>Differences between Life Estates and Rights to Reside</a:t>
            </a:r>
          </a:p>
          <a:p>
            <a:pPr marL="108000" indent="0">
              <a:buNone/>
            </a:pPr>
            <a:endParaRPr lang="en-AU" dirty="0">
              <a:solidFill>
                <a:srgbClr val="000000"/>
              </a:solidFill>
              <a:latin typeface="Arial" panose="020B0604020202020204" pitchFamily="34" charset="0"/>
            </a:endParaRPr>
          </a:p>
          <a:p>
            <a:endParaRPr lang="en-AU" dirty="0"/>
          </a:p>
          <a:p>
            <a:endParaRPr lang="en-AU" dirty="0"/>
          </a:p>
          <a:p>
            <a:endParaRPr lang="en-AU" dirty="0"/>
          </a:p>
        </p:txBody>
      </p:sp>
      <p:sp>
        <p:nvSpPr>
          <p:cNvPr id="4" name="Slide Number Placeholder 3"/>
          <p:cNvSpPr>
            <a:spLocks noGrp="1"/>
          </p:cNvSpPr>
          <p:nvPr>
            <p:ph type="sldNum" sz="quarter" idx="15"/>
          </p:nvPr>
        </p:nvSpPr>
        <p:spPr/>
        <p:txBody>
          <a:bodyPr/>
          <a:lstStyle/>
          <a:p>
            <a:fld id="{9C0FB994-BE50-8341-80FE-1A7972386C43}" type="slidenum">
              <a:rPr lang="en-AU" smtClean="0"/>
              <a:pPr/>
              <a:t>34</a:t>
            </a:fld>
            <a:endParaRPr lang="en-AU" dirty="0"/>
          </a:p>
        </p:txBody>
      </p:sp>
      <p:graphicFrame>
        <p:nvGraphicFramePr>
          <p:cNvPr id="5" name="Table 4"/>
          <p:cNvGraphicFramePr>
            <a:graphicFrameLocks noGrp="1"/>
          </p:cNvGraphicFramePr>
          <p:nvPr>
            <p:extLst>
              <p:ext uri="{D42A27DB-BD31-4B8C-83A1-F6EECF244321}">
                <p14:modId xmlns:p14="http://schemas.microsoft.com/office/powerpoint/2010/main" val="2409904547"/>
              </p:ext>
            </p:extLst>
          </p:nvPr>
        </p:nvGraphicFramePr>
        <p:xfrm>
          <a:off x="525967" y="1961444"/>
          <a:ext cx="8100000" cy="4024303"/>
        </p:xfrm>
        <a:graphic>
          <a:graphicData uri="http://schemas.openxmlformats.org/drawingml/2006/table">
            <a:tbl>
              <a:tblPr firstRow="1" bandRow="1">
                <a:tableStyleId>{5C22544A-7EE6-4342-B048-85BDC9FD1C3A}</a:tableStyleId>
              </a:tblPr>
              <a:tblGrid>
                <a:gridCol w="2700000">
                  <a:extLst>
                    <a:ext uri="{9D8B030D-6E8A-4147-A177-3AD203B41FA5}">
                      <a16:colId xmlns:a16="http://schemas.microsoft.com/office/drawing/2014/main" val="3622229411"/>
                    </a:ext>
                  </a:extLst>
                </a:gridCol>
                <a:gridCol w="2700000">
                  <a:extLst>
                    <a:ext uri="{9D8B030D-6E8A-4147-A177-3AD203B41FA5}">
                      <a16:colId xmlns:a16="http://schemas.microsoft.com/office/drawing/2014/main" val="3038489049"/>
                    </a:ext>
                  </a:extLst>
                </a:gridCol>
                <a:gridCol w="2700000">
                  <a:extLst>
                    <a:ext uri="{9D8B030D-6E8A-4147-A177-3AD203B41FA5}">
                      <a16:colId xmlns:a16="http://schemas.microsoft.com/office/drawing/2014/main" val="3997043162"/>
                    </a:ext>
                  </a:extLst>
                </a:gridCol>
              </a:tblGrid>
              <a:tr h="320438">
                <a:tc>
                  <a:txBody>
                    <a:bodyPr/>
                    <a:lstStyle/>
                    <a:p>
                      <a:endParaRPr lang="en-AU" dirty="0"/>
                    </a:p>
                  </a:txBody>
                  <a:tcPr>
                    <a:solidFill>
                      <a:srgbClr val="822433"/>
                    </a:solidFill>
                  </a:tcPr>
                </a:tc>
                <a:tc>
                  <a:txBody>
                    <a:bodyPr/>
                    <a:lstStyle/>
                    <a:p>
                      <a:r>
                        <a:rPr lang="en-AU" dirty="0"/>
                        <a:t>Life Estate</a:t>
                      </a:r>
                    </a:p>
                  </a:txBody>
                  <a:tcPr>
                    <a:solidFill>
                      <a:srgbClr val="822433"/>
                    </a:solidFill>
                  </a:tcPr>
                </a:tc>
                <a:tc>
                  <a:txBody>
                    <a:bodyPr/>
                    <a:lstStyle/>
                    <a:p>
                      <a:r>
                        <a:rPr lang="en-AU" dirty="0"/>
                        <a:t>Right</a:t>
                      </a:r>
                      <a:r>
                        <a:rPr lang="en-AU" baseline="0" dirty="0"/>
                        <a:t> to Reside</a:t>
                      </a:r>
                      <a:endParaRPr lang="en-AU" dirty="0"/>
                    </a:p>
                  </a:txBody>
                  <a:tcPr>
                    <a:solidFill>
                      <a:srgbClr val="822433"/>
                    </a:solidFill>
                  </a:tcPr>
                </a:tc>
                <a:extLst>
                  <a:ext uri="{0D108BD9-81ED-4DB2-BD59-A6C34878D82A}">
                    <a16:rowId xmlns:a16="http://schemas.microsoft.com/office/drawing/2014/main" val="2100739167"/>
                  </a:ext>
                </a:extLst>
              </a:tr>
              <a:tr h="3658543">
                <a:tc>
                  <a:txBody>
                    <a:bodyPr/>
                    <a:lstStyle/>
                    <a:p>
                      <a:r>
                        <a:rPr lang="en-AU" sz="1600" dirty="0"/>
                        <a:t>Term</a:t>
                      </a:r>
                    </a:p>
                  </a:txBody>
                  <a:tcPr>
                    <a:solidFill>
                      <a:schemeClr val="bg1">
                        <a:lumMod val="85000"/>
                      </a:schemeClr>
                    </a:solidFill>
                  </a:tcPr>
                </a:tc>
                <a:tc>
                  <a:txBody>
                    <a:bodyPr/>
                    <a:lstStyle/>
                    <a:p>
                      <a:r>
                        <a:rPr lang="en-AU" sz="1600" dirty="0"/>
                        <a:t>Generally, the lifetime of the beneficiary unless a condition has been breached – for example, remarriage but do not include such </a:t>
                      </a:r>
                      <a:r>
                        <a:rPr lang="en-AU" sz="1600" dirty="0">
                          <a:solidFill>
                            <a:schemeClr val="tx1"/>
                          </a:solidFill>
                        </a:rPr>
                        <a:t>a condition – may trigger a family provision claim</a:t>
                      </a:r>
                    </a:p>
                  </a:txBody>
                  <a:tcPr>
                    <a:solidFill>
                      <a:schemeClr val="bg1">
                        <a:lumMod val="85000"/>
                      </a:schemeClr>
                    </a:solidFill>
                  </a:tcPr>
                </a:tc>
                <a:tc>
                  <a:txBody>
                    <a:bodyPr/>
                    <a:lstStyle/>
                    <a:p>
                      <a:r>
                        <a:rPr lang="en-AU" sz="1600" dirty="0"/>
                        <a:t>Generally:</a:t>
                      </a:r>
                    </a:p>
                    <a:p>
                      <a:pPr marL="285750" indent="-285750">
                        <a:buFont typeface="Arial" panose="020B0604020202020204" pitchFamily="34" charset="0"/>
                        <a:buChar char="•"/>
                      </a:pPr>
                      <a:r>
                        <a:rPr lang="en-AU" sz="1600" dirty="0"/>
                        <a:t>For the lifetime of the beneficiary; OR</a:t>
                      </a:r>
                    </a:p>
                    <a:p>
                      <a:pPr marL="285750" indent="-285750">
                        <a:buFont typeface="Arial" panose="020B0604020202020204" pitchFamily="34" charset="0"/>
                        <a:buChar char="•"/>
                      </a:pPr>
                      <a:r>
                        <a:rPr lang="en-AU" sz="1600" dirty="0"/>
                        <a:t>For a specified time eg 5 years from death; OR</a:t>
                      </a:r>
                    </a:p>
                    <a:p>
                      <a:pPr marL="285750" indent="-285750">
                        <a:buFont typeface="Arial" panose="020B0604020202020204" pitchFamily="34" charset="0"/>
                        <a:buChar char="•"/>
                      </a:pPr>
                      <a:r>
                        <a:rPr lang="en-AU" sz="1600" dirty="0"/>
                        <a:t>Until the beneficiary remarries or enters into a de facto relationship;</a:t>
                      </a:r>
                      <a:r>
                        <a:rPr lang="en-AU" sz="1600" baseline="0" dirty="0"/>
                        <a:t> OR</a:t>
                      </a:r>
                    </a:p>
                    <a:p>
                      <a:pPr marL="285750" indent="-285750">
                        <a:buFont typeface="Arial" panose="020B0604020202020204" pitchFamily="34" charset="0"/>
                        <a:buChar char="•"/>
                      </a:pPr>
                      <a:r>
                        <a:rPr lang="en-AU" sz="1600" baseline="0" dirty="0"/>
                        <a:t>Until the beneficiary no longer lives at the property – a question of fact.</a:t>
                      </a:r>
                      <a:endParaRPr lang="en-AU" sz="1600" dirty="0"/>
                    </a:p>
                    <a:p>
                      <a:pPr marL="285750" indent="-285750">
                        <a:buFont typeface="Arial" panose="020B0604020202020204" pitchFamily="34" charset="0"/>
                        <a:buChar char="•"/>
                      </a:pPr>
                      <a:endParaRPr lang="en-AU" dirty="0"/>
                    </a:p>
                  </a:txBody>
                  <a:tcPr>
                    <a:solidFill>
                      <a:schemeClr val="bg1">
                        <a:lumMod val="85000"/>
                      </a:schemeClr>
                    </a:solidFill>
                  </a:tcPr>
                </a:tc>
                <a:extLst>
                  <a:ext uri="{0D108BD9-81ED-4DB2-BD59-A6C34878D82A}">
                    <a16:rowId xmlns:a16="http://schemas.microsoft.com/office/drawing/2014/main" val="668158423"/>
                  </a:ext>
                </a:extLst>
              </a:tr>
            </a:tbl>
          </a:graphicData>
        </a:graphic>
      </p:graphicFrame>
    </p:spTree>
    <p:extLst>
      <p:ext uri="{BB962C8B-B14F-4D97-AF65-F5344CB8AC3E}">
        <p14:creationId xmlns:p14="http://schemas.microsoft.com/office/powerpoint/2010/main" val="2080498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AU" dirty="0"/>
              <a:t>Life Interest v Right to Reside – How do you distinguish them?</a:t>
            </a:r>
            <a:r>
              <a:rPr lang="en-AU" sz="1800" dirty="0"/>
              <a:t> (cont.)</a:t>
            </a:r>
          </a:p>
        </p:txBody>
      </p:sp>
      <p:sp>
        <p:nvSpPr>
          <p:cNvPr id="3" name="Text Placeholder 2"/>
          <p:cNvSpPr>
            <a:spLocks noGrp="1"/>
          </p:cNvSpPr>
          <p:nvPr>
            <p:ph type="body" sz="quarter" idx="14"/>
          </p:nvPr>
        </p:nvSpPr>
        <p:spPr>
          <a:xfrm>
            <a:off x="457200" y="1533525"/>
            <a:ext cx="8228844" cy="4406900"/>
          </a:xfrm>
        </p:spPr>
        <p:txBody>
          <a:bodyPr/>
          <a:lstStyle/>
          <a:p>
            <a:pPr marL="108000" indent="0">
              <a:buNone/>
            </a:pPr>
            <a:r>
              <a:rPr lang="en-AU" b="1" dirty="0"/>
              <a:t>Differences between Life Estates and Rights to Reside</a:t>
            </a:r>
            <a:endParaRPr lang="en-AU" dirty="0"/>
          </a:p>
          <a:p>
            <a:pPr marL="108000" indent="0">
              <a:buNone/>
            </a:pPr>
            <a:endParaRPr lang="en-AU" dirty="0"/>
          </a:p>
          <a:p>
            <a:endParaRPr lang="en-AU" dirty="0"/>
          </a:p>
        </p:txBody>
      </p:sp>
      <p:sp>
        <p:nvSpPr>
          <p:cNvPr id="4" name="Slide Number Placeholder 3"/>
          <p:cNvSpPr>
            <a:spLocks noGrp="1"/>
          </p:cNvSpPr>
          <p:nvPr>
            <p:ph type="sldNum" sz="quarter" idx="15"/>
          </p:nvPr>
        </p:nvSpPr>
        <p:spPr/>
        <p:txBody>
          <a:bodyPr/>
          <a:lstStyle/>
          <a:p>
            <a:fld id="{9C0FB994-BE50-8341-80FE-1A7972386C43}" type="slidenum">
              <a:rPr lang="en-AU" smtClean="0"/>
              <a:pPr/>
              <a:t>35</a:t>
            </a:fld>
            <a:endParaRPr lang="en-AU" dirty="0"/>
          </a:p>
        </p:txBody>
      </p:sp>
      <p:graphicFrame>
        <p:nvGraphicFramePr>
          <p:cNvPr id="7" name="Table 6"/>
          <p:cNvGraphicFramePr>
            <a:graphicFrameLocks noGrp="1"/>
          </p:cNvGraphicFramePr>
          <p:nvPr/>
        </p:nvGraphicFramePr>
        <p:xfrm>
          <a:off x="564445" y="2147146"/>
          <a:ext cx="7981245" cy="4117050"/>
        </p:xfrm>
        <a:graphic>
          <a:graphicData uri="http://schemas.openxmlformats.org/drawingml/2006/table">
            <a:tbl>
              <a:tblPr firstRow="1" bandRow="1">
                <a:tableStyleId>{21E4AEA4-8DFA-4A89-87EB-49C32662AFE0}</a:tableStyleId>
              </a:tblPr>
              <a:tblGrid>
                <a:gridCol w="2660415">
                  <a:extLst>
                    <a:ext uri="{9D8B030D-6E8A-4147-A177-3AD203B41FA5}">
                      <a16:colId xmlns:a16="http://schemas.microsoft.com/office/drawing/2014/main" val="3478575271"/>
                    </a:ext>
                  </a:extLst>
                </a:gridCol>
                <a:gridCol w="2660415">
                  <a:extLst>
                    <a:ext uri="{9D8B030D-6E8A-4147-A177-3AD203B41FA5}">
                      <a16:colId xmlns:a16="http://schemas.microsoft.com/office/drawing/2014/main" val="1906402120"/>
                    </a:ext>
                  </a:extLst>
                </a:gridCol>
                <a:gridCol w="2660415">
                  <a:extLst>
                    <a:ext uri="{9D8B030D-6E8A-4147-A177-3AD203B41FA5}">
                      <a16:colId xmlns:a16="http://schemas.microsoft.com/office/drawing/2014/main" val="2214611632"/>
                    </a:ext>
                  </a:extLst>
                </a:gridCol>
              </a:tblGrid>
              <a:tr h="1831050">
                <a:tc>
                  <a:txBody>
                    <a:bodyPr/>
                    <a:lstStyle/>
                    <a:p>
                      <a:r>
                        <a:rPr lang="en-AU" dirty="0"/>
                        <a:t>Does the beneficiary have access to income?</a:t>
                      </a:r>
                    </a:p>
                  </a:txBody>
                  <a:tcPr>
                    <a:solidFill>
                      <a:srgbClr val="822433"/>
                    </a:solidFill>
                  </a:tcPr>
                </a:tc>
                <a:tc>
                  <a:txBody>
                    <a:bodyPr/>
                    <a:lstStyle/>
                    <a:p>
                      <a:r>
                        <a:rPr lang="en-AU" dirty="0"/>
                        <a:t>Yes, an absolute entitlement</a:t>
                      </a:r>
                    </a:p>
                  </a:txBody>
                  <a:tcPr>
                    <a:solidFill>
                      <a:srgbClr val="822433"/>
                    </a:solidFill>
                  </a:tcPr>
                </a:tc>
                <a:tc>
                  <a:txBody>
                    <a:bodyPr/>
                    <a:lstStyle/>
                    <a:p>
                      <a:r>
                        <a:rPr lang="en-AU" dirty="0"/>
                        <a:t>No</a:t>
                      </a:r>
                    </a:p>
                  </a:txBody>
                  <a:tcPr>
                    <a:solidFill>
                      <a:srgbClr val="822433"/>
                    </a:solidFill>
                  </a:tcPr>
                </a:tc>
                <a:extLst>
                  <a:ext uri="{0D108BD9-81ED-4DB2-BD59-A6C34878D82A}">
                    <a16:rowId xmlns:a16="http://schemas.microsoft.com/office/drawing/2014/main" val="3615917657"/>
                  </a:ext>
                </a:extLst>
              </a:tr>
              <a:tr h="571225">
                <a:tc>
                  <a:txBody>
                    <a:bodyPr/>
                    <a:lstStyle/>
                    <a:p>
                      <a:r>
                        <a:rPr lang="en-AU" dirty="0"/>
                        <a:t>Does the beneficiary have</a:t>
                      </a:r>
                      <a:r>
                        <a:rPr lang="en-AU" baseline="0" dirty="0"/>
                        <a:t> access to capital?</a:t>
                      </a:r>
                      <a:endParaRPr lang="en-AU" dirty="0"/>
                    </a:p>
                  </a:txBody>
                  <a:tcPr>
                    <a:solidFill>
                      <a:schemeClr val="bg1">
                        <a:lumMod val="85000"/>
                      </a:schemeClr>
                    </a:solidFill>
                  </a:tcPr>
                </a:tc>
                <a:tc>
                  <a:txBody>
                    <a:bodyPr/>
                    <a:lstStyle/>
                    <a:p>
                      <a:r>
                        <a:rPr lang="en-AU" dirty="0"/>
                        <a:t>Generally, no</a:t>
                      </a:r>
                      <a:r>
                        <a:rPr lang="en-AU" baseline="0" dirty="0"/>
                        <a:t> but review the terms of the Will for example, power to advance capital to the life tenant if income is insufficient/medical expenses / reimbursement of CGT </a:t>
                      </a:r>
                      <a:endParaRPr lang="en-AU" dirty="0"/>
                    </a:p>
                  </a:txBody>
                  <a:tcPr>
                    <a:solidFill>
                      <a:schemeClr val="bg1">
                        <a:lumMod val="85000"/>
                      </a:schemeClr>
                    </a:solidFill>
                  </a:tcPr>
                </a:tc>
                <a:tc>
                  <a:txBody>
                    <a:bodyPr/>
                    <a:lstStyle/>
                    <a:p>
                      <a:r>
                        <a:rPr lang="en-AU" dirty="0"/>
                        <a:t>No</a:t>
                      </a:r>
                    </a:p>
                  </a:txBody>
                  <a:tcPr>
                    <a:solidFill>
                      <a:schemeClr val="bg1">
                        <a:lumMod val="85000"/>
                      </a:schemeClr>
                    </a:solidFill>
                  </a:tcPr>
                </a:tc>
                <a:extLst>
                  <a:ext uri="{0D108BD9-81ED-4DB2-BD59-A6C34878D82A}">
                    <a16:rowId xmlns:a16="http://schemas.microsoft.com/office/drawing/2014/main" val="2079259046"/>
                  </a:ext>
                </a:extLst>
              </a:tr>
            </a:tbl>
          </a:graphicData>
        </a:graphic>
      </p:graphicFrame>
    </p:spTree>
    <p:extLst>
      <p:ext uri="{BB962C8B-B14F-4D97-AF65-F5344CB8AC3E}">
        <p14:creationId xmlns:p14="http://schemas.microsoft.com/office/powerpoint/2010/main" val="5217427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AU" dirty="0"/>
              <a:t>Life Interest v Right to Reside – How do you distinguish them?</a:t>
            </a:r>
            <a:r>
              <a:rPr lang="en-AU" sz="1800" dirty="0"/>
              <a:t> (cont.)</a:t>
            </a:r>
          </a:p>
        </p:txBody>
      </p:sp>
      <p:sp>
        <p:nvSpPr>
          <p:cNvPr id="3" name="Text Placeholder 2"/>
          <p:cNvSpPr>
            <a:spLocks noGrp="1"/>
          </p:cNvSpPr>
          <p:nvPr>
            <p:ph type="body" sz="quarter" idx="14"/>
          </p:nvPr>
        </p:nvSpPr>
        <p:spPr>
          <a:xfrm>
            <a:off x="457200" y="1533525"/>
            <a:ext cx="8228844" cy="4406900"/>
          </a:xfrm>
        </p:spPr>
        <p:txBody>
          <a:bodyPr/>
          <a:lstStyle/>
          <a:p>
            <a:pPr marL="108000" indent="0">
              <a:buNone/>
            </a:pPr>
            <a:r>
              <a:rPr lang="en-AU" b="1" dirty="0"/>
              <a:t>Differences between Life Estates and Rights to Reside</a:t>
            </a:r>
            <a:endParaRPr lang="en-AU" dirty="0"/>
          </a:p>
          <a:p>
            <a:pPr marL="108000" indent="0">
              <a:buNone/>
            </a:pPr>
            <a:endParaRPr lang="en-AU" dirty="0"/>
          </a:p>
          <a:p>
            <a:endParaRPr lang="en-AU" dirty="0"/>
          </a:p>
        </p:txBody>
      </p:sp>
      <p:sp>
        <p:nvSpPr>
          <p:cNvPr id="4" name="Slide Number Placeholder 3"/>
          <p:cNvSpPr>
            <a:spLocks noGrp="1"/>
          </p:cNvSpPr>
          <p:nvPr>
            <p:ph type="sldNum" sz="quarter" idx="15"/>
          </p:nvPr>
        </p:nvSpPr>
        <p:spPr/>
        <p:txBody>
          <a:bodyPr/>
          <a:lstStyle/>
          <a:p>
            <a:fld id="{9C0FB994-BE50-8341-80FE-1A7972386C43}" type="slidenum">
              <a:rPr lang="en-AU" smtClean="0"/>
              <a:pPr/>
              <a:t>36</a:t>
            </a:fld>
            <a:endParaRPr lang="en-AU" dirty="0"/>
          </a:p>
        </p:txBody>
      </p:sp>
      <p:graphicFrame>
        <p:nvGraphicFramePr>
          <p:cNvPr id="5" name="Table 4"/>
          <p:cNvGraphicFramePr>
            <a:graphicFrameLocks noGrp="1"/>
          </p:cNvGraphicFramePr>
          <p:nvPr/>
        </p:nvGraphicFramePr>
        <p:xfrm>
          <a:off x="587023" y="1995309"/>
          <a:ext cx="8074377" cy="2273865"/>
        </p:xfrm>
        <a:graphic>
          <a:graphicData uri="http://schemas.openxmlformats.org/drawingml/2006/table">
            <a:tbl>
              <a:tblPr firstRow="1" bandRow="1">
                <a:tableStyleId>{5C22544A-7EE6-4342-B048-85BDC9FD1C3A}</a:tableStyleId>
              </a:tblPr>
              <a:tblGrid>
                <a:gridCol w="2691459">
                  <a:extLst>
                    <a:ext uri="{9D8B030D-6E8A-4147-A177-3AD203B41FA5}">
                      <a16:colId xmlns:a16="http://schemas.microsoft.com/office/drawing/2014/main" val="2850366955"/>
                    </a:ext>
                  </a:extLst>
                </a:gridCol>
                <a:gridCol w="2691459">
                  <a:extLst>
                    <a:ext uri="{9D8B030D-6E8A-4147-A177-3AD203B41FA5}">
                      <a16:colId xmlns:a16="http://schemas.microsoft.com/office/drawing/2014/main" val="3768306322"/>
                    </a:ext>
                  </a:extLst>
                </a:gridCol>
                <a:gridCol w="2691459">
                  <a:extLst>
                    <a:ext uri="{9D8B030D-6E8A-4147-A177-3AD203B41FA5}">
                      <a16:colId xmlns:a16="http://schemas.microsoft.com/office/drawing/2014/main" val="1495029178"/>
                    </a:ext>
                  </a:extLst>
                </a:gridCol>
              </a:tblGrid>
              <a:tr h="1085145">
                <a:tc>
                  <a:txBody>
                    <a:bodyPr/>
                    <a:lstStyle/>
                    <a:p>
                      <a:r>
                        <a:rPr lang="en-AU" dirty="0"/>
                        <a:t>Can the beneficiary live in the property?</a:t>
                      </a:r>
                    </a:p>
                  </a:txBody>
                  <a:tcPr>
                    <a:solidFill>
                      <a:srgbClr val="822433"/>
                    </a:solidFill>
                  </a:tcPr>
                </a:tc>
                <a:tc>
                  <a:txBody>
                    <a:bodyPr/>
                    <a:lstStyle/>
                    <a:p>
                      <a:r>
                        <a:rPr lang="en-AU" dirty="0"/>
                        <a:t>Yes</a:t>
                      </a:r>
                    </a:p>
                  </a:txBody>
                  <a:tcPr>
                    <a:solidFill>
                      <a:srgbClr val="822433"/>
                    </a:solidFill>
                  </a:tcPr>
                </a:tc>
                <a:tc>
                  <a:txBody>
                    <a:bodyPr/>
                    <a:lstStyle/>
                    <a:p>
                      <a:r>
                        <a:rPr lang="en-AU" dirty="0"/>
                        <a:t>Yes</a:t>
                      </a:r>
                    </a:p>
                  </a:txBody>
                  <a:tcPr>
                    <a:solidFill>
                      <a:srgbClr val="822433"/>
                    </a:solidFill>
                  </a:tcPr>
                </a:tc>
                <a:extLst>
                  <a:ext uri="{0D108BD9-81ED-4DB2-BD59-A6C34878D82A}">
                    <a16:rowId xmlns:a16="http://schemas.microsoft.com/office/drawing/2014/main" val="2879360229"/>
                  </a:ext>
                </a:extLst>
              </a:tr>
              <a:tr h="1085145">
                <a:tc>
                  <a:txBody>
                    <a:bodyPr/>
                    <a:lstStyle/>
                    <a:p>
                      <a:r>
                        <a:rPr lang="en-AU" dirty="0"/>
                        <a:t>Can the property be sold to purchase a new property?</a:t>
                      </a:r>
                    </a:p>
                  </a:txBody>
                  <a:tcPr>
                    <a:solidFill>
                      <a:schemeClr val="bg1">
                        <a:lumMod val="85000"/>
                      </a:schemeClr>
                    </a:solidFill>
                  </a:tcPr>
                </a:tc>
                <a:tc>
                  <a:txBody>
                    <a:bodyPr/>
                    <a:lstStyle/>
                    <a:p>
                      <a:r>
                        <a:rPr lang="en-AU" dirty="0"/>
                        <a:t>Generally yes, but it depends on the terms of the Will.</a:t>
                      </a:r>
                    </a:p>
                  </a:txBody>
                  <a:tcPr>
                    <a:solidFill>
                      <a:schemeClr val="bg1">
                        <a:lumMod val="85000"/>
                      </a:schemeClr>
                    </a:solidFill>
                  </a:tcPr>
                </a:tc>
                <a:tc>
                  <a:txBody>
                    <a:bodyPr/>
                    <a:lstStyle/>
                    <a:p>
                      <a:r>
                        <a:rPr lang="en-AU" dirty="0"/>
                        <a:t>Generally no, unless the Will allows for a substitute residence to be purchased.  </a:t>
                      </a:r>
                    </a:p>
                  </a:txBody>
                  <a:tcPr>
                    <a:solidFill>
                      <a:schemeClr val="bg1">
                        <a:lumMod val="85000"/>
                      </a:schemeClr>
                    </a:solidFill>
                  </a:tcPr>
                </a:tc>
                <a:extLst>
                  <a:ext uri="{0D108BD9-81ED-4DB2-BD59-A6C34878D82A}">
                    <a16:rowId xmlns:a16="http://schemas.microsoft.com/office/drawing/2014/main" val="1280586982"/>
                  </a:ext>
                </a:extLst>
              </a:tr>
            </a:tbl>
          </a:graphicData>
        </a:graphic>
      </p:graphicFrame>
    </p:spTree>
    <p:extLst>
      <p:ext uri="{BB962C8B-B14F-4D97-AF65-F5344CB8AC3E}">
        <p14:creationId xmlns:p14="http://schemas.microsoft.com/office/powerpoint/2010/main" val="10450217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AU" dirty="0"/>
              <a:t>Life Interest v Right to Reside – How do you distinguish them?</a:t>
            </a:r>
            <a:r>
              <a:rPr lang="en-AU" sz="1800" dirty="0"/>
              <a:t> (cont.)</a:t>
            </a:r>
          </a:p>
        </p:txBody>
      </p:sp>
      <p:sp>
        <p:nvSpPr>
          <p:cNvPr id="3" name="Text Placeholder 2"/>
          <p:cNvSpPr>
            <a:spLocks noGrp="1"/>
          </p:cNvSpPr>
          <p:nvPr>
            <p:ph type="body" sz="quarter" idx="14"/>
          </p:nvPr>
        </p:nvSpPr>
        <p:spPr>
          <a:xfrm>
            <a:off x="457200" y="1533525"/>
            <a:ext cx="8228844" cy="4406900"/>
          </a:xfrm>
        </p:spPr>
        <p:txBody>
          <a:bodyPr/>
          <a:lstStyle/>
          <a:p>
            <a:r>
              <a:rPr lang="en-AU" dirty="0"/>
              <a:t>"Use and occupy" a property points to a life estate since "use" or "occupation" may be exercised in person or through another (such as a tenant)</a:t>
            </a:r>
          </a:p>
          <a:p>
            <a:r>
              <a:rPr lang="en-AU" dirty="0"/>
              <a:t>"To reside" or "to live" on land confers a personal right only as it must be exercised in person</a:t>
            </a:r>
          </a:p>
          <a:p>
            <a:r>
              <a:rPr lang="en-AU" dirty="0"/>
              <a:t>Each case depends on its own facts!</a:t>
            </a:r>
          </a:p>
          <a:p>
            <a:endParaRPr lang="en-AU" dirty="0"/>
          </a:p>
        </p:txBody>
      </p:sp>
      <p:sp>
        <p:nvSpPr>
          <p:cNvPr id="4" name="Slide Number Placeholder 3"/>
          <p:cNvSpPr>
            <a:spLocks noGrp="1"/>
          </p:cNvSpPr>
          <p:nvPr>
            <p:ph type="sldNum" sz="quarter" idx="15"/>
          </p:nvPr>
        </p:nvSpPr>
        <p:spPr/>
        <p:txBody>
          <a:bodyPr/>
          <a:lstStyle/>
          <a:p>
            <a:fld id="{9C0FB994-BE50-8341-80FE-1A7972386C43}" type="slidenum">
              <a:rPr lang="en-AU" smtClean="0"/>
              <a:pPr/>
              <a:t>37</a:t>
            </a:fld>
            <a:endParaRPr lang="en-AU" dirty="0"/>
          </a:p>
        </p:txBody>
      </p:sp>
    </p:spTree>
    <p:extLst>
      <p:ext uri="{BB962C8B-B14F-4D97-AF65-F5344CB8AC3E}">
        <p14:creationId xmlns:p14="http://schemas.microsoft.com/office/powerpoint/2010/main" val="27457810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AU" dirty="0"/>
              <a:t>Absolute Gift</a:t>
            </a:r>
          </a:p>
        </p:txBody>
      </p:sp>
      <p:sp>
        <p:nvSpPr>
          <p:cNvPr id="3" name="Text Placeholder 2"/>
          <p:cNvSpPr>
            <a:spLocks noGrp="1"/>
          </p:cNvSpPr>
          <p:nvPr>
            <p:ph type="body" sz="quarter" idx="14"/>
          </p:nvPr>
        </p:nvSpPr>
        <p:spPr>
          <a:xfrm>
            <a:off x="457200" y="1533525"/>
            <a:ext cx="8228844" cy="4406900"/>
          </a:xfrm>
        </p:spPr>
        <p:txBody>
          <a:bodyPr/>
          <a:lstStyle/>
          <a:p>
            <a:r>
              <a:rPr lang="en-AU" dirty="0"/>
              <a:t>An absolute gift avoids ongoing trust</a:t>
            </a:r>
          </a:p>
          <a:p>
            <a:r>
              <a:rPr lang="en-AU" dirty="0"/>
              <a:t>Client must appreciate that his/her interest in the property and  assets pass to the surviving spouse on a no-strings basis</a:t>
            </a:r>
          </a:p>
          <a:p>
            <a:r>
              <a:rPr lang="en-AU" dirty="0"/>
              <a:t>The assets will ultimately pass pursuant to the surviving spouse's Will or intestacy</a:t>
            </a:r>
          </a:p>
          <a:p>
            <a:r>
              <a:rPr lang="en-AU" dirty="0"/>
              <a:t>Always consider possible family provision claims by adult children who may be concerned the step-parent will not make provision for them</a:t>
            </a:r>
          </a:p>
          <a:p>
            <a:endParaRPr lang="en-AU" dirty="0"/>
          </a:p>
        </p:txBody>
      </p:sp>
      <p:sp>
        <p:nvSpPr>
          <p:cNvPr id="4" name="Slide Number Placeholder 3"/>
          <p:cNvSpPr>
            <a:spLocks noGrp="1"/>
          </p:cNvSpPr>
          <p:nvPr>
            <p:ph type="sldNum" sz="quarter" idx="15"/>
          </p:nvPr>
        </p:nvSpPr>
        <p:spPr/>
        <p:txBody>
          <a:bodyPr/>
          <a:lstStyle/>
          <a:p>
            <a:fld id="{9C0FB994-BE50-8341-80FE-1A7972386C43}" type="slidenum">
              <a:rPr lang="en-AU" smtClean="0"/>
              <a:pPr/>
              <a:t>38</a:t>
            </a:fld>
            <a:endParaRPr lang="en-AU" dirty="0"/>
          </a:p>
        </p:txBody>
      </p:sp>
    </p:spTree>
    <p:extLst>
      <p:ext uri="{BB962C8B-B14F-4D97-AF65-F5344CB8AC3E}">
        <p14:creationId xmlns:p14="http://schemas.microsoft.com/office/powerpoint/2010/main" val="19754432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AU" dirty="0"/>
              <a:t>Life Interests:  Drafting Issues/Conditions</a:t>
            </a:r>
          </a:p>
        </p:txBody>
      </p:sp>
      <p:sp>
        <p:nvSpPr>
          <p:cNvPr id="3" name="Text Placeholder 2"/>
          <p:cNvSpPr>
            <a:spLocks noGrp="1"/>
          </p:cNvSpPr>
          <p:nvPr>
            <p:ph type="body" sz="quarter" idx="14"/>
          </p:nvPr>
        </p:nvSpPr>
        <p:spPr>
          <a:xfrm>
            <a:off x="432555" y="1412904"/>
            <a:ext cx="8228844" cy="4406900"/>
          </a:xfrm>
        </p:spPr>
        <p:txBody>
          <a:bodyPr/>
          <a:lstStyle/>
          <a:p>
            <a:pPr marL="565150" indent="-457200">
              <a:spcBef>
                <a:spcPts val="300"/>
              </a:spcBef>
              <a:buSzPct val="100000"/>
              <a:buAutoNum type="arabicPeriod"/>
            </a:pPr>
            <a:r>
              <a:rPr lang="en-AU" b="1" dirty="0"/>
              <a:t>Entitlement to income</a:t>
            </a:r>
            <a:r>
              <a:rPr lang="en-AU" dirty="0"/>
              <a:t>:  life tenant should be entitled to income from property even if not living in property – where the life tenant has dependant children include power for life tenant to consent to income distributions to them ie tax minimisation.</a:t>
            </a:r>
          </a:p>
          <a:p>
            <a:pPr marL="107950" indent="0">
              <a:spcBef>
                <a:spcPts val="300"/>
              </a:spcBef>
              <a:buNone/>
            </a:pPr>
            <a:endParaRPr lang="en-AU" dirty="0"/>
          </a:p>
          <a:p>
            <a:pPr marL="536575" indent="-428625">
              <a:spcBef>
                <a:spcPts val="300"/>
              </a:spcBef>
              <a:buNone/>
            </a:pPr>
            <a:r>
              <a:rPr lang="en-AU" b="1" dirty="0">
                <a:solidFill>
                  <a:srgbClr val="8B2332"/>
                </a:solidFill>
              </a:rPr>
              <a:t>2.</a:t>
            </a:r>
            <a:r>
              <a:rPr lang="en-AU" dirty="0"/>
              <a:t>	</a:t>
            </a:r>
            <a:r>
              <a:rPr lang="en-AU" b="1" dirty="0"/>
              <a:t>Power to advance capital</a:t>
            </a:r>
            <a:r>
              <a:rPr lang="en-AU" dirty="0"/>
              <a:t>:  trustees should have power to advance capital to life tenant if income is insufficient to maintain life tenant or life tenant requires it for onerous expenses (eg medical).</a:t>
            </a:r>
          </a:p>
        </p:txBody>
      </p:sp>
      <p:sp>
        <p:nvSpPr>
          <p:cNvPr id="4" name="Slide Number Placeholder 3"/>
          <p:cNvSpPr>
            <a:spLocks noGrp="1"/>
          </p:cNvSpPr>
          <p:nvPr>
            <p:ph type="sldNum" sz="quarter" idx="15"/>
          </p:nvPr>
        </p:nvSpPr>
        <p:spPr/>
        <p:txBody>
          <a:bodyPr/>
          <a:lstStyle/>
          <a:p>
            <a:fld id="{9C0FB994-BE50-8341-80FE-1A7972386C43}" type="slidenum">
              <a:rPr lang="en-AU" smtClean="0"/>
              <a:pPr/>
              <a:t>39</a:t>
            </a:fld>
            <a:endParaRPr lang="en-AU" dirty="0"/>
          </a:p>
        </p:txBody>
      </p:sp>
    </p:spTree>
    <p:extLst>
      <p:ext uri="{BB962C8B-B14F-4D97-AF65-F5344CB8AC3E}">
        <p14:creationId xmlns:p14="http://schemas.microsoft.com/office/powerpoint/2010/main" val="271633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AU" dirty="0"/>
              <a:t>"Mid-life child" family</a:t>
            </a:r>
          </a:p>
        </p:txBody>
      </p:sp>
      <p:sp>
        <p:nvSpPr>
          <p:cNvPr id="3" name="Text Placeholder 2"/>
          <p:cNvSpPr>
            <a:spLocks noGrp="1"/>
          </p:cNvSpPr>
          <p:nvPr>
            <p:ph type="body" sz="quarter" idx="14"/>
          </p:nvPr>
        </p:nvSpPr>
        <p:spPr/>
        <p:txBody>
          <a:bodyPr/>
          <a:lstStyle/>
          <a:p>
            <a:r>
              <a:rPr lang="en-AU" dirty="0"/>
              <a:t>One or both of the couple have children from </a:t>
            </a:r>
            <a:br>
              <a:rPr lang="en-AU" dirty="0"/>
            </a:br>
            <a:r>
              <a:rPr lang="en-AU" dirty="0"/>
              <a:t>a prior relationship and have children together</a:t>
            </a:r>
          </a:p>
          <a:p>
            <a:endParaRPr lang="en-AU" dirty="0"/>
          </a:p>
          <a:p>
            <a:r>
              <a:rPr lang="en-AU" b="1" i="1" dirty="0"/>
              <a:t>Meet Peter and Claire</a:t>
            </a:r>
          </a:p>
          <a:p>
            <a:pPr lvl="1"/>
            <a:r>
              <a:rPr lang="en-AU" dirty="0"/>
              <a:t>Peter has 2 children:  Paul, aged 16, and Robert, aged 13, from a previous relationship.  Peter pays monthly maintenance to them which ends when they complete university</a:t>
            </a:r>
          </a:p>
          <a:p>
            <a:pPr lvl="1"/>
            <a:r>
              <a:rPr lang="en-AU" dirty="0"/>
              <a:t>Peter and Claire have 2 children, Ben, aged 4, and Jane, aged 2</a:t>
            </a:r>
          </a:p>
          <a:p>
            <a:pPr lvl="1"/>
            <a:r>
              <a:rPr lang="en-AU" dirty="0"/>
              <a:t>Peter is a CEO earning $400,000 pa but owns no assets in his sole name – his first spouse received those!</a:t>
            </a:r>
          </a:p>
        </p:txBody>
      </p:sp>
      <p:sp>
        <p:nvSpPr>
          <p:cNvPr id="4" name="Slide Number Placeholder 3"/>
          <p:cNvSpPr>
            <a:spLocks noGrp="1"/>
          </p:cNvSpPr>
          <p:nvPr>
            <p:ph type="sldNum" sz="quarter" idx="15"/>
          </p:nvPr>
        </p:nvSpPr>
        <p:spPr/>
        <p:txBody>
          <a:bodyPr/>
          <a:lstStyle/>
          <a:p>
            <a:fld id="{9C0FB994-BE50-8341-80FE-1A7972386C43}" type="slidenum">
              <a:rPr lang="en-AU" smtClean="0"/>
              <a:pPr/>
              <a:t>4</a:t>
            </a:fld>
            <a:endParaRPr lang="en-AU" dirty="0"/>
          </a:p>
        </p:txBody>
      </p:sp>
      <p:pic>
        <p:nvPicPr>
          <p:cNvPr id="6" name="Picture 5" descr="K:\TRS\Makdap Wrap\Images\2017-04\dreamstime_xs_530932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7120" y="1673888"/>
            <a:ext cx="2000000" cy="1440000"/>
          </a:xfrm>
          <a:prstGeom prst="rect">
            <a:avLst/>
          </a:prstGeom>
          <a:noFill/>
          <a:ln>
            <a:noFill/>
          </a:ln>
        </p:spPr>
      </p:pic>
    </p:spTree>
    <p:extLst>
      <p:ext uri="{BB962C8B-B14F-4D97-AF65-F5344CB8AC3E}">
        <p14:creationId xmlns:p14="http://schemas.microsoft.com/office/powerpoint/2010/main" val="29445413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AU" dirty="0"/>
              <a:t>Life Interests:  Drafting Issues/Conditions </a:t>
            </a:r>
            <a:r>
              <a:rPr lang="en-AU" sz="1800" dirty="0"/>
              <a:t>(cont.)</a:t>
            </a:r>
            <a:endParaRPr lang="en-AU" dirty="0"/>
          </a:p>
        </p:txBody>
      </p:sp>
      <p:sp>
        <p:nvSpPr>
          <p:cNvPr id="3" name="Text Placeholder 2"/>
          <p:cNvSpPr>
            <a:spLocks noGrp="1"/>
          </p:cNvSpPr>
          <p:nvPr>
            <p:ph type="body" sz="quarter" idx="14"/>
          </p:nvPr>
        </p:nvSpPr>
        <p:spPr>
          <a:xfrm>
            <a:off x="418041" y="1412904"/>
            <a:ext cx="8228844" cy="4406900"/>
          </a:xfrm>
        </p:spPr>
        <p:txBody>
          <a:bodyPr/>
          <a:lstStyle/>
          <a:p>
            <a:pPr marL="565150" indent="-457200">
              <a:spcBef>
                <a:spcPts val="300"/>
              </a:spcBef>
              <a:buSzPct val="100000"/>
              <a:buAutoNum type="arabicPeriod" startAt="3"/>
            </a:pPr>
            <a:r>
              <a:rPr lang="en-AU" b="1" dirty="0"/>
              <a:t>Flexibility</a:t>
            </a:r>
            <a:r>
              <a:rPr lang="en-AU" dirty="0"/>
              <a:t>:  trustees can sell property in the trust at the request of life tenant or his/her LPR and purchase substitute residence for life tenant to cater for his/her changing circumstances.  Substitute residence should include freehold/strata, retirement home unit or Refundable Accommodation Deposit (</a:t>
            </a:r>
            <a:r>
              <a:rPr lang="en-AU" b="1" dirty="0"/>
              <a:t>RAD</a:t>
            </a:r>
            <a:r>
              <a:rPr lang="en-AU" dirty="0"/>
              <a:t>).  The will should acknowledge a substitute residence may result in no capital growth.</a:t>
            </a:r>
          </a:p>
        </p:txBody>
      </p:sp>
      <p:sp>
        <p:nvSpPr>
          <p:cNvPr id="4" name="Slide Number Placeholder 3"/>
          <p:cNvSpPr>
            <a:spLocks noGrp="1"/>
          </p:cNvSpPr>
          <p:nvPr>
            <p:ph type="sldNum" sz="quarter" idx="15"/>
          </p:nvPr>
        </p:nvSpPr>
        <p:spPr/>
        <p:txBody>
          <a:bodyPr/>
          <a:lstStyle/>
          <a:p>
            <a:fld id="{9C0FB994-BE50-8341-80FE-1A7972386C43}" type="slidenum">
              <a:rPr lang="en-AU" smtClean="0"/>
              <a:pPr/>
              <a:t>40</a:t>
            </a:fld>
            <a:endParaRPr lang="en-AU" dirty="0"/>
          </a:p>
        </p:txBody>
      </p:sp>
    </p:spTree>
    <p:extLst>
      <p:ext uri="{BB962C8B-B14F-4D97-AF65-F5344CB8AC3E}">
        <p14:creationId xmlns:p14="http://schemas.microsoft.com/office/powerpoint/2010/main" val="34579253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AU" dirty="0"/>
              <a:t>Life Interests:  Drafting Issues/Conditions </a:t>
            </a:r>
            <a:r>
              <a:rPr lang="en-AU" sz="1800" dirty="0"/>
              <a:t>(cont.)</a:t>
            </a:r>
            <a:endParaRPr lang="en-AU" dirty="0"/>
          </a:p>
        </p:txBody>
      </p:sp>
      <p:sp>
        <p:nvSpPr>
          <p:cNvPr id="3" name="Text Placeholder 2"/>
          <p:cNvSpPr>
            <a:spLocks noGrp="1"/>
          </p:cNvSpPr>
          <p:nvPr>
            <p:ph type="body" sz="quarter" idx="14"/>
          </p:nvPr>
        </p:nvSpPr>
        <p:spPr>
          <a:xfrm>
            <a:off x="418041" y="1412904"/>
            <a:ext cx="8228844" cy="4406900"/>
          </a:xfrm>
        </p:spPr>
        <p:txBody>
          <a:bodyPr/>
          <a:lstStyle/>
          <a:p>
            <a:pPr marL="565150" indent="-457200">
              <a:spcBef>
                <a:spcPts val="0"/>
              </a:spcBef>
              <a:buSzPct val="100000"/>
              <a:buAutoNum type="arabicPeriod" startAt="4"/>
            </a:pPr>
            <a:r>
              <a:rPr lang="en-AU" b="1" dirty="0"/>
              <a:t>Power to lend:</a:t>
            </a:r>
            <a:r>
              <a:rPr lang="en-AU" dirty="0"/>
              <a:t>  to enable life tenant to acquire an interest in an aged care facility (which must be in the name of the occupant), or for payment of RAD these must be refunded to occupant or his/her estate) - </a:t>
            </a:r>
            <a:r>
              <a:rPr lang="en-AU" i="1" dirty="0"/>
              <a:t>Aged Care Act </a:t>
            </a:r>
            <a:r>
              <a:rPr lang="en-AU" dirty="0"/>
              <a:t>1997.  Generally interest free.  On the life tenant's death, the loan is repaid into the trust thereby protecting capital.</a:t>
            </a:r>
          </a:p>
          <a:p>
            <a:pPr marL="565150" indent="-457200">
              <a:spcBef>
                <a:spcPts val="0"/>
              </a:spcBef>
              <a:buSzPct val="100000"/>
              <a:buAutoNum type="arabicPeriod" startAt="4"/>
            </a:pPr>
            <a:r>
              <a:rPr lang="en-AU" b="1" dirty="0"/>
              <a:t>Appropriate trustees</a:t>
            </a:r>
            <a:r>
              <a:rPr lang="en-AU" dirty="0"/>
              <a:t>:  generally appoint life tenant with preferably 2 independent trustees (ideally person(s) with whom he/she can get along but who will remain independent – are stepchildren appropriate?) – 2 independent trustees avoids the life tenant controlling the trust ie if the second trustee dies/loses capacity</a:t>
            </a:r>
          </a:p>
        </p:txBody>
      </p:sp>
      <p:sp>
        <p:nvSpPr>
          <p:cNvPr id="4" name="Slide Number Placeholder 3"/>
          <p:cNvSpPr>
            <a:spLocks noGrp="1"/>
          </p:cNvSpPr>
          <p:nvPr>
            <p:ph type="sldNum" sz="quarter" idx="15"/>
          </p:nvPr>
        </p:nvSpPr>
        <p:spPr/>
        <p:txBody>
          <a:bodyPr/>
          <a:lstStyle/>
          <a:p>
            <a:fld id="{9C0FB994-BE50-8341-80FE-1A7972386C43}" type="slidenum">
              <a:rPr lang="en-AU" smtClean="0"/>
              <a:pPr/>
              <a:t>41</a:t>
            </a:fld>
            <a:endParaRPr lang="en-AU" dirty="0"/>
          </a:p>
        </p:txBody>
      </p:sp>
    </p:spTree>
    <p:extLst>
      <p:ext uri="{BB962C8B-B14F-4D97-AF65-F5344CB8AC3E}">
        <p14:creationId xmlns:p14="http://schemas.microsoft.com/office/powerpoint/2010/main" val="19130564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AU" dirty="0"/>
              <a:t>Life Interests: Drafting Issues/Conditions </a:t>
            </a:r>
            <a:r>
              <a:rPr lang="en-AU" sz="1800" dirty="0"/>
              <a:t>(cont.)</a:t>
            </a:r>
            <a:endParaRPr lang="en-AU" dirty="0"/>
          </a:p>
        </p:txBody>
      </p:sp>
      <p:sp>
        <p:nvSpPr>
          <p:cNvPr id="3" name="Text Placeholder 2"/>
          <p:cNvSpPr>
            <a:spLocks noGrp="1"/>
          </p:cNvSpPr>
          <p:nvPr>
            <p:ph type="body" sz="quarter" idx="14"/>
          </p:nvPr>
        </p:nvSpPr>
        <p:spPr/>
        <p:txBody>
          <a:bodyPr/>
          <a:lstStyle/>
          <a:p>
            <a:pPr marL="622300" indent="-514350">
              <a:buFont typeface="+mj-lt"/>
              <a:buAutoNum type="arabicPeriod" startAt="6"/>
            </a:pPr>
            <a:r>
              <a:rPr lang="en-AU" b="1" dirty="0"/>
              <a:t>Consent of life tenant's attorney</a:t>
            </a:r>
            <a:r>
              <a:rPr lang="en-AU" dirty="0"/>
              <a:t>: eg if life tenant lacks capacity</a:t>
            </a:r>
          </a:p>
          <a:p>
            <a:pPr marL="622300" indent="-514350">
              <a:buFont typeface="+mj-lt"/>
              <a:buAutoNum type="arabicPeriod" startAt="6"/>
            </a:pPr>
            <a:r>
              <a:rPr lang="en-AU" b="1" dirty="0"/>
              <a:t>Who pays outgoings</a:t>
            </a:r>
            <a:r>
              <a:rPr lang="en-AU" dirty="0"/>
              <a:t>:  generally the life tenant will cover insurance and rates with trustee covering capital repairs etc – if a will is silent it is generally accepted the life tenant is responsible for outgoings and general maintenance.  Note that if the life tenant does not maintain the right to occupy will not terminate – see </a:t>
            </a:r>
            <a:r>
              <a:rPr lang="en-AU" i="1" dirty="0"/>
              <a:t>Peters v Taylor </a:t>
            </a:r>
            <a:r>
              <a:rPr lang="en-AU" dirty="0"/>
              <a:t>[2017] NSWSC 965</a:t>
            </a:r>
            <a:endParaRPr lang="en-AU" b="1" dirty="0"/>
          </a:p>
        </p:txBody>
      </p:sp>
      <p:sp>
        <p:nvSpPr>
          <p:cNvPr id="4" name="Slide Number Placeholder 3"/>
          <p:cNvSpPr>
            <a:spLocks noGrp="1"/>
          </p:cNvSpPr>
          <p:nvPr>
            <p:ph type="sldNum" sz="quarter" idx="15"/>
          </p:nvPr>
        </p:nvSpPr>
        <p:spPr/>
        <p:txBody>
          <a:bodyPr/>
          <a:lstStyle/>
          <a:p>
            <a:fld id="{9C0FB994-BE50-8341-80FE-1A7972386C43}" type="slidenum">
              <a:rPr lang="en-AU" smtClean="0"/>
              <a:pPr/>
              <a:t>42</a:t>
            </a:fld>
            <a:endParaRPr lang="en-AU" dirty="0"/>
          </a:p>
        </p:txBody>
      </p:sp>
    </p:spTree>
    <p:extLst>
      <p:ext uri="{BB962C8B-B14F-4D97-AF65-F5344CB8AC3E}">
        <p14:creationId xmlns:p14="http://schemas.microsoft.com/office/powerpoint/2010/main" val="17830015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AU" dirty="0"/>
              <a:t>Life Interests:  Drafting Issues/Conditions </a:t>
            </a:r>
            <a:r>
              <a:rPr lang="en-AU" sz="1800" dirty="0"/>
              <a:t>(cont.)</a:t>
            </a:r>
            <a:endParaRPr lang="en-AU" dirty="0"/>
          </a:p>
        </p:txBody>
      </p:sp>
      <p:sp>
        <p:nvSpPr>
          <p:cNvPr id="3" name="Text Placeholder 2"/>
          <p:cNvSpPr>
            <a:spLocks noGrp="1"/>
          </p:cNvSpPr>
          <p:nvPr>
            <p:ph type="body" sz="quarter" idx="14"/>
          </p:nvPr>
        </p:nvSpPr>
        <p:spPr/>
        <p:txBody>
          <a:bodyPr/>
          <a:lstStyle/>
          <a:p>
            <a:pPr marL="565150" indent="-457200">
              <a:buSzPct val="100000"/>
              <a:buFont typeface="+mj-lt"/>
              <a:buAutoNum type="arabicPeriod" startAt="8"/>
            </a:pPr>
            <a:r>
              <a:rPr lang="en-AU" b="1" dirty="0"/>
              <a:t>Fund for outgoings</a:t>
            </a:r>
            <a:r>
              <a:rPr lang="en-AU" dirty="0"/>
              <a:t>:  irrespective of whether the life tenant or trustee is liable where the life interest includes specific real estate but not the residuary estate, include a capital sum to be invested by the trustees, to cover payment of outgoings.  Avoids a dry trust and personal liability of trustees to pay outgoings ie duty to protect trust assets.</a:t>
            </a:r>
          </a:p>
          <a:p>
            <a:pPr marL="565150" indent="-457200">
              <a:buSzPct val="100000"/>
              <a:buFont typeface="+mj-lt"/>
              <a:buAutoNum type="arabicPeriod" startAt="8"/>
            </a:pPr>
            <a:r>
              <a:rPr lang="en-AU" sz="2400" b="1" dirty="0"/>
              <a:t>Capital gains tax</a:t>
            </a:r>
            <a:r>
              <a:rPr lang="en-AU" sz="2400" dirty="0"/>
              <a:t>:  trustee to have power to reimburse life tenant or remainder beneficiaries for any CGT liability</a:t>
            </a:r>
            <a:endParaRPr lang="en-AU" sz="2400" dirty="0">
              <a:solidFill>
                <a:srgbClr val="FF0000"/>
              </a:solidFill>
            </a:endParaRPr>
          </a:p>
          <a:p>
            <a:pPr marL="565150" indent="-457200">
              <a:buSzPct val="100000"/>
              <a:buFont typeface="+mj-lt"/>
              <a:buAutoNum type="arabicPeriod" startAt="8"/>
            </a:pPr>
            <a:r>
              <a:rPr lang="en-AU" b="1" dirty="0"/>
              <a:t>Right of occupation</a:t>
            </a:r>
            <a:r>
              <a:rPr lang="en-AU" dirty="0"/>
              <a:t>:  ensures private residence exemption available for CGT and land tax purposes</a:t>
            </a:r>
          </a:p>
          <a:p>
            <a:pPr marL="565150" indent="-457200">
              <a:buFont typeface="Arial" panose="020B0604020202020204" pitchFamily="34" charset="0"/>
              <a:buAutoNum type="arabicPeriod" startAt="8"/>
            </a:pPr>
            <a:endParaRPr lang="en-AU" dirty="0"/>
          </a:p>
          <a:p>
            <a:pPr marL="565150" indent="-457200">
              <a:buFont typeface="Arial" panose="020B0604020202020204" pitchFamily="34" charset="0"/>
              <a:buAutoNum type="arabicPeriod" startAt="8"/>
            </a:pPr>
            <a:endParaRPr lang="en-AU" dirty="0"/>
          </a:p>
          <a:p>
            <a:pPr marL="565150" indent="-457200">
              <a:buFont typeface="Arial" panose="020B0604020202020204" pitchFamily="34" charset="0"/>
              <a:buAutoNum type="arabicPeriod" startAt="5"/>
            </a:pPr>
            <a:endParaRPr lang="en-AU" dirty="0"/>
          </a:p>
          <a:p>
            <a:pPr marL="565150" indent="-457200">
              <a:buFont typeface="Arial" panose="020B0604020202020204" pitchFamily="34" charset="0"/>
              <a:buAutoNum type="arabicPeriod" startAt="5"/>
            </a:pPr>
            <a:endParaRPr lang="en-AU" dirty="0"/>
          </a:p>
        </p:txBody>
      </p:sp>
      <p:sp>
        <p:nvSpPr>
          <p:cNvPr id="4" name="Slide Number Placeholder 3"/>
          <p:cNvSpPr>
            <a:spLocks noGrp="1"/>
          </p:cNvSpPr>
          <p:nvPr>
            <p:ph type="sldNum" sz="quarter" idx="15"/>
          </p:nvPr>
        </p:nvSpPr>
        <p:spPr/>
        <p:txBody>
          <a:bodyPr/>
          <a:lstStyle/>
          <a:p>
            <a:fld id="{9C0FB994-BE50-8341-80FE-1A7972386C43}" type="slidenum">
              <a:rPr lang="en-AU" smtClean="0"/>
              <a:pPr/>
              <a:t>43</a:t>
            </a:fld>
            <a:endParaRPr lang="en-AU" dirty="0"/>
          </a:p>
        </p:txBody>
      </p:sp>
    </p:spTree>
    <p:extLst>
      <p:ext uri="{BB962C8B-B14F-4D97-AF65-F5344CB8AC3E}">
        <p14:creationId xmlns:p14="http://schemas.microsoft.com/office/powerpoint/2010/main" val="28602509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AU" dirty="0"/>
              <a:t>Life Interests:  Drafting Issues/Conditions </a:t>
            </a:r>
            <a:r>
              <a:rPr lang="en-AU" sz="1800" dirty="0"/>
              <a:t>(cont.)</a:t>
            </a:r>
            <a:endParaRPr lang="en-AU" dirty="0"/>
          </a:p>
        </p:txBody>
      </p:sp>
      <p:sp>
        <p:nvSpPr>
          <p:cNvPr id="3" name="Text Placeholder 2"/>
          <p:cNvSpPr>
            <a:spLocks noGrp="1"/>
          </p:cNvSpPr>
          <p:nvPr>
            <p:ph type="body" sz="quarter" idx="14"/>
          </p:nvPr>
        </p:nvSpPr>
        <p:spPr/>
        <p:txBody>
          <a:bodyPr/>
          <a:lstStyle/>
          <a:p>
            <a:pPr marL="565150" indent="-457200">
              <a:buSzPct val="100000"/>
              <a:buFont typeface="+mj-lt"/>
              <a:buAutoNum type="arabicPeriod" startAt="11"/>
            </a:pPr>
            <a:r>
              <a:rPr lang="en-AU" b="1" dirty="0"/>
              <a:t>Apportionment rules</a:t>
            </a:r>
            <a:r>
              <a:rPr lang="en-AU" dirty="0"/>
              <a:t>:  exclude in SA and Tasmania</a:t>
            </a:r>
          </a:p>
          <a:p>
            <a:pPr marL="565150" indent="-457200">
              <a:buSzPct val="100000"/>
              <a:buFont typeface="+mj-lt"/>
              <a:buAutoNum type="arabicPeriod" startAt="11"/>
            </a:pPr>
            <a:r>
              <a:rPr lang="en-AU" b="1" dirty="0"/>
              <a:t>Trust for sale</a:t>
            </a:r>
            <a:r>
              <a:rPr lang="en-AU" dirty="0"/>
              <a:t>:  avoid</a:t>
            </a:r>
            <a:r>
              <a:rPr lang="en-AU" i="1" dirty="0"/>
              <a:t> Settled Land Act</a:t>
            </a:r>
            <a:r>
              <a:rPr lang="en-AU" dirty="0"/>
              <a:t> in Victoria</a:t>
            </a:r>
          </a:p>
          <a:p>
            <a:pPr marL="565150" indent="-457200">
              <a:buSzPct val="100000"/>
              <a:buFont typeface="+mj-lt"/>
              <a:buAutoNum type="arabicPeriod" startAt="11"/>
            </a:pPr>
            <a:r>
              <a:rPr lang="en-AU" b="1" dirty="0"/>
              <a:t>Power to vary</a:t>
            </a:r>
            <a:r>
              <a:rPr lang="en-AU" dirty="0"/>
              <a:t>:  as the trust may last for many years, include power to vary administrative provisions to address for example changes in tax legislation</a:t>
            </a:r>
            <a:endParaRPr lang="en-AU" b="1" dirty="0"/>
          </a:p>
          <a:p>
            <a:pPr marL="565150" indent="-457200">
              <a:buSzPct val="100000"/>
              <a:buFont typeface="+mj-lt"/>
              <a:buAutoNum type="arabicPeriod" startAt="11"/>
            </a:pPr>
            <a:r>
              <a:rPr lang="en-AU" b="1" dirty="0"/>
              <a:t>Household and personal items</a:t>
            </a:r>
            <a:r>
              <a:rPr lang="en-AU" dirty="0"/>
              <a:t>:  these should be specifically given to the life tenant (if appropriate) and not pass into the trust – thereby avoiding the trustee's obligation to inspect annually and maintain an inventory</a:t>
            </a:r>
          </a:p>
        </p:txBody>
      </p:sp>
      <p:sp>
        <p:nvSpPr>
          <p:cNvPr id="4" name="Slide Number Placeholder 3"/>
          <p:cNvSpPr>
            <a:spLocks noGrp="1"/>
          </p:cNvSpPr>
          <p:nvPr>
            <p:ph type="sldNum" sz="quarter" idx="15"/>
          </p:nvPr>
        </p:nvSpPr>
        <p:spPr/>
        <p:txBody>
          <a:bodyPr/>
          <a:lstStyle/>
          <a:p>
            <a:fld id="{9C0FB994-BE50-8341-80FE-1A7972386C43}" type="slidenum">
              <a:rPr lang="en-AU" smtClean="0"/>
              <a:pPr/>
              <a:t>44</a:t>
            </a:fld>
            <a:endParaRPr lang="en-AU" dirty="0"/>
          </a:p>
        </p:txBody>
      </p:sp>
    </p:spTree>
    <p:extLst>
      <p:ext uri="{BB962C8B-B14F-4D97-AF65-F5344CB8AC3E}">
        <p14:creationId xmlns:p14="http://schemas.microsoft.com/office/powerpoint/2010/main" val="2956683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AU" dirty="0"/>
              <a:t>Life Interests:  Drafting Issues/Conditions </a:t>
            </a:r>
            <a:r>
              <a:rPr lang="en-AU" sz="1800" dirty="0"/>
              <a:t>(cont.)</a:t>
            </a:r>
            <a:endParaRPr lang="en-AU" dirty="0"/>
          </a:p>
        </p:txBody>
      </p:sp>
      <p:sp>
        <p:nvSpPr>
          <p:cNvPr id="3" name="Text Placeholder 2"/>
          <p:cNvSpPr>
            <a:spLocks noGrp="1"/>
          </p:cNvSpPr>
          <p:nvPr>
            <p:ph type="body" sz="quarter" idx="14"/>
          </p:nvPr>
        </p:nvSpPr>
        <p:spPr/>
        <p:txBody>
          <a:bodyPr/>
          <a:lstStyle/>
          <a:p>
            <a:pPr marL="565150" indent="-457200">
              <a:buFont typeface="+mj-lt"/>
              <a:buAutoNum type="arabicPeriod" startAt="15"/>
            </a:pPr>
            <a:r>
              <a:rPr lang="en-AU" b="1" dirty="0"/>
              <a:t>Gift of the Principal Residence or Specific Property</a:t>
            </a:r>
            <a:r>
              <a:rPr lang="en-AU" dirty="0"/>
              <a:t>:</a:t>
            </a:r>
          </a:p>
          <a:p>
            <a:pPr lvl="1"/>
            <a:r>
              <a:rPr lang="en-AU" dirty="0"/>
              <a:t>Peter's will gives "my principal residence at my death to my Trustees …"</a:t>
            </a:r>
          </a:p>
          <a:p>
            <a:pPr lvl="1"/>
            <a:r>
              <a:rPr lang="en-AU" dirty="0"/>
              <a:t>What issues can arise?</a:t>
            </a:r>
            <a:endParaRPr lang="en-AU" b="1" dirty="0"/>
          </a:p>
          <a:p>
            <a:pPr marL="565150" indent="-457200"/>
            <a:endParaRPr lang="en-AU" b="1" dirty="0"/>
          </a:p>
          <a:p>
            <a:pPr marL="565150" indent="-457200">
              <a:buFont typeface="+mj-lt"/>
              <a:buAutoNum type="arabicPeriod" startAt="12"/>
            </a:pPr>
            <a:endParaRPr lang="en-AU" dirty="0"/>
          </a:p>
          <a:p>
            <a:pPr marL="565150" indent="-457200">
              <a:buFont typeface="Arial" panose="020B0604020202020204" pitchFamily="34" charset="0"/>
              <a:buAutoNum type="arabicPeriod" startAt="12"/>
            </a:pPr>
            <a:endParaRPr lang="en-AU" dirty="0"/>
          </a:p>
          <a:p>
            <a:pPr marL="565150" indent="-457200">
              <a:buFont typeface="Arial" panose="020B0604020202020204" pitchFamily="34" charset="0"/>
              <a:buAutoNum type="arabicPeriod" startAt="5"/>
            </a:pPr>
            <a:endParaRPr lang="en-AU" dirty="0"/>
          </a:p>
          <a:p>
            <a:pPr marL="565150" indent="-457200">
              <a:buFont typeface="Arial" panose="020B0604020202020204" pitchFamily="34" charset="0"/>
              <a:buAutoNum type="arabicPeriod" startAt="5"/>
            </a:pPr>
            <a:endParaRPr lang="en-AU" dirty="0"/>
          </a:p>
        </p:txBody>
      </p:sp>
      <p:sp>
        <p:nvSpPr>
          <p:cNvPr id="4" name="Slide Number Placeholder 3"/>
          <p:cNvSpPr>
            <a:spLocks noGrp="1"/>
          </p:cNvSpPr>
          <p:nvPr>
            <p:ph type="sldNum" sz="quarter" idx="15"/>
          </p:nvPr>
        </p:nvSpPr>
        <p:spPr/>
        <p:txBody>
          <a:bodyPr/>
          <a:lstStyle/>
          <a:p>
            <a:fld id="{9C0FB994-BE50-8341-80FE-1A7972386C43}" type="slidenum">
              <a:rPr lang="en-AU" smtClean="0"/>
              <a:pPr/>
              <a:t>45</a:t>
            </a:fld>
            <a:endParaRPr lang="en-AU" dirty="0"/>
          </a:p>
        </p:txBody>
      </p:sp>
    </p:spTree>
    <p:extLst>
      <p:ext uri="{BB962C8B-B14F-4D97-AF65-F5344CB8AC3E}">
        <p14:creationId xmlns:p14="http://schemas.microsoft.com/office/powerpoint/2010/main" val="1990634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ACF2E6-1BBA-22EB-C326-A12EEA56B886}"/>
              </a:ext>
            </a:extLst>
          </p:cNvPr>
          <p:cNvSpPr>
            <a:spLocks noGrp="1"/>
          </p:cNvSpPr>
          <p:nvPr>
            <p:ph type="body" sz="quarter" idx="12"/>
          </p:nvPr>
        </p:nvSpPr>
        <p:spPr/>
        <p:txBody>
          <a:bodyPr/>
          <a:lstStyle/>
          <a:p>
            <a:r>
              <a:rPr lang="en-AU" dirty="0"/>
              <a:t>Life Interests:  Drafting Issues/Conditions </a:t>
            </a:r>
            <a:r>
              <a:rPr lang="en-AU" sz="1800" dirty="0"/>
              <a:t>(cont.)</a:t>
            </a:r>
            <a:endParaRPr lang="en-AU" dirty="0"/>
          </a:p>
        </p:txBody>
      </p:sp>
      <p:sp>
        <p:nvSpPr>
          <p:cNvPr id="3" name="Text Placeholder 2">
            <a:extLst>
              <a:ext uri="{FF2B5EF4-FFF2-40B4-BE49-F238E27FC236}">
                <a16:creationId xmlns:a16="http://schemas.microsoft.com/office/drawing/2014/main" id="{E873942C-DA14-CA65-EBE4-FC6F788B0C89}"/>
              </a:ext>
            </a:extLst>
          </p:cNvPr>
          <p:cNvSpPr>
            <a:spLocks noGrp="1"/>
          </p:cNvSpPr>
          <p:nvPr>
            <p:ph type="body" sz="quarter" idx="14"/>
          </p:nvPr>
        </p:nvSpPr>
        <p:spPr/>
        <p:txBody>
          <a:bodyPr/>
          <a:lstStyle/>
          <a:p>
            <a:r>
              <a:rPr lang="en-AU" sz="2200" dirty="0"/>
              <a:t>He may be living in a nursing home but still </a:t>
            </a:r>
            <a:r>
              <a:rPr lang="en-AU" sz="2200" dirty="0" smtClean="0"/>
              <a:t>owns </a:t>
            </a:r>
            <a:r>
              <a:rPr lang="en-AU" sz="2200" dirty="0"/>
              <a:t>his former PPR.  Address by:</a:t>
            </a:r>
          </a:p>
          <a:p>
            <a:pPr lvl="1"/>
            <a:r>
              <a:rPr lang="en-AU" sz="2000" dirty="0"/>
              <a:t>"Principal residence" means:</a:t>
            </a:r>
          </a:p>
          <a:p>
            <a:pPr marL="1262063" lvl="1" indent="-550863">
              <a:buNone/>
            </a:pPr>
            <a:r>
              <a:rPr lang="en-US" sz="1800" dirty="0"/>
              <a:t>(a)	my interest in the last residence in which I was residing prior to my death, even if I was not living in such residence immediately prior to my death (currently the property located at 10/8a Hampden Road, Pennant Hills in the State of New South Wales); and</a:t>
            </a:r>
          </a:p>
          <a:p>
            <a:pPr marL="1257300" lvl="1" indent="-542925">
              <a:buNone/>
            </a:pPr>
            <a:r>
              <a:rPr lang="en-US" sz="1800" dirty="0"/>
              <a:t>(b)	excludes any interest in leasehold property or any rights I may have in a residential care facility.</a:t>
            </a:r>
          </a:p>
          <a:p>
            <a:r>
              <a:rPr lang="en-AU" sz="2200" dirty="0"/>
              <a:t>Peter may also have sold his PPR – see next slide</a:t>
            </a:r>
          </a:p>
          <a:p>
            <a:pPr marL="432000" lvl="1" indent="0">
              <a:buNone/>
            </a:pPr>
            <a:endParaRPr lang="en-AU" dirty="0"/>
          </a:p>
        </p:txBody>
      </p:sp>
      <p:sp>
        <p:nvSpPr>
          <p:cNvPr id="4" name="Slide Number Placeholder 3">
            <a:extLst>
              <a:ext uri="{FF2B5EF4-FFF2-40B4-BE49-F238E27FC236}">
                <a16:creationId xmlns:a16="http://schemas.microsoft.com/office/drawing/2014/main" id="{08E7B671-7457-912B-0698-B99B41E9BE4F}"/>
              </a:ext>
            </a:extLst>
          </p:cNvPr>
          <p:cNvSpPr>
            <a:spLocks noGrp="1"/>
          </p:cNvSpPr>
          <p:nvPr>
            <p:ph type="sldNum" sz="quarter" idx="15"/>
          </p:nvPr>
        </p:nvSpPr>
        <p:spPr/>
        <p:txBody>
          <a:bodyPr/>
          <a:lstStyle/>
          <a:p>
            <a:fld id="{9C0FB994-BE50-8341-80FE-1A7972386C43}" type="slidenum">
              <a:rPr lang="en-AU" smtClean="0"/>
              <a:pPr/>
              <a:t>46</a:t>
            </a:fld>
            <a:endParaRPr lang="en-AU" dirty="0"/>
          </a:p>
        </p:txBody>
      </p:sp>
    </p:spTree>
    <p:extLst>
      <p:ext uri="{BB962C8B-B14F-4D97-AF65-F5344CB8AC3E}">
        <p14:creationId xmlns:p14="http://schemas.microsoft.com/office/powerpoint/2010/main" val="10147628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6FCF8D-03AD-DFAB-BB41-BAA1D562539E}"/>
              </a:ext>
            </a:extLst>
          </p:cNvPr>
          <p:cNvSpPr>
            <a:spLocks noGrp="1"/>
          </p:cNvSpPr>
          <p:nvPr>
            <p:ph type="body" sz="quarter" idx="12"/>
          </p:nvPr>
        </p:nvSpPr>
        <p:spPr/>
        <p:txBody>
          <a:bodyPr/>
          <a:lstStyle/>
          <a:p>
            <a:r>
              <a:rPr lang="en-AU" dirty="0"/>
              <a:t>Life Interests:  Drafting Issues/Conditions </a:t>
            </a:r>
            <a:r>
              <a:rPr lang="en-AU" sz="1800" dirty="0"/>
              <a:t>(cont.)</a:t>
            </a:r>
            <a:endParaRPr lang="en-AU" dirty="0"/>
          </a:p>
        </p:txBody>
      </p:sp>
      <p:sp>
        <p:nvSpPr>
          <p:cNvPr id="3" name="Text Placeholder 2">
            <a:extLst>
              <a:ext uri="{FF2B5EF4-FFF2-40B4-BE49-F238E27FC236}">
                <a16:creationId xmlns:a16="http://schemas.microsoft.com/office/drawing/2014/main" id="{6A36BD9C-007D-77B1-3132-1CC83A2D273E}"/>
              </a:ext>
            </a:extLst>
          </p:cNvPr>
          <p:cNvSpPr>
            <a:spLocks noGrp="1"/>
          </p:cNvSpPr>
          <p:nvPr>
            <p:ph type="body" sz="quarter" idx="14"/>
          </p:nvPr>
        </p:nvSpPr>
        <p:spPr/>
        <p:txBody>
          <a:bodyPr/>
          <a:lstStyle/>
          <a:p>
            <a:r>
              <a:rPr lang="en-AU" sz="2000" dirty="0"/>
              <a:t>Peter's will provides "</a:t>
            </a:r>
            <a:r>
              <a:rPr lang="en-AU" sz="2000" i="1" dirty="0"/>
              <a:t>I give to my Executors my property known as 10 George Street …</a:t>
            </a:r>
            <a:r>
              <a:rPr lang="en-AU" sz="2000" dirty="0"/>
              <a:t>"</a:t>
            </a:r>
          </a:p>
          <a:p>
            <a:r>
              <a:rPr lang="en-AU" sz="2000" dirty="0"/>
              <a:t>The gift will fail if the property has been sold – address this by:</a:t>
            </a:r>
          </a:p>
          <a:p>
            <a:pPr marL="432000" lvl="1" indent="0">
              <a:buNone/>
            </a:pPr>
            <a:r>
              <a:rPr lang="en-AU" sz="1800" dirty="0"/>
              <a:t>"</a:t>
            </a:r>
            <a:r>
              <a:rPr lang="en-US" sz="1800" i="1" dirty="0"/>
              <a:t>If the gift of my George Street Property fails because I do not own my George Street Property at my death then I GIVE to my Executors upon trust in lieu of my George Street Property a cash sum equivalent to the sale proceeds of my George Street Property calculated after deducting the costs of sale, any land tax and any capital gains tax (but excluding any Medicare levy) paid or payable on the sale of my George Street Property but disregarding any debt attaching to the subject property at the time of sale.</a:t>
            </a:r>
            <a:r>
              <a:rPr lang="en-US" sz="1800" dirty="0"/>
              <a:t>"</a:t>
            </a:r>
          </a:p>
          <a:p>
            <a:r>
              <a:rPr lang="en-AU" sz="2000" dirty="0"/>
              <a:t>Sale by an attorney may save the gift – but beneficiary does not receive net sale proceeds but what is left of the sale proceeds at the Willmaker's death ie if the sale proceeds had been used to fund the Willmaker's living expenses</a:t>
            </a:r>
          </a:p>
          <a:p>
            <a:pPr marL="432000" lvl="1" indent="0">
              <a:buNone/>
            </a:pPr>
            <a:endParaRPr lang="en-AU" dirty="0"/>
          </a:p>
        </p:txBody>
      </p:sp>
      <p:sp>
        <p:nvSpPr>
          <p:cNvPr id="4" name="Slide Number Placeholder 3">
            <a:extLst>
              <a:ext uri="{FF2B5EF4-FFF2-40B4-BE49-F238E27FC236}">
                <a16:creationId xmlns:a16="http://schemas.microsoft.com/office/drawing/2014/main" id="{7A1A80B8-5DBD-FB4F-ADCB-A6A81C570AFC}"/>
              </a:ext>
            </a:extLst>
          </p:cNvPr>
          <p:cNvSpPr>
            <a:spLocks noGrp="1"/>
          </p:cNvSpPr>
          <p:nvPr>
            <p:ph type="sldNum" sz="quarter" idx="15"/>
          </p:nvPr>
        </p:nvSpPr>
        <p:spPr/>
        <p:txBody>
          <a:bodyPr/>
          <a:lstStyle/>
          <a:p>
            <a:fld id="{9C0FB994-BE50-8341-80FE-1A7972386C43}" type="slidenum">
              <a:rPr lang="en-AU" smtClean="0"/>
              <a:pPr/>
              <a:t>47</a:t>
            </a:fld>
            <a:endParaRPr lang="en-AU" dirty="0"/>
          </a:p>
        </p:txBody>
      </p:sp>
    </p:spTree>
    <p:extLst>
      <p:ext uri="{BB962C8B-B14F-4D97-AF65-F5344CB8AC3E}">
        <p14:creationId xmlns:p14="http://schemas.microsoft.com/office/powerpoint/2010/main" val="36619469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373E7E-9B55-36DC-1584-2083DC240A4A}"/>
              </a:ext>
            </a:extLst>
          </p:cNvPr>
          <p:cNvSpPr>
            <a:spLocks noGrp="1"/>
          </p:cNvSpPr>
          <p:nvPr>
            <p:ph type="body" sz="quarter" idx="12"/>
          </p:nvPr>
        </p:nvSpPr>
        <p:spPr/>
        <p:txBody>
          <a:bodyPr/>
          <a:lstStyle/>
          <a:p>
            <a:r>
              <a:rPr lang="en-AU" dirty="0"/>
              <a:t>Taxation of Life Interests and Rights to Reside</a:t>
            </a:r>
          </a:p>
        </p:txBody>
      </p:sp>
      <p:sp>
        <p:nvSpPr>
          <p:cNvPr id="3" name="Text Placeholder 2">
            <a:extLst>
              <a:ext uri="{FF2B5EF4-FFF2-40B4-BE49-F238E27FC236}">
                <a16:creationId xmlns:a16="http://schemas.microsoft.com/office/drawing/2014/main" id="{264D2CDC-08B5-D6F3-1651-47F17F11CF72}"/>
              </a:ext>
            </a:extLst>
          </p:cNvPr>
          <p:cNvSpPr>
            <a:spLocks noGrp="1"/>
          </p:cNvSpPr>
          <p:nvPr>
            <p:ph type="body" sz="quarter" idx="14"/>
          </p:nvPr>
        </p:nvSpPr>
        <p:spPr/>
        <p:txBody>
          <a:bodyPr/>
          <a:lstStyle/>
          <a:p>
            <a:r>
              <a:rPr lang="en-AU" dirty="0"/>
              <a:t>A minefield – do </a:t>
            </a:r>
            <a:r>
              <a:rPr lang="en-AU" u="sng" dirty="0"/>
              <a:t>not</a:t>
            </a:r>
            <a:r>
              <a:rPr lang="en-AU" dirty="0"/>
              <a:t> give advice but be aware of the issues</a:t>
            </a:r>
          </a:p>
          <a:p>
            <a:pPr marL="108000" indent="0">
              <a:buNone/>
            </a:pPr>
            <a:r>
              <a:rPr lang="en-AU" b="1" dirty="0">
                <a:solidFill>
                  <a:srgbClr val="8B2332"/>
                </a:solidFill>
              </a:rPr>
              <a:t>Main residence tax exemptions</a:t>
            </a:r>
          </a:p>
          <a:p>
            <a:r>
              <a:rPr lang="en-AU" dirty="0"/>
              <a:t>CGT and land tax</a:t>
            </a:r>
          </a:p>
          <a:p>
            <a:pPr lvl="1"/>
            <a:r>
              <a:rPr lang="en-AU" dirty="0"/>
              <a:t>Provided the will includes the right to occupy and the life tenant or beneficiary does occupy, the CGT and land tax main residence exemptions will be available – also applies to a substitute residence</a:t>
            </a:r>
          </a:p>
        </p:txBody>
      </p:sp>
      <p:sp>
        <p:nvSpPr>
          <p:cNvPr id="4" name="Slide Number Placeholder 3">
            <a:extLst>
              <a:ext uri="{FF2B5EF4-FFF2-40B4-BE49-F238E27FC236}">
                <a16:creationId xmlns:a16="http://schemas.microsoft.com/office/drawing/2014/main" id="{AC72F1EE-3BC6-0DA5-0F17-C22BF3D2D1F5}"/>
              </a:ext>
            </a:extLst>
          </p:cNvPr>
          <p:cNvSpPr>
            <a:spLocks noGrp="1"/>
          </p:cNvSpPr>
          <p:nvPr>
            <p:ph type="sldNum" sz="quarter" idx="15"/>
          </p:nvPr>
        </p:nvSpPr>
        <p:spPr/>
        <p:txBody>
          <a:bodyPr/>
          <a:lstStyle/>
          <a:p>
            <a:fld id="{9C0FB994-BE50-8341-80FE-1A7972386C43}" type="slidenum">
              <a:rPr lang="en-AU" smtClean="0"/>
              <a:pPr/>
              <a:t>48</a:t>
            </a:fld>
            <a:endParaRPr lang="en-AU" dirty="0"/>
          </a:p>
        </p:txBody>
      </p:sp>
    </p:spTree>
    <p:extLst>
      <p:ext uri="{BB962C8B-B14F-4D97-AF65-F5344CB8AC3E}">
        <p14:creationId xmlns:p14="http://schemas.microsoft.com/office/powerpoint/2010/main" val="16919802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373E7E-9B55-36DC-1584-2083DC240A4A}"/>
              </a:ext>
            </a:extLst>
          </p:cNvPr>
          <p:cNvSpPr>
            <a:spLocks noGrp="1"/>
          </p:cNvSpPr>
          <p:nvPr>
            <p:ph type="body" sz="quarter" idx="12"/>
          </p:nvPr>
        </p:nvSpPr>
        <p:spPr/>
        <p:txBody>
          <a:bodyPr/>
          <a:lstStyle/>
          <a:p>
            <a:r>
              <a:rPr lang="en-AU" dirty="0"/>
              <a:t>Taxation of Life Interests and Rights to Reside</a:t>
            </a:r>
            <a:r>
              <a:rPr lang="en-AU" sz="1800" dirty="0"/>
              <a:t> (cont.)</a:t>
            </a:r>
          </a:p>
        </p:txBody>
      </p:sp>
      <p:sp>
        <p:nvSpPr>
          <p:cNvPr id="3" name="Text Placeholder 2">
            <a:extLst>
              <a:ext uri="{FF2B5EF4-FFF2-40B4-BE49-F238E27FC236}">
                <a16:creationId xmlns:a16="http://schemas.microsoft.com/office/drawing/2014/main" id="{264D2CDC-08B5-D6F3-1651-47F17F11CF72}"/>
              </a:ext>
            </a:extLst>
          </p:cNvPr>
          <p:cNvSpPr>
            <a:spLocks noGrp="1"/>
          </p:cNvSpPr>
          <p:nvPr>
            <p:ph type="body" sz="quarter" idx="14"/>
          </p:nvPr>
        </p:nvSpPr>
        <p:spPr/>
        <p:txBody>
          <a:bodyPr/>
          <a:lstStyle/>
          <a:p>
            <a:pPr marL="108000" indent="0">
              <a:buNone/>
            </a:pPr>
            <a:r>
              <a:rPr lang="en-AU" b="1" dirty="0">
                <a:solidFill>
                  <a:srgbClr val="8B2332"/>
                </a:solidFill>
              </a:rPr>
              <a:t>CGT arising due to administration of the trust</a:t>
            </a:r>
          </a:p>
          <a:p>
            <a:r>
              <a:rPr lang="en-AU" sz="2000" dirty="0">
                <a:solidFill>
                  <a:schemeClr val="tx1">
                    <a:lumMod val="65000"/>
                    <a:lumOff val="35000"/>
                  </a:schemeClr>
                </a:solidFill>
              </a:rPr>
              <a:t>As CGT main residence exemption generally available where property occupied by life tenant, CGT will only be an issue where shares or an investment property are sold by the trustee</a:t>
            </a:r>
          </a:p>
          <a:p>
            <a:r>
              <a:rPr lang="en-AU" sz="2000" dirty="0">
                <a:solidFill>
                  <a:schemeClr val="tx1">
                    <a:lumMod val="65000"/>
                    <a:lumOff val="35000"/>
                  </a:schemeClr>
                </a:solidFill>
              </a:rPr>
              <a:t>Trust capital gains are taxed under the present entitlement rules or the specific entitlement rules</a:t>
            </a:r>
          </a:p>
          <a:p>
            <a:r>
              <a:rPr lang="en-AU" sz="2000" dirty="0">
                <a:solidFill>
                  <a:schemeClr val="tx1">
                    <a:lumMod val="65000"/>
                    <a:lumOff val="35000"/>
                  </a:schemeClr>
                </a:solidFill>
              </a:rPr>
              <a:t>As a life tenant is presently entitled to income, he/she will be taxed on any capital gain but will not receive the capital gain which remains in the trust</a:t>
            </a:r>
          </a:p>
          <a:p>
            <a:r>
              <a:rPr lang="en-AU" sz="2000" dirty="0">
                <a:solidFill>
                  <a:schemeClr val="tx1">
                    <a:lumMod val="65000"/>
                    <a:lumOff val="35000"/>
                  </a:schemeClr>
                </a:solidFill>
              </a:rPr>
              <a:t>Specific entitlem</a:t>
            </a:r>
            <a:r>
              <a:rPr lang="en-AU" sz="2000" dirty="0"/>
              <a:t>ent – trustee or beneficiary receives the capital gain and is taxed on it</a:t>
            </a:r>
          </a:p>
        </p:txBody>
      </p:sp>
      <p:sp>
        <p:nvSpPr>
          <p:cNvPr id="4" name="Slide Number Placeholder 3">
            <a:extLst>
              <a:ext uri="{FF2B5EF4-FFF2-40B4-BE49-F238E27FC236}">
                <a16:creationId xmlns:a16="http://schemas.microsoft.com/office/drawing/2014/main" id="{AC72F1EE-3BC6-0DA5-0F17-C22BF3D2D1F5}"/>
              </a:ext>
            </a:extLst>
          </p:cNvPr>
          <p:cNvSpPr>
            <a:spLocks noGrp="1"/>
          </p:cNvSpPr>
          <p:nvPr>
            <p:ph type="sldNum" sz="quarter" idx="15"/>
          </p:nvPr>
        </p:nvSpPr>
        <p:spPr/>
        <p:txBody>
          <a:bodyPr/>
          <a:lstStyle/>
          <a:p>
            <a:fld id="{9C0FB994-BE50-8341-80FE-1A7972386C43}" type="slidenum">
              <a:rPr lang="en-AU" smtClean="0"/>
              <a:pPr/>
              <a:t>49</a:t>
            </a:fld>
            <a:endParaRPr lang="en-AU" dirty="0"/>
          </a:p>
        </p:txBody>
      </p:sp>
    </p:spTree>
    <p:extLst>
      <p:ext uri="{BB962C8B-B14F-4D97-AF65-F5344CB8AC3E}">
        <p14:creationId xmlns:p14="http://schemas.microsoft.com/office/powerpoint/2010/main" val="713182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AU" dirty="0"/>
              <a:t>"Mid-life child" family </a:t>
            </a:r>
            <a:r>
              <a:rPr lang="en-AU" sz="1800" dirty="0"/>
              <a:t>(cont.)</a:t>
            </a:r>
          </a:p>
        </p:txBody>
      </p:sp>
      <p:sp>
        <p:nvSpPr>
          <p:cNvPr id="3" name="Text Placeholder 2"/>
          <p:cNvSpPr>
            <a:spLocks noGrp="1"/>
          </p:cNvSpPr>
          <p:nvPr>
            <p:ph type="body" sz="quarter" idx="14"/>
          </p:nvPr>
        </p:nvSpPr>
        <p:spPr/>
        <p:txBody>
          <a:bodyPr/>
          <a:lstStyle/>
          <a:p>
            <a:pPr lvl="1">
              <a:spcBef>
                <a:spcPts val="1200"/>
              </a:spcBef>
            </a:pPr>
            <a:r>
              <a:rPr lang="en-AU" dirty="0"/>
              <a:t>He wishes to give Paul and Robert $1 million each and takes out life insurance of $2 million via a superannuation account as the premiums are tax deductible</a:t>
            </a:r>
          </a:p>
          <a:p>
            <a:pPr lvl="1">
              <a:spcBef>
                <a:spcPts val="1200"/>
              </a:spcBef>
            </a:pPr>
            <a:r>
              <a:rPr lang="en-AU" dirty="0"/>
              <a:t>Peter completes a binding death benefit nomination to his estate to remove the trustee discretion</a:t>
            </a:r>
          </a:p>
          <a:p>
            <a:pPr lvl="1">
              <a:spcBef>
                <a:spcPts val="1200"/>
              </a:spcBef>
            </a:pPr>
            <a:r>
              <a:rPr lang="en-AU" dirty="0"/>
              <a:t>His Will leaves the death benefit equally between Paul and Robert in optional testamentary discretionary trusts with each receiving 10% at 21 and the balance at 25</a:t>
            </a:r>
          </a:p>
        </p:txBody>
      </p:sp>
      <p:sp>
        <p:nvSpPr>
          <p:cNvPr id="4" name="Slide Number Placeholder 3"/>
          <p:cNvSpPr>
            <a:spLocks noGrp="1"/>
          </p:cNvSpPr>
          <p:nvPr>
            <p:ph type="sldNum" sz="quarter" idx="15"/>
          </p:nvPr>
        </p:nvSpPr>
        <p:spPr/>
        <p:txBody>
          <a:bodyPr/>
          <a:lstStyle/>
          <a:p>
            <a:fld id="{9C0FB994-BE50-8341-80FE-1A7972386C43}" type="slidenum">
              <a:rPr lang="en-AU" smtClean="0"/>
              <a:pPr/>
              <a:t>5</a:t>
            </a:fld>
            <a:endParaRPr lang="en-AU" dirty="0"/>
          </a:p>
        </p:txBody>
      </p:sp>
    </p:spTree>
    <p:extLst>
      <p:ext uri="{BB962C8B-B14F-4D97-AF65-F5344CB8AC3E}">
        <p14:creationId xmlns:p14="http://schemas.microsoft.com/office/powerpoint/2010/main" val="41609205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373E7E-9B55-36DC-1584-2083DC240A4A}"/>
              </a:ext>
            </a:extLst>
          </p:cNvPr>
          <p:cNvSpPr>
            <a:spLocks noGrp="1"/>
          </p:cNvSpPr>
          <p:nvPr>
            <p:ph type="body" sz="quarter" idx="12"/>
          </p:nvPr>
        </p:nvSpPr>
        <p:spPr/>
        <p:txBody>
          <a:bodyPr/>
          <a:lstStyle/>
          <a:p>
            <a:r>
              <a:rPr lang="en-AU" dirty="0"/>
              <a:t>Taxation of Life Interests and Rights to Reside </a:t>
            </a:r>
            <a:r>
              <a:rPr lang="en-AU" sz="1800" dirty="0"/>
              <a:t>(cont.)</a:t>
            </a:r>
          </a:p>
        </p:txBody>
      </p:sp>
      <p:sp>
        <p:nvSpPr>
          <p:cNvPr id="3" name="Text Placeholder 2">
            <a:extLst>
              <a:ext uri="{FF2B5EF4-FFF2-40B4-BE49-F238E27FC236}">
                <a16:creationId xmlns:a16="http://schemas.microsoft.com/office/drawing/2014/main" id="{264D2CDC-08B5-D6F3-1651-47F17F11CF72}"/>
              </a:ext>
            </a:extLst>
          </p:cNvPr>
          <p:cNvSpPr>
            <a:spLocks noGrp="1"/>
          </p:cNvSpPr>
          <p:nvPr>
            <p:ph type="body" sz="quarter" idx="14"/>
          </p:nvPr>
        </p:nvSpPr>
        <p:spPr/>
        <p:txBody>
          <a:bodyPr/>
          <a:lstStyle/>
          <a:p>
            <a:pPr marL="108000" indent="0">
              <a:buNone/>
            </a:pPr>
            <a:r>
              <a:rPr lang="en-AU" sz="2200" b="1" dirty="0">
                <a:solidFill>
                  <a:srgbClr val="8B2332"/>
                </a:solidFill>
              </a:rPr>
              <a:t>Choice of Income Definition for Trust</a:t>
            </a:r>
          </a:p>
          <a:p>
            <a:r>
              <a:rPr lang="en-AU" sz="1900" dirty="0">
                <a:solidFill>
                  <a:schemeClr val="tx1">
                    <a:lumMod val="65000"/>
                    <a:lumOff val="35000"/>
                  </a:schemeClr>
                </a:solidFill>
              </a:rPr>
              <a:t>Tax, ie </a:t>
            </a:r>
            <a:r>
              <a:rPr lang="en-AU" sz="1900" dirty="0" err="1">
                <a:solidFill>
                  <a:schemeClr val="tx1">
                    <a:lumMod val="65000"/>
                    <a:lumOff val="35000"/>
                  </a:schemeClr>
                </a:solidFill>
              </a:rPr>
              <a:t>s95</a:t>
            </a:r>
            <a:r>
              <a:rPr lang="en-AU" sz="1900" dirty="0">
                <a:solidFill>
                  <a:schemeClr val="tx1">
                    <a:lumMod val="65000"/>
                    <a:lumOff val="35000"/>
                  </a:schemeClr>
                </a:solidFill>
              </a:rPr>
              <a:t> ITAA 1936 – includes net capital gains</a:t>
            </a:r>
          </a:p>
          <a:p>
            <a:r>
              <a:rPr lang="en-AU" sz="1900" dirty="0">
                <a:solidFill>
                  <a:schemeClr val="tx1">
                    <a:lumMod val="65000"/>
                    <a:lumOff val="35000"/>
                  </a:schemeClr>
                </a:solidFill>
              </a:rPr>
              <a:t>Accounting (or trust law) – excludes those gains</a:t>
            </a:r>
          </a:p>
          <a:p>
            <a:r>
              <a:rPr lang="en-AU" sz="1900" dirty="0">
                <a:solidFill>
                  <a:schemeClr val="tx1">
                    <a:lumMod val="65000"/>
                    <a:lumOff val="35000"/>
                  </a:schemeClr>
                </a:solidFill>
              </a:rPr>
              <a:t>As the intention of a life estate is to retain capital for the benefit of the remainder beneficiaries, the accounting or trust law definition is generally preferred</a:t>
            </a:r>
          </a:p>
          <a:p>
            <a:r>
              <a:rPr lang="en-US" sz="1900" dirty="0"/>
              <a:t>If the will is silent as to which income definition applies, it is generally accepted that the accounting or trust law definition will apply</a:t>
            </a:r>
          </a:p>
          <a:p>
            <a:r>
              <a:rPr lang="en-AU" sz="1900" dirty="0"/>
              <a:t>If in doubt, make trustee specifically entitled – must be assessed under s99, to ensure CGT 50% discount is available with the trustee being taxed at marginal rates (albeit without the benefit of the tax-free threshold).  If assessed under s99A, the trustee will be taxed at the top marginal rate and the discount will not be available</a:t>
            </a:r>
          </a:p>
          <a:p>
            <a:endParaRPr lang="en-US" dirty="0"/>
          </a:p>
        </p:txBody>
      </p:sp>
      <p:sp>
        <p:nvSpPr>
          <p:cNvPr id="4" name="Slide Number Placeholder 3">
            <a:extLst>
              <a:ext uri="{FF2B5EF4-FFF2-40B4-BE49-F238E27FC236}">
                <a16:creationId xmlns:a16="http://schemas.microsoft.com/office/drawing/2014/main" id="{AC72F1EE-3BC6-0DA5-0F17-C22BF3D2D1F5}"/>
              </a:ext>
            </a:extLst>
          </p:cNvPr>
          <p:cNvSpPr>
            <a:spLocks noGrp="1"/>
          </p:cNvSpPr>
          <p:nvPr>
            <p:ph type="sldNum" sz="quarter" idx="15"/>
          </p:nvPr>
        </p:nvSpPr>
        <p:spPr/>
        <p:txBody>
          <a:bodyPr/>
          <a:lstStyle/>
          <a:p>
            <a:fld id="{9C0FB994-BE50-8341-80FE-1A7972386C43}" type="slidenum">
              <a:rPr lang="en-AU" smtClean="0"/>
              <a:pPr/>
              <a:t>50</a:t>
            </a:fld>
            <a:endParaRPr lang="en-AU" dirty="0"/>
          </a:p>
        </p:txBody>
      </p:sp>
    </p:spTree>
    <p:extLst>
      <p:ext uri="{BB962C8B-B14F-4D97-AF65-F5344CB8AC3E}">
        <p14:creationId xmlns:p14="http://schemas.microsoft.com/office/powerpoint/2010/main" val="5735304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D649BB-0A01-3DE3-7D8D-3B1541357B53}"/>
              </a:ext>
            </a:extLst>
          </p:cNvPr>
          <p:cNvSpPr>
            <a:spLocks noGrp="1"/>
          </p:cNvSpPr>
          <p:nvPr>
            <p:ph type="body" sz="quarter" idx="12"/>
          </p:nvPr>
        </p:nvSpPr>
        <p:spPr/>
        <p:txBody>
          <a:bodyPr/>
          <a:lstStyle/>
          <a:p>
            <a:r>
              <a:rPr lang="en-AU" dirty="0"/>
              <a:t>Taxation of Life Interests and Rights to Reside </a:t>
            </a:r>
            <a:r>
              <a:rPr lang="en-AU" sz="1800" dirty="0"/>
              <a:t>(cont.)</a:t>
            </a:r>
            <a:endParaRPr lang="en-AU" dirty="0"/>
          </a:p>
        </p:txBody>
      </p:sp>
      <p:sp>
        <p:nvSpPr>
          <p:cNvPr id="3" name="Text Placeholder 2">
            <a:extLst>
              <a:ext uri="{FF2B5EF4-FFF2-40B4-BE49-F238E27FC236}">
                <a16:creationId xmlns:a16="http://schemas.microsoft.com/office/drawing/2014/main" id="{D9B98411-F4E4-C9D8-38D9-A5307CB7526D}"/>
              </a:ext>
            </a:extLst>
          </p:cNvPr>
          <p:cNvSpPr>
            <a:spLocks noGrp="1"/>
          </p:cNvSpPr>
          <p:nvPr>
            <p:ph type="body" sz="quarter" idx="14"/>
          </p:nvPr>
        </p:nvSpPr>
        <p:spPr/>
        <p:txBody>
          <a:bodyPr/>
          <a:lstStyle/>
          <a:p>
            <a:pPr marL="108000" indent="0">
              <a:buNone/>
            </a:pPr>
            <a:r>
              <a:rPr lang="en-AU" b="1" dirty="0">
                <a:solidFill>
                  <a:srgbClr val="8B2332"/>
                </a:solidFill>
              </a:rPr>
              <a:t>Tax Ruling 2006/14</a:t>
            </a:r>
          </a:p>
          <a:p>
            <a:r>
              <a:rPr lang="en-AU" dirty="0"/>
              <a:t>Considers the CGT consequences of:</a:t>
            </a:r>
          </a:p>
          <a:p>
            <a:pPr lvl="1"/>
            <a:r>
              <a:rPr lang="en-AU" dirty="0"/>
              <a:t>creating </a:t>
            </a:r>
          </a:p>
          <a:p>
            <a:pPr lvl="1"/>
            <a:r>
              <a:rPr lang="en-AU" dirty="0"/>
              <a:t>terminating</a:t>
            </a:r>
          </a:p>
          <a:p>
            <a:pPr lvl="1"/>
            <a:r>
              <a:rPr lang="en-AU" dirty="0"/>
              <a:t>disclaiming and surrendering</a:t>
            </a:r>
          </a:p>
          <a:p>
            <a:pPr marL="108000" indent="0">
              <a:buNone/>
            </a:pPr>
            <a:r>
              <a:rPr lang="en-AU" dirty="0"/>
              <a:t>a life interest, remainder interest and right to reside</a:t>
            </a:r>
          </a:p>
          <a:p>
            <a:pPr marL="108000" indent="0">
              <a:buNone/>
            </a:pPr>
            <a:r>
              <a:rPr lang="en-AU" sz="2200" i="1" u="sng" dirty="0"/>
              <a:t>Creation of life estate</a:t>
            </a:r>
          </a:p>
          <a:p>
            <a:pPr marL="108000" indent="0">
              <a:buNone/>
            </a:pPr>
            <a:r>
              <a:rPr lang="en-AU" sz="2000" i="1" dirty="0"/>
              <a:t>Consequences for deceased</a:t>
            </a:r>
          </a:p>
          <a:p>
            <a:r>
              <a:rPr lang="en-AU" sz="2000" dirty="0"/>
              <a:t>CGT Event </a:t>
            </a:r>
            <a:r>
              <a:rPr lang="en-AU" sz="2000" dirty="0" err="1"/>
              <a:t>E1</a:t>
            </a:r>
            <a:r>
              <a:rPr lang="en-AU" sz="2000" dirty="0"/>
              <a:t> (creation of a trust over property) occurs when administration of deceased estate is completed</a:t>
            </a:r>
          </a:p>
          <a:p>
            <a:r>
              <a:rPr lang="en-AU" sz="2000" dirty="0" err="1"/>
              <a:t>s128</a:t>
            </a:r>
            <a:r>
              <a:rPr lang="en-AU" sz="2000" dirty="0"/>
              <a:t>-10 ITAA 1997 disregards any capital gain or loss</a:t>
            </a:r>
          </a:p>
        </p:txBody>
      </p:sp>
      <p:sp>
        <p:nvSpPr>
          <p:cNvPr id="4" name="Slide Number Placeholder 3">
            <a:extLst>
              <a:ext uri="{FF2B5EF4-FFF2-40B4-BE49-F238E27FC236}">
                <a16:creationId xmlns:a16="http://schemas.microsoft.com/office/drawing/2014/main" id="{22BB8DF1-535B-7F4B-9D28-6C62AB6B681E}"/>
              </a:ext>
            </a:extLst>
          </p:cNvPr>
          <p:cNvSpPr>
            <a:spLocks noGrp="1"/>
          </p:cNvSpPr>
          <p:nvPr>
            <p:ph type="sldNum" sz="quarter" idx="15"/>
          </p:nvPr>
        </p:nvSpPr>
        <p:spPr/>
        <p:txBody>
          <a:bodyPr/>
          <a:lstStyle/>
          <a:p>
            <a:fld id="{9C0FB994-BE50-8341-80FE-1A7972386C43}" type="slidenum">
              <a:rPr lang="en-AU" smtClean="0"/>
              <a:pPr/>
              <a:t>51</a:t>
            </a:fld>
            <a:endParaRPr lang="en-AU" dirty="0"/>
          </a:p>
        </p:txBody>
      </p:sp>
    </p:spTree>
    <p:extLst>
      <p:ext uri="{BB962C8B-B14F-4D97-AF65-F5344CB8AC3E}">
        <p14:creationId xmlns:p14="http://schemas.microsoft.com/office/powerpoint/2010/main" val="30204032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D649BB-0A01-3DE3-7D8D-3B1541357B53}"/>
              </a:ext>
            </a:extLst>
          </p:cNvPr>
          <p:cNvSpPr>
            <a:spLocks noGrp="1"/>
          </p:cNvSpPr>
          <p:nvPr>
            <p:ph type="body" sz="quarter" idx="12"/>
          </p:nvPr>
        </p:nvSpPr>
        <p:spPr/>
        <p:txBody>
          <a:bodyPr/>
          <a:lstStyle/>
          <a:p>
            <a:r>
              <a:rPr lang="en-AU" dirty="0"/>
              <a:t>Taxation of Life Interests and Rights to Reside </a:t>
            </a:r>
            <a:r>
              <a:rPr lang="en-AU" sz="1800" dirty="0"/>
              <a:t>(cont.)</a:t>
            </a:r>
            <a:endParaRPr lang="en-AU" dirty="0"/>
          </a:p>
        </p:txBody>
      </p:sp>
      <p:sp>
        <p:nvSpPr>
          <p:cNvPr id="3" name="Text Placeholder 2">
            <a:extLst>
              <a:ext uri="{FF2B5EF4-FFF2-40B4-BE49-F238E27FC236}">
                <a16:creationId xmlns:a16="http://schemas.microsoft.com/office/drawing/2014/main" id="{D9B98411-F4E4-C9D8-38D9-A5307CB7526D}"/>
              </a:ext>
            </a:extLst>
          </p:cNvPr>
          <p:cNvSpPr>
            <a:spLocks noGrp="1"/>
          </p:cNvSpPr>
          <p:nvPr>
            <p:ph type="body" sz="quarter" idx="14"/>
          </p:nvPr>
        </p:nvSpPr>
        <p:spPr/>
        <p:txBody>
          <a:bodyPr/>
          <a:lstStyle/>
          <a:p>
            <a:pPr marL="108000" indent="0">
              <a:buNone/>
            </a:pPr>
            <a:r>
              <a:rPr lang="en-AU" i="1" dirty="0"/>
              <a:t>Consequences for Trustee</a:t>
            </a:r>
          </a:p>
          <a:p>
            <a:r>
              <a:rPr lang="en-AU" dirty="0"/>
              <a:t>Trustee becomes owner of the property at the date of the deceased's death under 128-15(2) ITAA 1997</a:t>
            </a:r>
          </a:p>
          <a:p>
            <a:pPr>
              <a:spcBef>
                <a:spcPts val="900"/>
              </a:spcBef>
            </a:pPr>
            <a:r>
              <a:rPr lang="en-AU" dirty="0"/>
              <a:t>Where a dwelling was the deceased's main residence at</a:t>
            </a:r>
            <a:r>
              <a:rPr lang="en-AU" dirty="0">
                <a:solidFill>
                  <a:srgbClr val="FF0000"/>
                </a:solidFill>
              </a:rPr>
              <a:t> </a:t>
            </a:r>
            <a:r>
              <a:rPr lang="en-AU" dirty="0"/>
              <a:t>death, it is taken to be acquired for market value at the date of death</a:t>
            </a:r>
          </a:p>
          <a:p>
            <a:pPr>
              <a:spcBef>
                <a:spcPts val="900"/>
              </a:spcBef>
            </a:pPr>
            <a:r>
              <a:rPr lang="en-AU" dirty="0"/>
              <a:t>With other assets, the trustee's cost base is that of the deceased</a:t>
            </a:r>
          </a:p>
          <a:p>
            <a:pPr>
              <a:spcBef>
                <a:spcPts val="900"/>
              </a:spcBef>
            </a:pPr>
            <a:r>
              <a:rPr lang="en-AU" dirty="0"/>
              <a:t>Trustee will make a capital gain or loss from a CGT Event happening to the property after it is held on trust for the life tenant and remainder beneficiaries</a:t>
            </a:r>
          </a:p>
          <a:p>
            <a:endParaRPr lang="en-AU" dirty="0"/>
          </a:p>
        </p:txBody>
      </p:sp>
      <p:sp>
        <p:nvSpPr>
          <p:cNvPr id="4" name="Slide Number Placeholder 3">
            <a:extLst>
              <a:ext uri="{FF2B5EF4-FFF2-40B4-BE49-F238E27FC236}">
                <a16:creationId xmlns:a16="http://schemas.microsoft.com/office/drawing/2014/main" id="{22BB8DF1-535B-7F4B-9D28-6C62AB6B681E}"/>
              </a:ext>
            </a:extLst>
          </p:cNvPr>
          <p:cNvSpPr>
            <a:spLocks noGrp="1"/>
          </p:cNvSpPr>
          <p:nvPr>
            <p:ph type="sldNum" sz="quarter" idx="15"/>
          </p:nvPr>
        </p:nvSpPr>
        <p:spPr/>
        <p:txBody>
          <a:bodyPr/>
          <a:lstStyle/>
          <a:p>
            <a:fld id="{9C0FB994-BE50-8341-80FE-1A7972386C43}" type="slidenum">
              <a:rPr lang="en-AU" smtClean="0"/>
              <a:pPr/>
              <a:t>52</a:t>
            </a:fld>
            <a:endParaRPr lang="en-AU" dirty="0"/>
          </a:p>
        </p:txBody>
      </p:sp>
    </p:spTree>
    <p:extLst>
      <p:ext uri="{BB962C8B-B14F-4D97-AF65-F5344CB8AC3E}">
        <p14:creationId xmlns:p14="http://schemas.microsoft.com/office/powerpoint/2010/main" val="11425347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D649BB-0A01-3DE3-7D8D-3B1541357B53}"/>
              </a:ext>
            </a:extLst>
          </p:cNvPr>
          <p:cNvSpPr>
            <a:spLocks noGrp="1"/>
          </p:cNvSpPr>
          <p:nvPr>
            <p:ph type="body" sz="quarter" idx="12"/>
          </p:nvPr>
        </p:nvSpPr>
        <p:spPr/>
        <p:txBody>
          <a:bodyPr/>
          <a:lstStyle/>
          <a:p>
            <a:r>
              <a:rPr lang="en-AU" dirty="0"/>
              <a:t>Taxation of Life Interests and Rights to Reside </a:t>
            </a:r>
            <a:r>
              <a:rPr lang="en-AU" sz="1800" dirty="0"/>
              <a:t>(cont.)</a:t>
            </a:r>
            <a:endParaRPr lang="en-AU" dirty="0"/>
          </a:p>
        </p:txBody>
      </p:sp>
      <p:sp>
        <p:nvSpPr>
          <p:cNvPr id="3" name="Text Placeholder 2">
            <a:extLst>
              <a:ext uri="{FF2B5EF4-FFF2-40B4-BE49-F238E27FC236}">
                <a16:creationId xmlns:a16="http://schemas.microsoft.com/office/drawing/2014/main" id="{D9B98411-F4E4-C9D8-38D9-A5307CB7526D}"/>
              </a:ext>
            </a:extLst>
          </p:cNvPr>
          <p:cNvSpPr>
            <a:spLocks noGrp="1"/>
          </p:cNvSpPr>
          <p:nvPr>
            <p:ph type="body" sz="quarter" idx="14"/>
          </p:nvPr>
        </p:nvSpPr>
        <p:spPr/>
        <p:txBody>
          <a:bodyPr/>
          <a:lstStyle/>
          <a:p>
            <a:pPr marL="108000" indent="0">
              <a:buNone/>
            </a:pPr>
            <a:r>
              <a:rPr lang="en-AU" i="1" dirty="0"/>
              <a:t>Consequences for the Life Tenant and Remainder Beneficiary</a:t>
            </a:r>
          </a:p>
          <a:p>
            <a:pPr>
              <a:spcBef>
                <a:spcPts val="900"/>
              </a:spcBef>
            </a:pPr>
            <a:r>
              <a:rPr lang="en-AU" sz="2200" dirty="0"/>
              <a:t>The life and remainder interests are acquired when the trust is created through CGT Event </a:t>
            </a:r>
            <a:r>
              <a:rPr lang="en-AU" sz="2200" dirty="0" err="1"/>
              <a:t>E1</a:t>
            </a:r>
            <a:endParaRPr lang="en-AU" sz="2200" dirty="0"/>
          </a:p>
          <a:p>
            <a:pPr>
              <a:spcBef>
                <a:spcPts val="900"/>
              </a:spcBef>
            </a:pPr>
            <a:r>
              <a:rPr lang="en-AU" sz="2200" dirty="0"/>
              <a:t>There are two separate CGT assets – the life tenant's interest and the remainder beneficiary's interest </a:t>
            </a:r>
          </a:p>
          <a:p>
            <a:pPr>
              <a:spcBef>
                <a:spcPts val="900"/>
              </a:spcBef>
            </a:pPr>
            <a:r>
              <a:rPr lang="en-AU" sz="2200" dirty="0"/>
              <a:t>As no money usually exchanges hands on creation of the trust, the rights are deemed to be acquired at market value as a result of the market value substitution rule </a:t>
            </a:r>
            <a:r>
              <a:rPr lang="en-AU" sz="2200" dirty="0" err="1"/>
              <a:t>s112</a:t>
            </a:r>
            <a:r>
              <a:rPr lang="en-AU" sz="2200" dirty="0"/>
              <a:t>-20(1)(a) ITAA 1997</a:t>
            </a:r>
          </a:p>
          <a:p>
            <a:endParaRPr lang="en-AU" dirty="0"/>
          </a:p>
        </p:txBody>
      </p:sp>
      <p:sp>
        <p:nvSpPr>
          <p:cNvPr id="4" name="Slide Number Placeholder 3">
            <a:extLst>
              <a:ext uri="{FF2B5EF4-FFF2-40B4-BE49-F238E27FC236}">
                <a16:creationId xmlns:a16="http://schemas.microsoft.com/office/drawing/2014/main" id="{22BB8DF1-535B-7F4B-9D28-6C62AB6B681E}"/>
              </a:ext>
            </a:extLst>
          </p:cNvPr>
          <p:cNvSpPr>
            <a:spLocks noGrp="1"/>
          </p:cNvSpPr>
          <p:nvPr>
            <p:ph type="sldNum" sz="quarter" idx="15"/>
          </p:nvPr>
        </p:nvSpPr>
        <p:spPr/>
        <p:txBody>
          <a:bodyPr/>
          <a:lstStyle/>
          <a:p>
            <a:fld id="{9C0FB994-BE50-8341-80FE-1A7972386C43}" type="slidenum">
              <a:rPr lang="en-AU" smtClean="0"/>
              <a:pPr/>
              <a:t>53</a:t>
            </a:fld>
            <a:endParaRPr lang="en-AU" dirty="0"/>
          </a:p>
        </p:txBody>
      </p:sp>
    </p:spTree>
    <p:extLst>
      <p:ext uri="{BB962C8B-B14F-4D97-AF65-F5344CB8AC3E}">
        <p14:creationId xmlns:p14="http://schemas.microsoft.com/office/powerpoint/2010/main" val="12355044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49088D-BFE5-FA72-4203-026E7A7C2122}"/>
              </a:ext>
            </a:extLst>
          </p:cNvPr>
          <p:cNvSpPr>
            <a:spLocks noGrp="1"/>
          </p:cNvSpPr>
          <p:nvPr>
            <p:ph type="body" sz="quarter" idx="12"/>
          </p:nvPr>
        </p:nvSpPr>
        <p:spPr/>
        <p:txBody>
          <a:bodyPr/>
          <a:lstStyle/>
          <a:p>
            <a:r>
              <a:rPr lang="en-AU" dirty="0"/>
              <a:t>Taxation of Life Interests and Rights to Reside </a:t>
            </a:r>
            <a:r>
              <a:rPr lang="en-AU" sz="1800" dirty="0"/>
              <a:t>(cont.)</a:t>
            </a:r>
            <a:endParaRPr lang="en-AU" dirty="0"/>
          </a:p>
        </p:txBody>
      </p:sp>
      <p:sp>
        <p:nvSpPr>
          <p:cNvPr id="3" name="Text Placeholder 2">
            <a:extLst>
              <a:ext uri="{FF2B5EF4-FFF2-40B4-BE49-F238E27FC236}">
                <a16:creationId xmlns:a16="http://schemas.microsoft.com/office/drawing/2014/main" id="{6AAE89B4-0C25-012D-7DFF-5F1A91B00AB2}"/>
              </a:ext>
            </a:extLst>
          </p:cNvPr>
          <p:cNvSpPr>
            <a:spLocks noGrp="1"/>
          </p:cNvSpPr>
          <p:nvPr>
            <p:ph type="body" sz="quarter" idx="14"/>
          </p:nvPr>
        </p:nvSpPr>
        <p:spPr/>
        <p:txBody>
          <a:bodyPr/>
          <a:lstStyle/>
          <a:p>
            <a:pPr marL="108000" indent="0">
              <a:buNone/>
            </a:pPr>
            <a:r>
              <a:rPr lang="en-AU" i="1" u="sng" dirty="0"/>
              <a:t>Termination of interest</a:t>
            </a:r>
          </a:p>
          <a:p>
            <a:pPr marL="108000" indent="0">
              <a:buNone/>
            </a:pPr>
            <a:r>
              <a:rPr lang="en-AU" i="1" dirty="0"/>
              <a:t>Consequences for life tenant</a:t>
            </a:r>
          </a:p>
          <a:p>
            <a:r>
              <a:rPr lang="en-AU" dirty="0"/>
              <a:t>CGT Event C2 occurs on the life tenant's death but any capital gain or loss disregarded under </a:t>
            </a:r>
            <a:r>
              <a:rPr lang="en-AU" dirty="0" err="1"/>
              <a:t>s128</a:t>
            </a:r>
            <a:r>
              <a:rPr lang="en-AU" dirty="0"/>
              <a:t>-10 ITAA 1997</a:t>
            </a:r>
            <a:endParaRPr lang="en-AU" strike="sngStrike" dirty="0">
              <a:solidFill>
                <a:srgbClr val="632765"/>
              </a:solidFill>
            </a:endParaRPr>
          </a:p>
          <a:p>
            <a:pPr marL="108000" indent="0">
              <a:buNone/>
            </a:pPr>
            <a:r>
              <a:rPr lang="en-AU" i="1" dirty="0"/>
              <a:t>Consequences for trustee and remainder beneficiaries</a:t>
            </a:r>
          </a:p>
          <a:p>
            <a:r>
              <a:rPr lang="en-AU" dirty="0"/>
              <a:t>CGT Event E5 occurs when the remainder beneficiary becomes absolutely entitled</a:t>
            </a:r>
          </a:p>
        </p:txBody>
      </p:sp>
      <p:sp>
        <p:nvSpPr>
          <p:cNvPr id="4" name="Slide Number Placeholder 3">
            <a:extLst>
              <a:ext uri="{FF2B5EF4-FFF2-40B4-BE49-F238E27FC236}">
                <a16:creationId xmlns:a16="http://schemas.microsoft.com/office/drawing/2014/main" id="{026E6B65-7626-15F7-B107-1AE41B50900B}"/>
              </a:ext>
            </a:extLst>
          </p:cNvPr>
          <p:cNvSpPr>
            <a:spLocks noGrp="1"/>
          </p:cNvSpPr>
          <p:nvPr>
            <p:ph type="sldNum" sz="quarter" idx="15"/>
          </p:nvPr>
        </p:nvSpPr>
        <p:spPr/>
        <p:txBody>
          <a:bodyPr/>
          <a:lstStyle/>
          <a:p>
            <a:fld id="{9C0FB994-BE50-8341-80FE-1A7972386C43}" type="slidenum">
              <a:rPr lang="en-AU" smtClean="0"/>
              <a:pPr/>
              <a:t>54</a:t>
            </a:fld>
            <a:endParaRPr lang="en-AU" dirty="0"/>
          </a:p>
        </p:txBody>
      </p:sp>
    </p:spTree>
    <p:extLst>
      <p:ext uri="{BB962C8B-B14F-4D97-AF65-F5344CB8AC3E}">
        <p14:creationId xmlns:p14="http://schemas.microsoft.com/office/powerpoint/2010/main" val="27838545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49088D-BFE5-FA72-4203-026E7A7C2122}"/>
              </a:ext>
            </a:extLst>
          </p:cNvPr>
          <p:cNvSpPr>
            <a:spLocks noGrp="1"/>
          </p:cNvSpPr>
          <p:nvPr>
            <p:ph type="body" sz="quarter" idx="12"/>
          </p:nvPr>
        </p:nvSpPr>
        <p:spPr/>
        <p:txBody>
          <a:bodyPr/>
          <a:lstStyle/>
          <a:p>
            <a:r>
              <a:rPr lang="en-AU" dirty="0"/>
              <a:t>Taxation of Life Interests and Rights to Reside </a:t>
            </a:r>
            <a:r>
              <a:rPr lang="en-AU" sz="1800" dirty="0"/>
              <a:t>(cont.)</a:t>
            </a:r>
            <a:endParaRPr lang="en-AU" dirty="0"/>
          </a:p>
        </p:txBody>
      </p:sp>
      <p:sp>
        <p:nvSpPr>
          <p:cNvPr id="3" name="Text Placeholder 2">
            <a:extLst>
              <a:ext uri="{FF2B5EF4-FFF2-40B4-BE49-F238E27FC236}">
                <a16:creationId xmlns:a16="http://schemas.microsoft.com/office/drawing/2014/main" id="{6AAE89B4-0C25-012D-7DFF-5F1A91B00AB2}"/>
              </a:ext>
            </a:extLst>
          </p:cNvPr>
          <p:cNvSpPr>
            <a:spLocks noGrp="1"/>
          </p:cNvSpPr>
          <p:nvPr>
            <p:ph type="body" sz="quarter" idx="14"/>
          </p:nvPr>
        </p:nvSpPr>
        <p:spPr/>
        <p:txBody>
          <a:bodyPr/>
          <a:lstStyle/>
          <a:p>
            <a:r>
              <a:rPr lang="en-AU" dirty="0"/>
              <a:t>Law Administration Practice Statement 2003/12 – confirms the Commissioner's longstanding practice of treating the trustee in the same way as a legal personal representative for the purposes of s128-15(3) ITAA – this means any capital gain or loss that arises when an </a:t>
            </a:r>
            <a:r>
              <a:rPr lang="en-AU" u="sng" dirty="0"/>
              <a:t>asset owned by the deceased </a:t>
            </a:r>
            <a:r>
              <a:rPr lang="en-AU" dirty="0"/>
              <a:t>passes to the remainder beneficiary will be disregarded.  Note this does not apply to assets acquired by the trustee ie dividend reinvestment</a:t>
            </a:r>
          </a:p>
        </p:txBody>
      </p:sp>
      <p:sp>
        <p:nvSpPr>
          <p:cNvPr id="4" name="Slide Number Placeholder 3">
            <a:extLst>
              <a:ext uri="{FF2B5EF4-FFF2-40B4-BE49-F238E27FC236}">
                <a16:creationId xmlns:a16="http://schemas.microsoft.com/office/drawing/2014/main" id="{026E6B65-7626-15F7-B107-1AE41B50900B}"/>
              </a:ext>
            </a:extLst>
          </p:cNvPr>
          <p:cNvSpPr>
            <a:spLocks noGrp="1"/>
          </p:cNvSpPr>
          <p:nvPr>
            <p:ph type="sldNum" sz="quarter" idx="15"/>
          </p:nvPr>
        </p:nvSpPr>
        <p:spPr/>
        <p:txBody>
          <a:bodyPr/>
          <a:lstStyle/>
          <a:p>
            <a:fld id="{9C0FB994-BE50-8341-80FE-1A7972386C43}" type="slidenum">
              <a:rPr lang="en-AU" smtClean="0"/>
              <a:pPr/>
              <a:t>55</a:t>
            </a:fld>
            <a:endParaRPr lang="en-AU" dirty="0"/>
          </a:p>
        </p:txBody>
      </p:sp>
    </p:spTree>
    <p:extLst>
      <p:ext uri="{BB962C8B-B14F-4D97-AF65-F5344CB8AC3E}">
        <p14:creationId xmlns:p14="http://schemas.microsoft.com/office/powerpoint/2010/main" val="40143885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49088D-BFE5-FA72-4203-026E7A7C2122}"/>
              </a:ext>
            </a:extLst>
          </p:cNvPr>
          <p:cNvSpPr>
            <a:spLocks noGrp="1"/>
          </p:cNvSpPr>
          <p:nvPr>
            <p:ph type="body" sz="quarter" idx="12"/>
          </p:nvPr>
        </p:nvSpPr>
        <p:spPr/>
        <p:txBody>
          <a:bodyPr/>
          <a:lstStyle/>
          <a:p>
            <a:r>
              <a:rPr lang="en-AU" dirty="0"/>
              <a:t>Taxation of Life Interests and Rights to Reside </a:t>
            </a:r>
            <a:r>
              <a:rPr lang="en-AU" sz="1800" dirty="0"/>
              <a:t>(cont.)</a:t>
            </a:r>
            <a:endParaRPr lang="en-AU" dirty="0"/>
          </a:p>
        </p:txBody>
      </p:sp>
      <p:sp>
        <p:nvSpPr>
          <p:cNvPr id="3" name="Text Placeholder 2">
            <a:extLst>
              <a:ext uri="{FF2B5EF4-FFF2-40B4-BE49-F238E27FC236}">
                <a16:creationId xmlns:a16="http://schemas.microsoft.com/office/drawing/2014/main" id="{6AAE89B4-0C25-012D-7DFF-5F1A91B00AB2}"/>
              </a:ext>
            </a:extLst>
          </p:cNvPr>
          <p:cNvSpPr>
            <a:spLocks noGrp="1"/>
          </p:cNvSpPr>
          <p:nvPr>
            <p:ph type="body" sz="quarter" idx="14"/>
          </p:nvPr>
        </p:nvSpPr>
        <p:spPr/>
        <p:txBody>
          <a:bodyPr/>
          <a:lstStyle/>
          <a:p>
            <a:pPr marL="108000" indent="0">
              <a:buNone/>
            </a:pPr>
            <a:r>
              <a:rPr lang="en-AU" i="1" u="sng" dirty="0"/>
              <a:t>Disclaimer of interest by life tenant or remainder </a:t>
            </a:r>
            <a:r>
              <a:rPr lang="en-AU" i="1" u="sng" dirty="0" err="1"/>
              <a:t>benefiary</a:t>
            </a:r>
            <a:endParaRPr lang="en-AU" i="1" u="sng" dirty="0"/>
          </a:p>
          <a:p>
            <a:r>
              <a:rPr lang="en-AU" dirty="0"/>
              <a:t>No CGT Event occurs provided the disclaimer is intentional and shows an unequivocal rejection of the interest</a:t>
            </a:r>
          </a:p>
          <a:p>
            <a:r>
              <a:rPr lang="en-AU" dirty="0"/>
              <a:t>The right to disclaim is lost if the person has engaged in positive conduct indicating acceptance of the interest</a:t>
            </a:r>
          </a:p>
          <a:p>
            <a:r>
              <a:rPr lang="en-AU" dirty="0"/>
              <a:t>Must be exercised in a reasonable time</a:t>
            </a:r>
          </a:p>
          <a:p>
            <a:pPr marL="108000" indent="0">
              <a:buNone/>
            </a:pPr>
            <a:endParaRPr lang="en-AU" dirty="0"/>
          </a:p>
          <a:p>
            <a:endParaRPr lang="en-AU" dirty="0"/>
          </a:p>
          <a:p>
            <a:endParaRPr lang="en-AU" dirty="0"/>
          </a:p>
          <a:p>
            <a:endParaRPr lang="en-AU" dirty="0"/>
          </a:p>
        </p:txBody>
      </p:sp>
      <p:sp>
        <p:nvSpPr>
          <p:cNvPr id="4" name="Slide Number Placeholder 3">
            <a:extLst>
              <a:ext uri="{FF2B5EF4-FFF2-40B4-BE49-F238E27FC236}">
                <a16:creationId xmlns:a16="http://schemas.microsoft.com/office/drawing/2014/main" id="{026E6B65-7626-15F7-B107-1AE41B50900B}"/>
              </a:ext>
            </a:extLst>
          </p:cNvPr>
          <p:cNvSpPr>
            <a:spLocks noGrp="1"/>
          </p:cNvSpPr>
          <p:nvPr>
            <p:ph type="sldNum" sz="quarter" idx="15"/>
          </p:nvPr>
        </p:nvSpPr>
        <p:spPr/>
        <p:txBody>
          <a:bodyPr/>
          <a:lstStyle/>
          <a:p>
            <a:fld id="{9C0FB994-BE50-8341-80FE-1A7972386C43}" type="slidenum">
              <a:rPr lang="en-AU" smtClean="0"/>
              <a:pPr/>
              <a:t>56</a:t>
            </a:fld>
            <a:endParaRPr lang="en-AU" dirty="0"/>
          </a:p>
        </p:txBody>
      </p:sp>
    </p:spTree>
    <p:extLst>
      <p:ext uri="{BB962C8B-B14F-4D97-AF65-F5344CB8AC3E}">
        <p14:creationId xmlns:p14="http://schemas.microsoft.com/office/powerpoint/2010/main" val="36790717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49088D-BFE5-FA72-4203-026E7A7C2122}"/>
              </a:ext>
            </a:extLst>
          </p:cNvPr>
          <p:cNvSpPr>
            <a:spLocks noGrp="1"/>
          </p:cNvSpPr>
          <p:nvPr>
            <p:ph type="body" sz="quarter" idx="12"/>
          </p:nvPr>
        </p:nvSpPr>
        <p:spPr/>
        <p:txBody>
          <a:bodyPr/>
          <a:lstStyle/>
          <a:p>
            <a:r>
              <a:rPr lang="en-AU" dirty="0"/>
              <a:t>Taxation of Life Interests and Rights to Reside </a:t>
            </a:r>
            <a:r>
              <a:rPr lang="en-AU" sz="1800" dirty="0"/>
              <a:t>(cont.)</a:t>
            </a:r>
            <a:endParaRPr lang="en-AU" dirty="0"/>
          </a:p>
        </p:txBody>
      </p:sp>
      <p:sp>
        <p:nvSpPr>
          <p:cNvPr id="3" name="Text Placeholder 2">
            <a:extLst>
              <a:ext uri="{FF2B5EF4-FFF2-40B4-BE49-F238E27FC236}">
                <a16:creationId xmlns:a16="http://schemas.microsoft.com/office/drawing/2014/main" id="{6AAE89B4-0C25-012D-7DFF-5F1A91B00AB2}"/>
              </a:ext>
            </a:extLst>
          </p:cNvPr>
          <p:cNvSpPr>
            <a:spLocks noGrp="1"/>
          </p:cNvSpPr>
          <p:nvPr>
            <p:ph type="body" sz="quarter" idx="14"/>
          </p:nvPr>
        </p:nvSpPr>
        <p:spPr/>
        <p:txBody>
          <a:bodyPr/>
          <a:lstStyle/>
          <a:p>
            <a:pPr marL="108000" indent="0">
              <a:buNone/>
            </a:pPr>
            <a:r>
              <a:rPr lang="en-AU" i="1" u="sng" dirty="0"/>
              <a:t>Surrender of interest by life tenant</a:t>
            </a:r>
          </a:p>
          <a:p>
            <a:r>
              <a:rPr lang="en-AU" dirty="0"/>
              <a:t>Surrender by life tenant may trigger CGT Event A1 – as there is a change in ownership in the life estate from the life tenant to the remainder beneficiary</a:t>
            </a:r>
          </a:p>
          <a:p>
            <a:r>
              <a:rPr lang="en-AU" dirty="0"/>
              <a:t>Where life tenant receives no consideration, deemed to have disposed of the interest at market value (based on an actuarial valuation), triggering a potential capital gain or loss</a:t>
            </a:r>
          </a:p>
          <a:p>
            <a:r>
              <a:rPr lang="en-AU" dirty="0"/>
              <a:t>Provided the will allows the executor and life tenant to end the life estate by agreement, this will prevent the triggering of CGT</a:t>
            </a:r>
          </a:p>
          <a:p>
            <a:pPr marL="108000" indent="0">
              <a:buNone/>
            </a:pPr>
            <a:endParaRPr lang="en-AU" dirty="0"/>
          </a:p>
          <a:p>
            <a:endParaRPr lang="en-AU" dirty="0"/>
          </a:p>
          <a:p>
            <a:endParaRPr lang="en-AU" dirty="0"/>
          </a:p>
          <a:p>
            <a:endParaRPr lang="en-AU" dirty="0"/>
          </a:p>
        </p:txBody>
      </p:sp>
      <p:sp>
        <p:nvSpPr>
          <p:cNvPr id="4" name="Slide Number Placeholder 3">
            <a:extLst>
              <a:ext uri="{FF2B5EF4-FFF2-40B4-BE49-F238E27FC236}">
                <a16:creationId xmlns:a16="http://schemas.microsoft.com/office/drawing/2014/main" id="{026E6B65-7626-15F7-B107-1AE41B50900B}"/>
              </a:ext>
            </a:extLst>
          </p:cNvPr>
          <p:cNvSpPr>
            <a:spLocks noGrp="1"/>
          </p:cNvSpPr>
          <p:nvPr>
            <p:ph type="sldNum" sz="quarter" idx="15"/>
          </p:nvPr>
        </p:nvSpPr>
        <p:spPr/>
        <p:txBody>
          <a:bodyPr/>
          <a:lstStyle/>
          <a:p>
            <a:fld id="{9C0FB994-BE50-8341-80FE-1A7972386C43}" type="slidenum">
              <a:rPr lang="en-AU" smtClean="0"/>
              <a:pPr/>
              <a:t>57</a:t>
            </a:fld>
            <a:endParaRPr lang="en-AU" dirty="0"/>
          </a:p>
        </p:txBody>
      </p:sp>
    </p:spTree>
    <p:extLst>
      <p:ext uri="{BB962C8B-B14F-4D97-AF65-F5344CB8AC3E}">
        <p14:creationId xmlns:p14="http://schemas.microsoft.com/office/powerpoint/2010/main" val="8554967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49088D-BFE5-FA72-4203-026E7A7C2122}"/>
              </a:ext>
            </a:extLst>
          </p:cNvPr>
          <p:cNvSpPr>
            <a:spLocks noGrp="1"/>
          </p:cNvSpPr>
          <p:nvPr>
            <p:ph type="body" sz="quarter" idx="12"/>
          </p:nvPr>
        </p:nvSpPr>
        <p:spPr/>
        <p:txBody>
          <a:bodyPr/>
          <a:lstStyle/>
          <a:p>
            <a:r>
              <a:rPr lang="en-AU" dirty="0"/>
              <a:t>Taxation of Life Interests and Rights to Reside </a:t>
            </a:r>
            <a:r>
              <a:rPr lang="en-AU" sz="1800" dirty="0"/>
              <a:t>(cont.)</a:t>
            </a:r>
            <a:endParaRPr lang="en-AU" dirty="0"/>
          </a:p>
        </p:txBody>
      </p:sp>
      <p:sp>
        <p:nvSpPr>
          <p:cNvPr id="3" name="Text Placeholder 2">
            <a:extLst>
              <a:ext uri="{FF2B5EF4-FFF2-40B4-BE49-F238E27FC236}">
                <a16:creationId xmlns:a16="http://schemas.microsoft.com/office/drawing/2014/main" id="{6AAE89B4-0C25-012D-7DFF-5F1A91B00AB2}"/>
              </a:ext>
            </a:extLst>
          </p:cNvPr>
          <p:cNvSpPr>
            <a:spLocks noGrp="1"/>
          </p:cNvSpPr>
          <p:nvPr>
            <p:ph type="body" sz="quarter" idx="14"/>
          </p:nvPr>
        </p:nvSpPr>
        <p:spPr/>
        <p:txBody>
          <a:bodyPr/>
          <a:lstStyle/>
          <a:p>
            <a:pPr marL="108000" indent="0">
              <a:buNone/>
            </a:pPr>
            <a:r>
              <a:rPr lang="en-AU" sz="2200" i="1" u="sng" dirty="0"/>
              <a:t>Life tenant and remainderman request the Trustee to wind up the Trust and distribute assets to each of them</a:t>
            </a:r>
          </a:p>
          <a:p>
            <a:pPr marL="108000" indent="0">
              <a:buNone/>
            </a:pPr>
            <a:r>
              <a:rPr lang="en-AU" sz="2000" i="1" dirty="0"/>
              <a:t>Transfer of asset to life tenant</a:t>
            </a:r>
          </a:p>
          <a:p>
            <a:r>
              <a:rPr lang="en-AU" sz="1800" dirty="0"/>
              <a:t>CGT Event </a:t>
            </a:r>
            <a:r>
              <a:rPr lang="en-AU" sz="1800" dirty="0" err="1"/>
              <a:t>E6</a:t>
            </a:r>
            <a:r>
              <a:rPr lang="en-AU" sz="1800" dirty="0"/>
              <a:t> occurs where the trustee disposes of a CGT asset to a beneficiary in satisfaction of his/her right to receive income</a:t>
            </a:r>
          </a:p>
          <a:p>
            <a:r>
              <a:rPr lang="en-AU" sz="1800" dirty="0"/>
              <a:t>Any capital gain is included in the net income of the trust</a:t>
            </a:r>
          </a:p>
          <a:p>
            <a:r>
              <a:rPr lang="en-AU" sz="1800" dirty="0"/>
              <a:t>The life tenant makes a capital gain if the market value they acquire from the trustee is more than the cost base of their right to income – that is their life interest</a:t>
            </a:r>
          </a:p>
          <a:p>
            <a:r>
              <a:rPr lang="en-AU" sz="1800" dirty="0"/>
              <a:t>A capital gain by the life tenant is not disregarded merely because the interest was acquired for no actual expenditure</a:t>
            </a:r>
          </a:p>
          <a:p>
            <a:r>
              <a:rPr lang="en-AU" sz="1800" dirty="0"/>
              <a:t>Main residence exemption is not available to disregard a capital gain by the life tenant as CGT Event </a:t>
            </a:r>
            <a:r>
              <a:rPr lang="en-AU" sz="1800" dirty="0" err="1"/>
              <a:t>E5</a:t>
            </a:r>
            <a:r>
              <a:rPr lang="en-AU" sz="1800" dirty="0"/>
              <a:t> does not attract the operation of the exemption</a:t>
            </a:r>
          </a:p>
          <a:p>
            <a:pPr marL="108000" indent="0">
              <a:buNone/>
            </a:pPr>
            <a:endParaRPr lang="en-AU" dirty="0"/>
          </a:p>
          <a:p>
            <a:endParaRPr lang="en-AU" dirty="0"/>
          </a:p>
          <a:p>
            <a:endParaRPr lang="en-AU" dirty="0"/>
          </a:p>
          <a:p>
            <a:endParaRPr lang="en-AU" dirty="0"/>
          </a:p>
        </p:txBody>
      </p:sp>
      <p:sp>
        <p:nvSpPr>
          <p:cNvPr id="4" name="Slide Number Placeholder 3">
            <a:extLst>
              <a:ext uri="{FF2B5EF4-FFF2-40B4-BE49-F238E27FC236}">
                <a16:creationId xmlns:a16="http://schemas.microsoft.com/office/drawing/2014/main" id="{026E6B65-7626-15F7-B107-1AE41B50900B}"/>
              </a:ext>
            </a:extLst>
          </p:cNvPr>
          <p:cNvSpPr>
            <a:spLocks noGrp="1"/>
          </p:cNvSpPr>
          <p:nvPr>
            <p:ph type="sldNum" sz="quarter" idx="15"/>
          </p:nvPr>
        </p:nvSpPr>
        <p:spPr/>
        <p:txBody>
          <a:bodyPr/>
          <a:lstStyle/>
          <a:p>
            <a:fld id="{9C0FB994-BE50-8341-80FE-1A7972386C43}" type="slidenum">
              <a:rPr lang="en-AU" smtClean="0"/>
              <a:pPr/>
              <a:t>58</a:t>
            </a:fld>
            <a:endParaRPr lang="en-AU" dirty="0"/>
          </a:p>
        </p:txBody>
      </p:sp>
    </p:spTree>
    <p:extLst>
      <p:ext uri="{BB962C8B-B14F-4D97-AF65-F5344CB8AC3E}">
        <p14:creationId xmlns:p14="http://schemas.microsoft.com/office/powerpoint/2010/main" val="74680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9F558A-682B-F39C-F251-EF6994E67D9B}"/>
              </a:ext>
            </a:extLst>
          </p:cNvPr>
          <p:cNvSpPr>
            <a:spLocks noGrp="1"/>
          </p:cNvSpPr>
          <p:nvPr>
            <p:ph type="body" sz="quarter" idx="12"/>
          </p:nvPr>
        </p:nvSpPr>
        <p:spPr/>
        <p:txBody>
          <a:bodyPr/>
          <a:lstStyle/>
          <a:p>
            <a:r>
              <a:rPr lang="en-AU" dirty="0"/>
              <a:t>Taxation of Life Interests and Rights to Reside </a:t>
            </a:r>
            <a:r>
              <a:rPr lang="en-AU" sz="1800" dirty="0"/>
              <a:t>(cont.)</a:t>
            </a:r>
            <a:endParaRPr lang="en-AU" dirty="0"/>
          </a:p>
        </p:txBody>
      </p:sp>
      <p:sp>
        <p:nvSpPr>
          <p:cNvPr id="3" name="Text Placeholder 2">
            <a:extLst>
              <a:ext uri="{FF2B5EF4-FFF2-40B4-BE49-F238E27FC236}">
                <a16:creationId xmlns:a16="http://schemas.microsoft.com/office/drawing/2014/main" id="{EB8B88D4-4994-3138-F846-ADFB167B0996}"/>
              </a:ext>
            </a:extLst>
          </p:cNvPr>
          <p:cNvSpPr>
            <a:spLocks noGrp="1"/>
          </p:cNvSpPr>
          <p:nvPr>
            <p:ph type="body" sz="quarter" idx="14"/>
          </p:nvPr>
        </p:nvSpPr>
        <p:spPr/>
        <p:txBody>
          <a:bodyPr/>
          <a:lstStyle/>
          <a:p>
            <a:pPr marL="108000" indent="0">
              <a:buNone/>
            </a:pPr>
            <a:r>
              <a:rPr lang="en-AU" i="1" dirty="0"/>
              <a:t>Stamp duty</a:t>
            </a:r>
          </a:p>
          <a:p>
            <a:r>
              <a:rPr lang="en-AU" dirty="0"/>
              <a:t>Where the trust fund comprises dutiable property – broadly land and land rich private companies – always </a:t>
            </a:r>
            <a:r>
              <a:rPr lang="en-AU" dirty="0" smtClean="0"/>
              <a:t>consider </a:t>
            </a:r>
            <a:r>
              <a:rPr lang="en-AU" i="1" dirty="0" smtClean="0"/>
              <a:t>ad valorem</a:t>
            </a:r>
            <a:r>
              <a:rPr lang="en-AU" dirty="0" smtClean="0"/>
              <a:t> </a:t>
            </a:r>
            <a:r>
              <a:rPr lang="en-AU" dirty="0"/>
              <a:t>duty implications where the life tenant disclaims or surrenders his/her interest or the trust is wound up and distributed between the life tenant and the remainder beneficiaries</a:t>
            </a:r>
          </a:p>
          <a:p>
            <a:r>
              <a:rPr lang="en-AU" dirty="0"/>
              <a:t>Generally not an issue on </a:t>
            </a:r>
            <a:r>
              <a:rPr lang="en-AU" dirty="0" smtClean="0"/>
              <a:t>death of life tenant </a:t>
            </a:r>
            <a:r>
              <a:rPr lang="en-AU" dirty="0"/>
              <a:t>as the assets </a:t>
            </a:r>
            <a:r>
              <a:rPr lang="en-AU" dirty="0" smtClean="0"/>
              <a:t>pass to remainder beneficiaries </a:t>
            </a:r>
            <a:r>
              <a:rPr lang="en-AU" dirty="0"/>
              <a:t>pursuant to the will</a:t>
            </a:r>
          </a:p>
          <a:p>
            <a:endParaRPr lang="en-AU" dirty="0"/>
          </a:p>
        </p:txBody>
      </p:sp>
      <p:sp>
        <p:nvSpPr>
          <p:cNvPr id="4" name="Slide Number Placeholder 3">
            <a:extLst>
              <a:ext uri="{FF2B5EF4-FFF2-40B4-BE49-F238E27FC236}">
                <a16:creationId xmlns:a16="http://schemas.microsoft.com/office/drawing/2014/main" id="{A017DC7C-4E3B-04FA-0D7C-9A1909A69FF9}"/>
              </a:ext>
            </a:extLst>
          </p:cNvPr>
          <p:cNvSpPr>
            <a:spLocks noGrp="1"/>
          </p:cNvSpPr>
          <p:nvPr>
            <p:ph type="sldNum" sz="quarter" idx="15"/>
          </p:nvPr>
        </p:nvSpPr>
        <p:spPr/>
        <p:txBody>
          <a:bodyPr/>
          <a:lstStyle/>
          <a:p>
            <a:fld id="{9C0FB994-BE50-8341-80FE-1A7972386C43}" type="slidenum">
              <a:rPr lang="en-AU" smtClean="0"/>
              <a:pPr/>
              <a:t>59</a:t>
            </a:fld>
            <a:endParaRPr lang="en-AU" dirty="0"/>
          </a:p>
        </p:txBody>
      </p:sp>
    </p:spTree>
    <p:extLst>
      <p:ext uri="{BB962C8B-B14F-4D97-AF65-F5344CB8AC3E}">
        <p14:creationId xmlns:p14="http://schemas.microsoft.com/office/powerpoint/2010/main" val="1007639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AU" dirty="0"/>
              <a:t>"Mid-life child" family </a:t>
            </a:r>
            <a:r>
              <a:rPr lang="en-AU" sz="1800" dirty="0"/>
              <a:t>(cont.)</a:t>
            </a:r>
            <a:endParaRPr lang="en-AU" dirty="0"/>
          </a:p>
        </p:txBody>
      </p:sp>
      <p:sp>
        <p:nvSpPr>
          <p:cNvPr id="3" name="Text Placeholder 2"/>
          <p:cNvSpPr>
            <a:spLocks noGrp="1"/>
          </p:cNvSpPr>
          <p:nvPr>
            <p:ph type="body" sz="quarter" idx="14"/>
          </p:nvPr>
        </p:nvSpPr>
        <p:spPr/>
        <p:txBody>
          <a:bodyPr/>
          <a:lstStyle/>
          <a:p>
            <a:pPr lvl="1">
              <a:spcBef>
                <a:spcPts val="1200"/>
              </a:spcBef>
            </a:pPr>
            <a:r>
              <a:rPr lang="en-AU" dirty="0"/>
              <a:t>The residue (mainly 2 investment properties owned by him as a tenant in common with Claire) passes to Claire in an optional testamentary discretionary trust with gift over to Ben and Jane in separate optional testamentary discretionary trusts</a:t>
            </a:r>
          </a:p>
          <a:p>
            <a:pPr lvl="1">
              <a:spcBef>
                <a:spcPts val="1200"/>
              </a:spcBef>
            </a:pPr>
            <a:r>
              <a:rPr lang="en-AU" dirty="0"/>
              <a:t>Calamity clause:  if none of Peter and Claire, Ben and Jane are alive, Peter and Claire leave their estate equally between Paul and Robert in separate optional testamentary discretionary trusts</a:t>
            </a:r>
          </a:p>
        </p:txBody>
      </p:sp>
      <p:sp>
        <p:nvSpPr>
          <p:cNvPr id="4" name="Slide Number Placeholder 3"/>
          <p:cNvSpPr>
            <a:spLocks noGrp="1"/>
          </p:cNvSpPr>
          <p:nvPr>
            <p:ph type="sldNum" sz="quarter" idx="15"/>
          </p:nvPr>
        </p:nvSpPr>
        <p:spPr/>
        <p:txBody>
          <a:bodyPr/>
          <a:lstStyle/>
          <a:p>
            <a:fld id="{9C0FB994-BE50-8341-80FE-1A7972386C43}" type="slidenum">
              <a:rPr lang="en-AU" smtClean="0"/>
              <a:pPr/>
              <a:t>6</a:t>
            </a:fld>
            <a:endParaRPr lang="en-AU" dirty="0"/>
          </a:p>
        </p:txBody>
      </p:sp>
    </p:spTree>
    <p:extLst>
      <p:ext uri="{BB962C8B-B14F-4D97-AF65-F5344CB8AC3E}">
        <p14:creationId xmlns:p14="http://schemas.microsoft.com/office/powerpoint/2010/main" val="35028466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49088D-BFE5-FA72-4203-026E7A7C2122}"/>
              </a:ext>
            </a:extLst>
          </p:cNvPr>
          <p:cNvSpPr>
            <a:spLocks noGrp="1"/>
          </p:cNvSpPr>
          <p:nvPr>
            <p:ph type="body" sz="quarter" idx="12"/>
          </p:nvPr>
        </p:nvSpPr>
        <p:spPr/>
        <p:txBody>
          <a:bodyPr/>
          <a:lstStyle/>
          <a:p>
            <a:r>
              <a:rPr lang="en-AU" dirty="0"/>
              <a:t>Taxation of Life Interests and Rights to Reside </a:t>
            </a:r>
            <a:r>
              <a:rPr lang="en-AU" sz="1800" dirty="0"/>
              <a:t>(cont.)</a:t>
            </a:r>
            <a:endParaRPr lang="en-AU" dirty="0"/>
          </a:p>
        </p:txBody>
      </p:sp>
      <p:sp>
        <p:nvSpPr>
          <p:cNvPr id="3" name="Text Placeholder 2">
            <a:extLst>
              <a:ext uri="{FF2B5EF4-FFF2-40B4-BE49-F238E27FC236}">
                <a16:creationId xmlns:a16="http://schemas.microsoft.com/office/drawing/2014/main" id="{6AAE89B4-0C25-012D-7DFF-5F1A91B00AB2}"/>
              </a:ext>
            </a:extLst>
          </p:cNvPr>
          <p:cNvSpPr>
            <a:spLocks noGrp="1"/>
          </p:cNvSpPr>
          <p:nvPr>
            <p:ph type="body" sz="quarter" idx="14"/>
          </p:nvPr>
        </p:nvSpPr>
        <p:spPr/>
        <p:txBody>
          <a:bodyPr/>
          <a:lstStyle/>
          <a:p>
            <a:pPr marL="108000" indent="0">
              <a:buNone/>
            </a:pPr>
            <a:r>
              <a:rPr lang="en-AU" i="1" dirty="0"/>
              <a:t>Transfer of asset to remainder beneficiary</a:t>
            </a:r>
          </a:p>
          <a:p>
            <a:r>
              <a:rPr lang="en-AU" sz="2200" dirty="0"/>
              <a:t>CGT Event </a:t>
            </a:r>
            <a:r>
              <a:rPr lang="en-AU" sz="2200" dirty="0" err="1"/>
              <a:t>E7</a:t>
            </a:r>
            <a:r>
              <a:rPr lang="en-AU" sz="2200" dirty="0"/>
              <a:t> applies and any net capital gain is included in the net income of the trust</a:t>
            </a:r>
          </a:p>
          <a:p>
            <a:r>
              <a:rPr lang="en-AU" sz="2200" dirty="0"/>
              <a:t>Any capital gain the remainder beneficiary makes is disregarded if they acquired their interest for no expenditure </a:t>
            </a:r>
            <a:r>
              <a:rPr lang="en-AU" sz="2200" dirty="0" err="1"/>
              <a:t>s104</a:t>
            </a:r>
            <a:r>
              <a:rPr lang="en-AU" sz="2200" dirty="0"/>
              <a:t>-85(6)(a) ITAA 1997</a:t>
            </a:r>
          </a:p>
          <a:p>
            <a:pPr marL="108000" indent="0">
              <a:buNone/>
            </a:pPr>
            <a:endParaRPr lang="en-AU" dirty="0"/>
          </a:p>
          <a:p>
            <a:endParaRPr lang="en-AU" dirty="0"/>
          </a:p>
          <a:p>
            <a:endParaRPr lang="en-AU" dirty="0"/>
          </a:p>
          <a:p>
            <a:endParaRPr lang="en-AU" dirty="0"/>
          </a:p>
        </p:txBody>
      </p:sp>
      <p:sp>
        <p:nvSpPr>
          <p:cNvPr id="4" name="Slide Number Placeholder 3">
            <a:extLst>
              <a:ext uri="{FF2B5EF4-FFF2-40B4-BE49-F238E27FC236}">
                <a16:creationId xmlns:a16="http://schemas.microsoft.com/office/drawing/2014/main" id="{026E6B65-7626-15F7-B107-1AE41B50900B}"/>
              </a:ext>
            </a:extLst>
          </p:cNvPr>
          <p:cNvSpPr>
            <a:spLocks noGrp="1"/>
          </p:cNvSpPr>
          <p:nvPr>
            <p:ph type="sldNum" sz="quarter" idx="15"/>
          </p:nvPr>
        </p:nvSpPr>
        <p:spPr/>
        <p:txBody>
          <a:bodyPr/>
          <a:lstStyle/>
          <a:p>
            <a:fld id="{9C0FB994-BE50-8341-80FE-1A7972386C43}" type="slidenum">
              <a:rPr lang="en-AU" smtClean="0"/>
              <a:pPr/>
              <a:t>60</a:t>
            </a:fld>
            <a:endParaRPr lang="en-AU" dirty="0"/>
          </a:p>
        </p:txBody>
      </p:sp>
    </p:spTree>
    <p:extLst>
      <p:ext uri="{BB962C8B-B14F-4D97-AF65-F5344CB8AC3E}">
        <p14:creationId xmlns:p14="http://schemas.microsoft.com/office/powerpoint/2010/main" val="16654740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49088D-BFE5-FA72-4203-026E7A7C2122}"/>
              </a:ext>
            </a:extLst>
          </p:cNvPr>
          <p:cNvSpPr>
            <a:spLocks noGrp="1"/>
          </p:cNvSpPr>
          <p:nvPr>
            <p:ph type="body" sz="quarter" idx="12"/>
          </p:nvPr>
        </p:nvSpPr>
        <p:spPr/>
        <p:txBody>
          <a:bodyPr/>
          <a:lstStyle/>
          <a:p>
            <a:r>
              <a:rPr lang="en-AU" dirty="0"/>
              <a:t>Taxation of Life Interests and Rights to Reside </a:t>
            </a:r>
            <a:r>
              <a:rPr lang="en-AU" sz="1800" dirty="0"/>
              <a:t>(cont.)</a:t>
            </a:r>
            <a:endParaRPr lang="en-AU" dirty="0"/>
          </a:p>
        </p:txBody>
      </p:sp>
      <p:sp>
        <p:nvSpPr>
          <p:cNvPr id="3" name="Text Placeholder 2">
            <a:extLst>
              <a:ext uri="{FF2B5EF4-FFF2-40B4-BE49-F238E27FC236}">
                <a16:creationId xmlns:a16="http://schemas.microsoft.com/office/drawing/2014/main" id="{6AAE89B4-0C25-012D-7DFF-5F1A91B00AB2}"/>
              </a:ext>
            </a:extLst>
          </p:cNvPr>
          <p:cNvSpPr>
            <a:spLocks noGrp="1"/>
          </p:cNvSpPr>
          <p:nvPr>
            <p:ph type="body" sz="quarter" idx="14"/>
          </p:nvPr>
        </p:nvSpPr>
        <p:spPr/>
        <p:txBody>
          <a:bodyPr/>
          <a:lstStyle/>
          <a:p>
            <a:pPr marL="108000" indent="0">
              <a:buNone/>
            </a:pPr>
            <a:r>
              <a:rPr lang="en-AU" i="1" u="sng" dirty="0"/>
              <a:t>Right to reside</a:t>
            </a:r>
          </a:p>
          <a:p>
            <a:r>
              <a:rPr lang="en-AU" dirty="0"/>
              <a:t>CGT Event C2 will occur on the termination of a right to reside whether any capital gain the life tenant makes will be disregarded under s118-110 ITAA</a:t>
            </a:r>
            <a:endParaRPr lang="en-AU" strike="sngStrike" dirty="0">
              <a:solidFill>
                <a:srgbClr val="632765"/>
              </a:solidFill>
            </a:endParaRPr>
          </a:p>
          <a:p>
            <a:r>
              <a:rPr lang="en-AU" dirty="0"/>
              <a:t>The main residence exemption should still apply if the residence was the deceased's main residence and the beneficiary continues to use it as his/her main residence</a:t>
            </a:r>
          </a:p>
          <a:p>
            <a:endParaRPr lang="en-AU" dirty="0"/>
          </a:p>
          <a:p>
            <a:endParaRPr lang="en-AU" dirty="0"/>
          </a:p>
        </p:txBody>
      </p:sp>
      <p:sp>
        <p:nvSpPr>
          <p:cNvPr id="4" name="Slide Number Placeholder 3">
            <a:extLst>
              <a:ext uri="{FF2B5EF4-FFF2-40B4-BE49-F238E27FC236}">
                <a16:creationId xmlns:a16="http://schemas.microsoft.com/office/drawing/2014/main" id="{026E6B65-7626-15F7-B107-1AE41B50900B}"/>
              </a:ext>
            </a:extLst>
          </p:cNvPr>
          <p:cNvSpPr>
            <a:spLocks noGrp="1"/>
          </p:cNvSpPr>
          <p:nvPr>
            <p:ph type="sldNum" sz="quarter" idx="15"/>
          </p:nvPr>
        </p:nvSpPr>
        <p:spPr/>
        <p:txBody>
          <a:bodyPr/>
          <a:lstStyle/>
          <a:p>
            <a:fld id="{9C0FB994-BE50-8341-80FE-1A7972386C43}" type="slidenum">
              <a:rPr lang="en-AU" smtClean="0"/>
              <a:pPr/>
              <a:t>61</a:t>
            </a:fld>
            <a:endParaRPr lang="en-AU" dirty="0"/>
          </a:p>
        </p:txBody>
      </p:sp>
    </p:spTree>
    <p:extLst>
      <p:ext uri="{BB962C8B-B14F-4D97-AF65-F5344CB8AC3E}">
        <p14:creationId xmlns:p14="http://schemas.microsoft.com/office/powerpoint/2010/main" val="1243069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6D7755-1810-2678-D720-3D32E523C36F}"/>
              </a:ext>
            </a:extLst>
          </p:cNvPr>
          <p:cNvSpPr>
            <a:spLocks noGrp="1"/>
          </p:cNvSpPr>
          <p:nvPr>
            <p:ph type="body" sz="quarter" idx="12"/>
          </p:nvPr>
        </p:nvSpPr>
        <p:spPr/>
        <p:txBody>
          <a:bodyPr/>
          <a:lstStyle/>
          <a:p>
            <a:r>
              <a:rPr lang="en-AU" dirty="0"/>
              <a:t>Trust busting – is this possible?</a:t>
            </a:r>
          </a:p>
        </p:txBody>
      </p:sp>
      <p:sp>
        <p:nvSpPr>
          <p:cNvPr id="3" name="Text Placeholder 2">
            <a:extLst>
              <a:ext uri="{FF2B5EF4-FFF2-40B4-BE49-F238E27FC236}">
                <a16:creationId xmlns:a16="http://schemas.microsoft.com/office/drawing/2014/main" id="{C3851A79-1925-510B-55D3-ADCAC527D50D}"/>
              </a:ext>
            </a:extLst>
          </p:cNvPr>
          <p:cNvSpPr>
            <a:spLocks noGrp="1"/>
          </p:cNvSpPr>
          <p:nvPr>
            <p:ph type="body" sz="quarter" idx="14"/>
          </p:nvPr>
        </p:nvSpPr>
        <p:spPr/>
        <p:txBody>
          <a:bodyPr/>
          <a:lstStyle/>
          <a:p>
            <a:r>
              <a:rPr lang="en-AU" dirty="0"/>
              <a:t>In theory yes but read the deed!</a:t>
            </a:r>
          </a:p>
          <a:p>
            <a:r>
              <a:rPr lang="en-AU" dirty="0"/>
              <a:t>Doctrine of acceleration – life tenant surrenders his/her interest accelerating the vesting of the remaindermen's interests</a:t>
            </a:r>
          </a:p>
          <a:p>
            <a:r>
              <a:rPr lang="en-AU" dirty="0"/>
              <a:t>Do the remainder beneficiaries have a vested interest – has the class closed?</a:t>
            </a:r>
          </a:p>
        </p:txBody>
      </p:sp>
      <p:sp>
        <p:nvSpPr>
          <p:cNvPr id="4" name="Slide Number Placeholder 3">
            <a:extLst>
              <a:ext uri="{FF2B5EF4-FFF2-40B4-BE49-F238E27FC236}">
                <a16:creationId xmlns:a16="http://schemas.microsoft.com/office/drawing/2014/main" id="{98F98740-5290-D265-2775-157C9FB082FE}"/>
              </a:ext>
            </a:extLst>
          </p:cNvPr>
          <p:cNvSpPr>
            <a:spLocks noGrp="1"/>
          </p:cNvSpPr>
          <p:nvPr>
            <p:ph type="sldNum" sz="quarter" idx="15"/>
          </p:nvPr>
        </p:nvSpPr>
        <p:spPr/>
        <p:txBody>
          <a:bodyPr/>
          <a:lstStyle/>
          <a:p>
            <a:fld id="{9C0FB994-BE50-8341-80FE-1A7972386C43}" type="slidenum">
              <a:rPr lang="en-AU" smtClean="0"/>
              <a:pPr/>
              <a:t>62</a:t>
            </a:fld>
            <a:endParaRPr lang="en-AU" dirty="0"/>
          </a:p>
        </p:txBody>
      </p:sp>
    </p:spTree>
    <p:extLst>
      <p:ext uri="{BB962C8B-B14F-4D97-AF65-F5344CB8AC3E}">
        <p14:creationId xmlns:p14="http://schemas.microsoft.com/office/powerpoint/2010/main" val="32826104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6D7755-1810-2678-D720-3D32E523C36F}"/>
              </a:ext>
            </a:extLst>
          </p:cNvPr>
          <p:cNvSpPr>
            <a:spLocks noGrp="1"/>
          </p:cNvSpPr>
          <p:nvPr>
            <p:ph type="body" sz="quarter" idx="12"/>
          </p:nvPr>
        </p:nvSpPr>
        <p:spPr/>
        <p:txBody>
          <a:bodyPr/>
          <a:lstStyle/>
          <a:p>
            <a:r>
              <a:rPr lang="en-AU" dirty="0"/>
              <a:t>Trust busting – is this possible? </a:t>
            </a:r>
            <a:r>
              <a:rPr lang="en-AU" sz="1800" dirty="0"/>
              <a:t>(cont.)</a:t>
            </a:r>
            <a:endParaRPr lang="en-AU" dirty="0"/>
          </a:p>
        </p:txBody>
      </p:sp>
      <p:sp>
        <p:nvSpPr>
          <p:cNvPr id="3" name="Text Placeholder 2">
            <a:extLst>
              <a:ext uri="{FF2B5EF4-FFF2-40B4-BE49-F238E27FC236}">
                <a16:creationId xmlns:a16="http://schemas.microsoft.com/office/drawing/2014/main" id="{C3851A79-1925-510B-55D3-ADCAC527D50D}"/>
              </a:ext>
            </a:extLst>
          </p:cNvPr>
          <p:cNvSpPr>
            <a:spLocks noGrp="1"/>
          </p:cNvSpPr>
          <p:nvPr>
            <p:ph type="body" sz="quarter" idx="14"/>
          </p:nvPr>
        </p:nvSpPr>
        <p:spPr/>
        <p:txBody>
          <a:bodyPr/>
          <a:lstStyle/>
          <a:p>
            <a:r>
              <a:rPr lang="en-AU" dirty="0"/>
              <a:t>Meet the Armstrong family</a:t>
            </a:r>
          </a:p>
          <a:p>
            <a:pPr lvl="1"/>
            <a:r>
              <a:rPr lang="en-AU" dirty="0"/>
              <a:t>Edith Armstrong's will left her estate:</a:t>
            </a:r>
          </a:p>
          <a:p>
            <a:pPr marL="1349375" lvl="2" indent="-593725">
              <a:buNone/>
            </a:pPr>
            <a:r>
              <a:rPr lang="en-AU" dirty="0"/>
              <a:t>"</a:t>
            </a:r>
            <a:r>
              <a:rPr lang="en-AU" i="1" dirty="0"/>
              <a:t>(a)	on trust to pay the net income to my nieces Katherine Armstrong and Georgina Armstrong who shall survive me and if more than one as tenants in common in equal shares or the survivor during their lifetime;</a:t>
            </a:r>
          </a:p>
          <a:p>
            <a:pPr marL="1349375" lvl="2" indent="-593725">
              <a:buNone/>
            </a:pPr>
            <a:r>
              <a:rPr lang="en-AU" i="1" dirty="0"/>
              <a:t>(b)	on and from the day following the death of the survivor of the life tenants to hold the balance … for such of the children of Valerie Armstrong, May Armstrong, Reginald Armstrong and Percival Armstrong living at the date of death of the survivor of the life tenants who shall attain the age of 21 years and if more than one as tenants in common in equal shares</a:t>
            </a:r>
            <a:r>
              <a:rPr lang="en-AU" dirty="0"/>
              <a:t>"</a:t>
            </a:r>
          </a:p>
          <a:p>
            <a:pPr lvl="1"/>
            <a:endParaRPr lang="en-AU" dirty="0"/>
          </a:p>
        </p:txBody>
      </p:sp>
      <p:sp>
        <p:nvSpPr>
          <p:cNvPr id="4" name="Slide Number Placeholder 3">
            <a:extLst>
              <a:ext uri="{FF2B5EF4-FFF2-40B4-BE49-F238E27FC236}">
                <a16:creationId xmlns:a16="http://schemas.microsoft.com/office/drawing/2014/main" id="{98F98740-5290-D265-2775-157C9FB082FE}"/>
              </a:ext>
            </a:extLst>
          </p:cNvPr>
          <p:cNvSpPr>
            <a:spLocks noGrp="1"/>
          </p:cNvSpPr>
          <p:nvPr>
            <p:ph type="sldNum" sz="quarter" idx="15"/>
          </p:nvPr>
        </p:nvSpPr>
        <p:spPr/>
        <p:txBody>
          <a:bodyPr/>
          <a:lstStyle/>
          <a:p>
            <a:fld id="{9C0FB994-BE50-8341-80FE-1A7972386C43}" type="slidenum">
              <a:rPr lang="en-AU" smtClean="0"/>
              <a:pPr/>
              <a:t>63</a:t>
            </a:fld>
            <a:endParaRPr lang="en-AU" dirty="0"/>
          </a:p>
        </p:txBody>
      </p:sp>
    </p:spTree>
    <p:extLst>
      <p:ext uri="{BB962C8B-B14F-4D97-AF65-F5344CB8AC3E}">
        <p14:creationId xmlns:p14="http://schemas.microsoft.com/office/powerpoint/2010/main" val="11229215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F2DA83-6352-77E9-1608-4DE5472883AC}"/>
              </a:ext>
            </a:extLst>
          </p:cNvPr>
          <p:cNvSpPr>
            <a:spLocks noGrp="1"/>
          </p:cNvSpPr>
          <p:nvPr>
            <p:ph type="body" sz="quarter" idx="12"/>
          </p:nvPr>
        </p:nvSpPr>
        <p:spPr/>
        <p:txBody>
          <a:bodyPr/>
          <a:lstStyle/>
          <a:p>
            <a:r>
              <a:rPr lang="en-AU" dirty="0"/>
              <a:t>Trust busting – is this possible? (cont.)</a:t>
            </a:r>
          </a:p>
        </p:txBody>
      </p:sp>
      <p:sp>
        <p:nvSpPr>
          <p:cNvPr id="3" name="Text Placeholder 2">
            <a:extLst>
              <a:ext uri="{FF2B5EF4-FFF2-40B4-BE49-F238E27FC236}">
                <a16:creationId xmlns:a16="http://schemas.microsoft.com/office/drawing/2014/main" id="{76787A72-E50D-7A72-6C72-146D01DF0DBC}"/>
              </a:ext>
            </a:extLst>
          </p:cNvPr>
          <p:cNvSpPr>
            <a:spLocks noGrp="1"/>
          </p:cNvSpPr>
          <p:nvPr>
            <p:ph type="body" sz="quarter" idx="14"/>
          </p:nvPr>
        </p:nvSpPr>
        <p:spPr/>
        <p:txBody>
          <a:bodyPr/>
          <a:lstStyle/>
          <a:p>
            <a:pPr lvl="1"/>
            <a:r>
              <a:rPr lang="en-AU" dirty="0"/>
              <a:t>The life tenants (twins aged 82) and the remainder beneficiaries of which there are 10 ranging in age from 30 –45 wish to terminate the trust and divide it as to 50% to the life tenants and 50% to the remainder beneficiaries</a:t>
            </a:r>
          </a:p>
          <a:p>
            <a:pPr lvl="1"/>
            <a:r>
              <a:rPr lang="en-AU" dirty="0"/>
              <a:t>Valerie Armstrong and May Armstrong are respectively 55 and 60 and are presumed not to be able to have further children, but as males Reginald and Percival respectively 59 and 62 are presumed to be able to have children until death!  </a:t>
            </a:r>
          </a:p>
          <a:p>
            <a:pPr lvl="1"/>
            <a:r>
              <a:rPr lang="en-AU" dirty="0"/>
              <a:t>Thus the class of potential beneficiaries remains open and the proposed termination and distribution cannot occur</a:t>
            </a:r>
          </a:p>
        </p:txBody>
      </p:sp>
      <p:sp>
        <p:nvSpPr>
          <p:cNvPr id="4" name="Slide Number Placeholder 3">
            <a:extLst>
              <a:ext uri="{FF2B5EF4-FFF2-40B4-BE49-F238E27FC236}">
                <a16:creationId xmlns:a16="http://schemas.microsoft.com/office/drawing/2014/main" id="{DAF71406-C69D-001E-ECC9-0B584C025B90}"/>
              </a:ext>
            </a:extLst>
          </p:cNvPr>
          <p:cNvSpPr>
            <a:spLocks noGrp="1"/>
          </p:cNvSpPr>
          <p:nvPr>
            <p:ph type="sldNum" sz="quarter" idx="15"/>
          </p:nvPr>
        </p:nvSpPr>
        <p:spPr/>
        <p:txBody>
          <a:bodyPr/>
          <a:lstStyle/>
          <a:p>
            <a:fld id="{9C0FB994-BE50-8341-80FE-1A7972386C43}" type="slidenum">
              <a:rPr lang="en-AU" smtClean="0"/>
              <a:pPr/>
              <a:t>64</a:t>
            </a:fld>
            <a:endParaRPr lang="en-AU" dirty="0"/>
          </a:p>
        </p:txBody>
      </p:sp>
    </p:spTree>
    <p:extLst>
      <p:ext uri="{BB962C8B-B14F-4D97-AF65-F5344CB8AC3E}">
        <p14:creationId xmlns:p14="http://schemas.microsoft.com/office/powerpoint/2010/main" val="34819219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AU" dirty="0"/>
              <a:t>Administrative Requirements for Setting up a Trust and Administration Going Forward</a:t>
            </a:r>
          </a:p>
        </p:txBody>
      </p:sp>
      <p:sp>
        <p:nvSpPr>
          <p:cNvPr id="3" name="Text Placeholder 2"/>
          <p:cNvSpPr>
            <a:spLocks noGrp="1"/>
          </p:cNvSpPr>
          <p:nvPr>
            <p:ph type="body" sz="quarter" idx="14"/>
          </p:nvPr>
        </p:nvSpPr>
        <p:spPr/>
        <p:txBody>
          <a:bodyPr/>
          <a:lstStyle/>
          <a:p>
            <a:r>
              <a:rPr lang="en-AU" sz="2000" dirty="0"/>
              <a:t>A trust under a Will crystallises when property is transferred from the executor to the trustee</a:t>
            </a:r>
          </a:p>
          <a:p>
            <a:r>
              <a:rPr lang="en-AU" sz="2000" dirty="0"/>
              <a:t>As the trust is created in the Will, there is no separate trust document – frequently banks and accountants require one!  </a:t>
            </a:r>
          </a:p>
          <a:p>
            <a:r>
              <a:rPr lang="en-AU" sz="2000" dirty="0"/>
              <a:t>Trustee will need to obtain a TFN and open a bank account in the name of the trust</a:t>
            </a:r>
          </a:p>
          <a:p>
            <a:r>
              <a:rPr lang="en-AU" sz="2000" dirty="0"/>
              <a:t>The trustee must prepare annual accounts; also obtain investment advice at least every 6 months; and maintain and insure trust property</a:t>
            </a:r>
          </a:p>
          <a:p>
            <a:r>
              <a:rPr lang="en-AU" sz="2000" dirty="0"/>
              <a:t>In NSW, when appointing a new trustee of a trust holding dutiable property, ad valorem duty payable where either a continuing trustee or new trustee is a beneficiary – where this is an issue consider a corporate trustee which must be excluded as a beneficiary of the trust</a:t>
            </a:r>
          </a:p>
        </p:txBody>
      </p:sp>
      <p:sp>
        <p:nvSpPr>
          <p:cNvPr id="4" name="Slide Number Placeholder 3"/>
          <p:cNvSpPr>
            <a:spLocks noGrp="1"/>
          </p:cNvSpPr>
          <p:nvPr>
            <p:ph type="sldNum" sz="quarter" idx="15"/>
          </p:nvPr>
        </p:nvSpPr>
        <p:spPr/>
        <p:txBody>
          <a:bodyPr/>
          <a:lstStyle/>
          <a:p>
            <a:fld id="{9C0FB994-BE50-8341-80FE-1A7972386C43}" type="slidenum">
              <a:rPr lang="en-AU" smtClean="0"/>
              <a:pPr/>
              <a:t>65</a:t>
            </a:fld>
            <a:endParaRPr lang="en-AU" dirty="0"/>
          </a:p>
        </p:txBody>
      </p:sp>
    </p:spTree>
    <p:extLst>
      <p:ext uri="{BB962C8B-B14F-4D97-AF65-F5344CB8AC3E}">
        <p14:creationId xmlns:p14="http://schemas.microsoft.com/office/powerpoint/2010/main" val="7288258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AU" dirty="0"/>
              <a:t>Mutual Wills </a:t>
            </a:r>
          </a:p>
        </p:txBody>
      </p:sp>
      <p:sp>
        <p:nvSpPr>
          <p:cNvPr id="3" name="Text Placeholder 2"/>
          <p:cNvSpPr>
            <a:spLocks noGrp="1"/>
          </p:cNvSpPr>
          <p:nvPr>
            <p:ph type="body" sz="quarter" idx="14"/>
          </p:nvPr>
        </p:nvSpPr>
        <p:spPr/>
        <p:txBody>
          <a:bodyPr/>
          <a:lstStyle/>
          <a:p>
            <a:r>
              <a:rPr lang="en-AU" dirty="0"/>
              <a:t>An agreement by which the parties agree to make wills in specified terms</a:t>
            </a:r>
          </a:p>
          <a:p>
            <a:r>
              <a:rPr lang="en-AU" dirty="0"/>
              <a:t>Does not alter the position that the wills are revocable until death or loss of capacity in the usual way</a:t>
            </a:r>
          </a:p>
          <a:p>
            <a:r>
              <a:rPr lang="en-AU" dirty="0"/>
              <a:t>As the survivor takes absolute ownership of the assets, he/she is not necessarily obligated not to dispose of assets during life. Also not required to protect or invest the assets or to keep them separate from his/her own (requiring a disappointed beneficiary to trace)</a:t>
            </a:r>
          </a:p>
          <a:p>
            <a:r>
              <a:rPr lang="en-AU" dirty="0"/>
              <a:t>These issues can be addressed in the agreement, but this is not ideal – the agreement still needs to be enforced!</a:t>
            </a:r>
          </a:p>
        </p:txBody>
      </p:sp>
      <p:sp>
        <p:nvSpPr>
          <p:cNvPr id="4" name="Slide Number Placeholder 3"/>
          <p:cNvSpPr>
            <a:spLocks noGrp="1"/>
          </p:cNvSpPr>
          <p:nvPr>
            <p:ph type="sldNum" sz="quarter" idx="15"/>
          </p:nvPr>
        </p:nvSpPr>
        <p:spPr/>
        <p:txBody>
          <a:bodyPr/>
          <a:lstStyle/>
          <a:p>
            <a:fld id="{9C0FB994-BE50-8341-80FE-1A7972386C43}" type="slidenum">
              <a:rPr lang="en-AU" smtClean="0"/>
              <a:pPr/>
              <a:t>66</a:t>
            </a:fld>
            <a:endParaRPr lang="en-AU" dirty="0"/>
          </a:p>
        </p:txBody>
      </p:sp>
    </p:spTree>
    <p:extLst>
      <p:ext uri="{BB962C8B-B14F-4D97-AF65-F5344CB8AC3E}">
        <p14:creationId xmlns:p14="http://schemas.microsoft.com/office/powerpoint/2010/main" val="16407004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AU" dirty="0"/>
              <a:t>Mutual Wills </a:t>
            </a:r>
            <a:r>
              <a:rPr lang="en-AU" sz="1800" dirty="0"/>
              <a:t>(cont.)</a:t>
            </a:r>
            <a:endParaRPr lang="en-AU" dirty="0"/>
          </a:p>
        </p:txBody>
      </p:sp>
      <p:sp>
        <p:nvSpPr>
          <p:cNvPr id="3" name="Text Placeholder 2"/>
          <p:cNvSpPr>
            <a:spLocks noGrp="1"/>
          </p:cNvSpPr>
          <p:nvPr>
            <p:ph type="body" sz="quarter" idx="14"/>
          </p:nvPr>
        </p:nvSpPr>
        <p:spPr/>
        <p:txBody>
          <a:bodyPr/>
          <a:lstStyle/>
          <a:p>
            <a:r>
              <a:rPr lang="en-AU" dirty="0"/>
              <a:t>On the death of a party to a mutual will agreement, equity imposes a constructive trust over the assets, the subject of the mutual wills agreement, and a disappointed beneficiary will have enforceable rights against the constructive trustee</a:t>
            </a:r>
          </a:p>
          <a:p>
            <a:r>
              <a:rPr lang="en-AU" dirty="0"/>
              <a:t>Ford &amp; Lee's Principles of the Law of Trusts states "</a:t>
            </a:r>
            <a:r>
              <a:rPr lang="en-AU" i="1" dirty="0"/>
              <a:t>A well-established category of constructive trust arises in relation to a contract for the making of mutual wills.  Such contracts are not common and the making of them is not to be encouraged for they can give rise to many problems</a:t>
            </a:r>
            <a:r>
              <a:rPr lang="en-AU" dirty="0"/>
              <a:t>"</a:t>
            </a:r>
          </a:p>
          <a:p>
            <a:endParaRPr lang="en-AU" dirty="0"/>
          </a:p>
          <a:p>
            <a:endParaRPr lang="en-AU" dirty="0"/>
          </a:p>
          <a:p>
            <a:endParaRPr lang="en-AU" dirty="0"/>
          </a:p>
        </p:txBody>
      </p:sp>
      <p:sp>
        <p:nvSpPr>
          <p:cNvPr id="4" name="Slide Number Placeholder 3"/>
          <p:cNvSpPr>
            <a:spLocks noGrp="1"/>
          </p:cNvSpPr>
          <p:nvPr>
            <p:ph type="sldNum" sz="quarter" idx="15"/>
          </p:nvPr>
        </p:nvSpPr>
        <p:spPr/>
        <p:txBody>
          <a:bodyPr/>
          <a:lstStyle/>
          <a:p>
            <a:fld id="{9C0FB994-BE50-8341-80FE-1A7972386C43}" type="slidenum">
              <a:rPr lang="en-AU" smtClean="0"/>
              <a:pPr/>
              <a:t>67</a:t>
            </a:fld>
            <a:endParaRPr lang="en-AU" dirty="0"/>
          </a:p>
        </p:txBody>
      </p:sp>
    </p:spTree>
    <p:extLst>
      <p:ext uri="{BB962C8B-B14F-4D97-AF65-F5344CB8AC3E}">
        <p14:creationId xmlns:p14="http://schemas.microsoft.com/office/powerpoint/2010/main" val="42041364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AU" dirty="0"/>
              <a:t>Mutual Wills </a:t>
            </a:r>
            <a:r>
              <a:rPr lang="en-AU" sz="1800" dirty="0"/>
              <a:t>(cont.)</a:t>
            </a:r>
            <a:endParaRPr lang="en-AU" dirty="0"/>
          </a:p>
        </p:txBody>
      </p:sp>
      <p:sp>
        <p:nvSpPr>
          <p:cNvPr id="3" name="Text Placeholder 2"/>
          <p:cNvSpPr>
            <a:spLocks noGrp="1"/>
          </p:cNvSpPr>
          <p:nvPr>
            <p:ph type="body" sz="quarter" idx="14"/>
          </p:nvPr>
        </p:nvSpPr>
        <p:spPr/>
        <p:txBody>
          <a:bodyPr/>
          <a:lstStyle/>
          <a:p>
            <a:r>
              <a:rPr lang="en-AU" b="1" i="1" dirty="0"/>
              <a:t>Meet Judy and James</a:t>
            </a:r>
          </a:p>
          <a:p>
            <a:pPr lvl="1"/>
            <a:r>
              <a:rPr lang="en-AU" dirty="0"/>
              <a:t>Judy and James both have a child from a previous marriage</a:t>
            </a:r>
          </a:p>
          <a:p>
            <a:pPr lvl="1"/>
            <a:r>
              <a:rPr lang="en-AU" dirty="0"/>
              <a:t>In 2010, they make mutual wills agreeing to give their assets to each other and on the death of the survivor to be divided equally between Judy's son Peter and James' son Patrick</a:t>
            </a:r>
          </a:p>
          <a:p>
            <a:pPr lvl="1"/>
            <a:r>
              <a:rPr lang="en-AU" dirty="0"/>
              <a:t>During their joint lives, they could have agreed to terminate the agreement and revoke the wills, or either of them could have revoked his or her will giving notice to the other.  This did not occur</a:t>
            </a:r>
          </a:p>
          <a:p>
            <a:pPr lvl="1"/>
            <a:r>
              <a:rPr lang="en-AU" dirty="0"/>
              <a:t>James dies in 2013.  His estate passed to Judy absolutely, but from that time, Judy's estate is held on a constructive trust</a:t>
            </a:r>
          </a:p>
        </p:txBody>
      </p:sp>
      <p:sp>
        <p:nvSpPr>
          <p:cNvPr id="4" name="Slide Number Placeholder 3"/>
          <p:cNvSpPr>
            <a:spLocks noGrp="1"/>
          </p:cNvSpPr>
          <p:nvPr>
            <p:ph type="sldNum" sz="quarter" idx="15"/>
          </p:nvPr>
        </p:nvSpPr>
        <p:spPr/>
        <p:txBody>
          <a:bodyPr/>
          <a:lstStyle/>
          <a:p>
            <a:fld id="{9C0FB994-BE50-8341-80FE-1A7972386C43}" type="slidenum">
              <a:rPr lang="en-AU" smtClean="0"/>
              <a:pPr/>
              <a:t>68</a:t>
            </a:fld>
            <a:endParaRPr lang="en-AU" dirty="0"/>
          </a:p>
        </p:txBody>
      </p:sp>
    </p:spTree>
    <p:extLst>
      <p:ext uri="{BB962C8B-B14F-4D97-AF65-F5344CB8AC3E}">
        <p14:creationId xmlns:p14="http://schemas.microsoft.com/office/powerpoint/2010/main" val="20754488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AU" dirty="0"/>
              <a:t>Mutual Wills </a:t>
            </a:r>
            <a:r>
              <a:rPr lang="en-AU" sz="1800" dirty="0"/>
              <a:t>(cont.)</a:t>
            </a:r>
            <a:endParaRPr lang="en-AU" dirty="0"/>
          </a:p>
        </p:txBody>
      </p:sp>
      <p:sp>
        <p:nvSpPr>
          <p:cNvPr id="3" name="Text Placeholder 2"/>
          <p:cNvSpPr>
            <a:spLocks noGrp="1"/>
          </p:cNvSpPr>
          <p:nvPr>
            <p:ph type="body" sz="quarter" idx="14"/>
          </p:nvPr>
        </p:nvSpPr>
        <p:spPr/>
        <p:txBody>
          <a:bodyPr/>
          <a:lstStyle/>
          <a:p>
            <a:pPr lvl="1"/>
            <a:r>
              <a:rPr lang="en-AU" dirty="0"/>
              <a:t>If Judy made a new will in 2015 excluding Patrick making her son Peter the sole beneficiary, then on Judy's death:</a:t>
            </a:r>
          </a:p>
          <a:p>
            <a:pPr lvl="2"/>
            <a:r>
              <a:rPr lang="en-AU" dirty="0"/>
              <a:t>the new will would be admitted to probate; and</a:t>
            </a:r>
          </a:p>
          <a:p>
            <a:pPr lvl="2"/>
            <a:r>
              <a:rPr lang="en-AU" dirty="0"/>
              <a:t>the executor would hold the estate as constructive trustee equally for Peter and Patrick as provided for in the mutual will agreement, irrespective of the terms of the new will</a:t>
            </a:r>
          </a:p>
          <a:p>
            <a:pPr lvl="1"/>
            <a:r>
              <a:rPr lang="en-AU" dirty="0"/>
              <a:t>Similarly, if Judy remarried in 2016, her new will would be automatically revoked under s12 </a:t>
            </a:r>
            <a:r>
              <a:rPr lang="en-AU" i="1" dirty="0"/>
              <a:t>Succession  Act </a:t>
            </a:r>
            <a:r>
              <a:rPr lang="en-AU" dirty="0"/>
              <a:t>2006 but the constructive trust arising on James' death would continue.  If Judy died intestate, her administrator would hold her estate as constructive trustee for Patrick and Peter equally under the mutual will agreement.  Judy's new husband would receive nothing – could he make a family provision claim?  Yes</a:t>
            </a:r>
          </a:p>
        </p:txBody>
      </p:sp>
      <p:sp>
        <p:nvSpPr>
          <p:cNvPr id="4" name="Slide Number Placeholder 3"/>
          <p:cNvSpPr>
            <a:spLocks noGrp="1"/>
          </p:cNvSpPr>
          <p:nvPr>
            <p:ph type="sldNum" sz="quarter" idx="15"/>
          </p:nvPr>
        </p:nvSpPr>
        <p:spPr/>
        <p:txBody>
          <a:bodyPr/>
          <a:lstStyle/>
          <a:p>
            <a:fld id="{9C0FB994-BE50-8341-80FE-1A7972386C43}" type="slidenum">
              <a:rPr lang="en-AU" smtClean="0"/>
              <a:pPr/>
              <a:t>69</a:t>
            </a:fld>
            <a:endParaRPr lang="en-AU" dirty="0"/>
          </a:p>
        </p:txBody>
      </p:sp>
    </p:spTree>
    <p:extLst>
      <p:ext uri="{BB962C8B-B14F-4D97-AF65-F5344CB8AC3E}">
        <p14:creationId xmlns:p14="http://schemas.microsoft.com/office/powerpoint/2010/main" val="1449651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AU" dirty="0"/>
              <a:t>"Second Relationship Adult Children"</a:t>
            </a:r>
          </a:p>
        </p:txBody>
      </p:sp>
      <p:sp>
        <p:nvSpPr>
          <p:cNvPr id="3" name="Text Placeholder 2"/>
          <p:cNvSpPr>
            <a:spLocks noGrp="1"/>
          </p:cNvSpPr>
          <p:nvPr>
            <p:ph type="body" sz="quarter" idx="14"/>
          </p:nvPr>
        </p:nvSpPr>
        <p:spPr/>
        <p:txBody>
          <a:bodyPr/>
          <a:lstStyle/>
          <a:p>
            <a:r>
              <a:rPr lang="en-AU" dirty="0"/>
              <a:t>Either or both spouses have adult independent children from a prior relationship</a:t>
            </a:r>
          </a:p>
          <a:p>
            <a:r>
              <a:rPr lang="en-AU" dirty="0"/>
              <a:t>Main obligation is to provide for each other, but spouses are commonly concerned to preserve assets for their respective children &amp; grandchildren</a:t>
            </a:r>
          </a:p>
          <a:p>
            <a:r>
              <a:rPr lang="en-AU" dirty="0"/>
              <a:t>Practitioners should advise on: </a:t>
            </a:r>
          </a:p>
          <a:p>
            <a:pPr lvl="1"/>
            <a:r>
              <a:rPr lang="en-AU" dirty="0"/>
              <a:t>life interests and rights of residence – the focus of this presentation; and</a:t>
            </a:r>
          </a:p>
          <a:p>
            <a:pPr lvl="1"/>
            <a:r>
              <a:rPr lang="en-AU" dirty="0"/>
              <a:t>mutual will agreements</a:t>
            </a:r>
          </a:p>
        </p:txBody>
      </p:sp>
      <p:sp>
        <p:nvSpPr>
          <p:cNvPr id="4" name="Slide Number Placeholder 3"/>
          <p:cNvSpPr>
            <a:spLocks noGrp="1"/>
          </p:cNvSpPr>
          <p:nvPr>
            <p:ph type="sldNum" sz="quarter" idx="15"/>
          </p:nvPr>
        </p:nvSpPr>
        <p:spPr/>
        <p:txBody>
          <a:bodyPr/>
          <a:lstStyle/>
          <a:p>
            <a:fld id="{9C0FB994-BE50-8341-80FE-1A7972386C43}" type="slidenum">
              <a:rPr lang="en-AU" smtClean="0"/>
              <a:pPr/>
              <a:t>7</a:t>
            </a:fld>
            <a:endParaRPr lang="en-AU" dirty="0"/>
          </a:p>
        </p:txBody>
      </p:sp>
    </p:spTree>
    <p:extLst>
      <p:ext uri="{BB962C8B-B14F-4D97-AF65-F5344CB8AC3E}">
        <p14:creationId xmlns:p14="http://schemas.microsoft.com/office/powerpoint/2010/main" val="41493024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AU" dirty="0"/>
              <a:t>Conclusion</a:t>
            </a:r>
          </a:p>
        </p:txBody>
      </p:sp>
      <p:sp>
        <p:nvSpPr>
          <p:cNvPr id="3" name="Text Placeholder 2"/>
          <p:cNvSpPr>
            <a:spLocks noGrp="1"/>
          </p:cNvSpPr>
          <p:nvPr>
            <p:ph type="body" sz="quarter" idx="14"/>
          </p:nvPr>
        </p:nvSpPr>
        <p:spPr/>
        <p:txBody>
          <a:bodyPr/>
          <a:lstStyle/>
          <a:p>
            <a:r>
              <a:rPr lang="en-AU" dirty="0"/>
              <a:t>Blended families are complex!  </a:t>
            </a:r>
          </a:p>
          <a:p>
            <a:r>
              <a:rPr lang="en-AU" dirty="0"/>
              <a:t>Life estates and rights to reside useful tools where the client wishes to make provision for his/her surviving second spouse and children of previous relationships</a:t>
            </a:r>
          </a:p>
          <a:p>
            <a:r>
              <a:rPr lang="en-AU" dirty="0"/>
              <a:t>Mutual Wills should also be considered but these have their own issues</a:t>
            </a:r>
          </a:p>
          <a:p>
            <a:r>
              <a:rPr lang="en-AU" dirty="0"/>
              <a:t>Drafting is key to mitigate family provision claims</a:t>
            </a:r>
          </a:p>
        </p:txBody>
      </p:sp>
      <p:sp>
        <p:nvSpPr>
          <p:cNvPr id="4" name="Slide Number Placeholder 3"/>
          <p:cNvSpPr>
            <a:spLocks noGrp="1"/>
          </p:cNvSpPr>
          <p:nvPr>
            <p:ph type="sldNum" sz="quarter" idx="15"/>
          </p:nvPr>
        </p:nvSpPr>
        <p:spPr/>
        <p:txBody>
          <a:bodyPr/>
          <a:lstStyle/>
          <a:p>
            <a:fld id="{9C0FB994-BE50-8341-80FE-1A7972386C43}" type="slidenum">
              <a:rPr lang="en-AU" smtClean="0"/>
              <a:pPr/>
              <a:t>70</a:t>
            </a:fld>
            <a:endParaRPr lang="en-AU" dirty="0"/>
          </a:p>
        </p:txBody>
      </p:sp>
    </p:spTree>
    <p:extLst>
      <p:ext uri="{BB962C8B-B14F-4D97-AF65-F5344CB8AC3E}">
        <p14:creationId xmlns:p14="http://schemas.microsoft.com/office/powerpoint/2010/main" val="8341621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AU" dirty="0"/>
              <a:t>Presenter Contact Details</a:t>
            </a:r>
          </a:p>
        </p:txBody>
      </p:sp>
      <p:sp>
        <p:nvSpPr>
          <p:cNvPr id="3" name="Text Placeholder 2"/>
          <p:cNvSpPr>
            <a:spLocks noGrp="1"/>
          </p:cNvSpPr>
          <p:nvPr>
            <p:ph type="body" sz="quarter" idx="14"/>
          </p:nvPr>
        </p:nvSpPr>
        <p:spPr>
          <a:xfrm>
            <a:off x="4016524" y="2985823"/>
            <a:ext cx="4575516" cy="3261272"/>
          </a:xfrm>
        </p:spPr>
        <p:txBody>
          <a:bodyPr/>
          <a:lstStyle/>
          <a:p>
            <a:pPr marL="108000" indent="0">
              <a:spcBef>
                <a:spcPts val="0"/>
              </a:spcBef>
              <a:buNone/>
            </a:pPr>
            <a:r>
              <a:rPr lang="en-AU" sz="2000" b="1" dirty="0"/>
              <a:t>Paul Evans</a:t>
            </a:r>
          </a:p>
          <a:p>
            <a:pPr marL="108000" indent="0">
              <a:spcBef>
                <a:spcPts val="0"/>
              </a:spcBef>
              <a:buNone/>
            </a:pPr>
            <a:r>
              <a:rPr lang="en-AU" sz="2000" dirty="0"/>
              <a:t>Partner - Private Clients</a:t>
            </a:r>
          </a:p>
          <a:p>
            <a:pPr marL="108000" indent="0">
              <a:spcBef>
                <a:spcPts val="0"/>
              </a:spcBef>
              <a:buNone/>
            </a:pPr>
            <a:r>
              <a:rPr lang="en-AU" sz="2000" dirty="0"/>
              <a:t>Accredited Specialist – Wills &amp; Estates</a:t>
            </a:r>
          </a:p>
          <a:p>
            <a:pPr marL="108000" indent="0">
              <a:spcBef>
                <a:spcPts val="0"/>
              </a:spcBef>
              <a:buNone/>
            </a:pPr>
            <a:r>
              <a:rPr lang="en-AU" sz="2000" dirty="0"/>
              <a:t>02 9233 9084</a:t>
            </a:r>
          </a:p>
          <a:p>
            <a:pPr marL="108000" indent="0">
              <a:spcBef>
                <a:spcPts val="0"/>
              </a:spcBef>
              <a:buNone/>
            </a:pPr>
            <a:r>
              <a:rPr lang="en-AU" sz="2000" dirty="0"/>
              <a:t>pevans@makdap.com.au</a:t>
            </a:r>
          </a:p>
          <a:p>
            <a:pPr marL="108000" indent="0">
              <a:spcBef>
                <a:spcPts val="0"/>
              </a:spcBef>
              <a:buNone/>
            </a:pPr>
            <a:endParaRPr lang="en-AU" dirty="0"/>
          </a:p>
        </p:txBody>
      </p:sp>
      <p:sp>
        <p:nvSpPr>
          <p:cNvPr id="4" name="Slide Number Placeholder 3"/>
          <p:cNvSpPr>
            <a:spLocks noGrp="1"/>
          </p:cNvSpPr>
          <p:nvPr>
            <p:ph type="sldNum" sz="quarter" idx="15"/>
          </p:nvPr>
        </p:nvSpPr>
        <p:spPr/>
        <p:txBody>
          <a:bodyPr/>
          <a:lstStyle/>
          <a:p>
            <a:fld id="{9C0FB994-BE50-8341-80FE-1A7972386C43}" type="slidenum">
              <a:rPr lang="en-AU" smtClean="0"/>
              <a:pPr/>
              <a:t>71</a:t>
            </a:fld>
            <a:endParaRPr lang="en-AU" dirty="0"/>
          </a:p>
        </p:txBody>
      </p:sp>
      <p:pic>
        <p:nvPicPr>
          <p:cNvPr id="2050" name="Picture 2" descr="K:\Old Users\karla\Photos\Profile Pics\Profile Photos September 2013\PAE colour.jp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030009" y="1870841"/>
            <a:ext cx="2700000" cy="3545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7498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2"/>
          </p:nvPr>
        </p:nvSpPr>
        <p:spPr/>
        <p:txBody>
          <a:bodyPr/>
          <a:lstStyle/>
          <a:p>
            <a:endParaRPr lang="en-AU" dirty="0"/>
          </a:p>
        </p:txBody>
      </p:sp>
      <p:sp>
        <p:nvSpPr>
          <p:cNvPr id="11" name="Text Placeholder 10"/>
          <p:cNvSpPr>
            <a:spLocks noGrp="1"/>
          </p:cNvSpPr>
          <p:nvPr>
            <p:ph type="body" sz="quarter" idx="14"/>
          </p:nvPr>
        </p:nvSpPr>
        <p:spPr/>
        <p:txBody>
          <a:bodyPr/>
          <a:lstStyle/>
          <a:p>
            <a:endParaRPr lang="en-AU" dirty="0"/>
          </a:p>
        </p:txBody>
      </p:sp>
      <p:sp>
        <p:nvSpPr>
          <p:cNvPr id="4" name="Slide Number Placeholder 3"/>
          <p:cNvSpPr>
            <a:spLocks noGrp="1"/>
          </p:cNvSpPr>
          <p:nvPr>
            <p:ph type="sldNum" sz="quarter" idx="15"/>
          </p:nvPr>
        </p:nvSpPr>
        <p:spPr/>
        <p:txBody>
          <a:bodyPr/>
          <a:lstStyle/>
          <a:p>
            <a:fld id="{9C0FB994-BE50-8341-80FE-1A7972386C43}" type="slidenum">
              <a:rPr lang="en-AU" smtClean="0"/>
              <a:pPr/>
              <a:t>72</a:t>
            </a:fld>
            <a:endParaRPr lang="en-AU"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l="36089"/>
          <a:stretch>
            <a:fillRect/>
          </a:stretch>
        </p:blipFill>
        <p:spPr bwMode="auto">
          <a:xfrm>
            <a:off x="0" y="-26988"/>
            <a:ext cx="9180513" cy="688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1"/>
          <p:cNvSpPr>
            <a:spLocks noChangeArrowheads="1"/>
          </p:cNvSpPr>
          <p:nvPr/>
        </p:nvSpPr>
        <p:spPr bwMode="auto">
          <a:xfrm>
            <a:off x="0" y="5084763"/>
            <a:ext cx="9180513" cy="1152525"/>
          </a:xfrm>
          <a:prstGeom prst="rect">
            <a:avLst/>
          </a:prstGeom>
          <a:solidFill>
            <a:srgbClr val="822433"/>
          </a:solidFill>
          <a:ln>
            <a:noFill/>
          </a:ln>
        </p:spPr>
        <p:txBody>
          <a:bodyPr/>
          <a:lstStyle>
            <a:lvl1pPr>
              <a:spcBef>
                <a:spcPct val="20000"/>
              </a:spcBef>
              <a:buChar char="•"/>
              <a:defRPr sz="3200">
                <a:solidFill>
                  <a:srgbClr val="404040"/>
                </a:solidFill>
                <a:latin typeface="Calibri" pitchFamily="34" charset="0"/>
              </a:defRPr>
            </a:lvl1pPr>
            <a:lvl2pPr marL="742950" indent="-285750">
              <a:spcBef>
                <a:spcPct val="20000"/>
              </a:spcBef>
              <a:buChar char="–"/>
              <a:defRPr sz="2800">
                <a:solidFill>
                  <a:srgbClr val="404040"/>
                </a:solidFill>
                <a:latin typeface="Calibri" pitchFamily="34" charset="0"/>
              </a:defRPr>
            </a:lvl2pPr>
            <a:lvl3pPr marL="1143000" indent="-228600">
              <a:spcBef>
                <a:spcPct val="20000"/>
              </a:spcBef>
              <a:buChar char="•"/>
              <a:defRPr sz="2400">
                <a:solidFill>
                  <a:srgbClr val="404040"/>
                </a:solidFill>
                <a:latin typeface="Calibri" pitchFamily="34" charset="0"/>
              </a:defRPr>
            </a:lvl3pPr>
            <a:lvl4pPr marL="1600200" indent="-228600">
              <a:spcBef>
                <a:spcPct val="20000"/>
              </a:spcBef>
              <a:buChar char="–"/>
              <a:defRPr sz="2000">
                <a:solidFill>
                  <a:srgbClr val="404040"/>
                </a:solidFill>
                <a:latin typeface="Calibri" pitchFamily="34" charset="0"/>
              </a:defRPr>
            </a:lvl4pPr>
            <a:lvl5pPr marL="2057400" indent="-228600">
              <a:spcBef>
                <a:spcPct val="20000"/>
              </a:spcBef>
              <a:buChar char="»"/>
              <a:defRPr sz="2000">
                <a:solidFill>
                  <a:srgbClr val="404040"/>
                </a:solidFill>
                <a:latin typeface="Calibri" pitchFamily="34" charset="0"/>
              </a:defRPr>
            </a:lvl5pPr>
            <a:lvl6pPr marL="2514600" indent="-228600" eaLnBrk="0" fontAlgn="base" hangingPunct="0">
              <a:spcBef>
                <a:spcPct val="20000"/>
              </a:spcBef>
              <a:spcAft>
                <a:spcPct val="0"/>
              </a:spcAft>
              <a:buChar char="»"/>
              <a:defRPr sz="2000">
                <a:solidFill>
                  <a:srgbClr val="404040"/>
                </a:solidFill>
                <a:latin typeface="Calibri" pitchFamily="34" charset="0"/>
              </a:defRPr>
            </a:lvl6pPr>
            <a:lvl7pPr marL="2971800" indent="-228600" eaLnBrk="0" fontAlgn="base" hangingPunct="0">
              <a:spcBef>
                <a:spcPct val="20000"/>
              </a:spcBef>
              <a:spcAft>
                <a:spcPct val="0"/>
              </a:spcAft>
              <a:buChar char="»"/>
              <a:defRPr sz="2000">
                <a:solidFill>
                  <a:srgbClr val="404040"/>
                </a:solidFill>
                <a:latin typeface="Calibri" pitchFamily="34" charset="0"/>
              </a:defRPr>
            </a:lvl7pPr>
            <a:lvl8pPr marL="3429000" indent="-228600" eaLnBrk="0" fontAlgn="base" hangingPunct="0">
              <a:spcBef>
                <a:spcPct val="20000"/>
              </a:spcBef>
              <a:spcAft>
                <a:spcPct val="0"/>
              </a:spcAft>
              <a:buChar char="»"/>
              <a:defRPr sz="2000">
                <a:solidFill>
                  <a:srgbClr val="404040"/>
                </a:solidFill>
                <a:latin typeface="Calibri" pitchFamily="34" charset="0"/>
              </a:defRPr>
            </a:lvl8pPr>
            <a:lvl9pPr marL="3886200" indent="-228600" eaLnBrk="0" fontAlgn="base" hangingPunct="0">
              <a:spcBef>
                <a:spcPct val="20000"/>
              </a:spcBef>
              <a:spcAft>
                <a:spcPct val="0"/>
              </a:spcAft>
              <a:buChar char="»"/>
              <a:defRPr sz="2000">
                <a:solidFill>
                  <a:srgbClr val="404040"/>
                </a:solidFill>
                <a:latin typeface="Calibri" pitchFamily="34" charset="0"/>
              </a:defRPr>
            </a:lvl9pPr>
          </a:lstStyle>
          <a:p>
            <a:pPr>
              <a:spcBef>
                <a:spcPct val="0"/>
              </a:spcBef>
              <a:buFontTx/>
              <a:buNone/>
            </a:pPr>
            <a:endParaRPr lang="en-AU" altLang="en-US" sz="2400" dirty="0">
              <a:solidFill>
                <a:schemeClr val="tx1"/>
              </a:solidFill>
              <a:latin typeface="Times"/>
            </a:endParaRPr>
          </a:p>
        </p:txBody>
      </p:sp>
      <p:sp>
        <p:nvSpPr>
          <p:cNvPr id="5" name="TextBox 4"/>
          <p:cNvSpPr txBox="1"/>
          <p:nvPr/>
        </p:nvSpPr>
        <p:spPr>
          <a:xfrm>
            <a:off x="1555751" y="5389072"/>
            <a:ext cx="3034506" cy="576000"/>
          </a:xfrm>
          <a:prstGeom prst="rect">
            <a:avLst/>
          </a:prstGeom>
          <a:noFill/>
        </p:spPr>
        <p:txBody>
          <a:bodyPr wrap="square" lIns="0" tIns="0" rIns="0" bIns="0" rtlCol="0" anchor="t">
            <a:noAutofit/>
          </a:bodyPr>
          <a:lstStyle/>
          <a:p>
            <a:r>
              <a:rPr lang="en-AU" sz="900" dirty="0">
                <a:solidFill>
                  <a:srgbClr val="FFFFFF"/>
                </a:solidFill>
                <a:latin typeface="Arial" panose="020B0604020202020204" pitchFamily="34" charset="0"/>
                <a:cs typeface="Arial" panose="020B0604020202020204" pitchFamily="34" charset="0"/>
              </a:rPr>
              <a:t>Level 10, 135 King Street, Sydney NSW 2000 </a:t>
            </a:r>
          </a:p>
          <a:p>
            <a:r>
              <a:rPr lang="en-AU" sz="900" dirty="0">
                <a:solidFill>
                  <a:srgbClr val="FFFFFF"/>
                </a:solidFill>
                <a:latin typeface="Arial" panose="020B0604020202020204" pitchFamily="34" charset="0"/>
                <a:cs typeface="Arial" panose="020B0604020202020204" pitchFamily="34" charset="0"/>
              </a:rPr>
              <a:t>GPO Box 495, Sydney NSW 2001 </a:t>
            </a:r>
          </a:p>
          <a:p>
            <a:r>
              <a:rPr lang="en-AU" sz="900" dirty="0">
                <a:solidFill>
                  <a:srgbClr val="FFFFFF"/>
                </a:solidFill>
                <a:latin typeface="Arial" panose="020B0604020202020204" pitchFamily="34" charset="0"/>
                <a:cs typeface="Arial" panose="020B0604020202020204" pitchFamily="34" charset="0"/>
              </a:rPr>
              <a:t>DX 296 Sydney </a:t>
            </a:r>
          </a:p>
          <a:p>
            <a:r>
              <a:rPr lang="en-AU" sz="650" dirty="0">
                <a:solidFill>
                  <a:srgbClr val="FFFFFF"/>
                </a:solidFill>
                <a:latin typeface="Arial" panose="020B0604020202020204" pitchFamily="34" charset="0"/>
                <a:cs typeface="Arial" panose="020B0604020202020204" pitchFamily="34" charset="0"/>
              </a:rPr>
              <a:t>Liability limited by a scheme approved under Professional Standards Legislation</a:t>
            </a:r>
            <a:r>
              <a:rPr lang="en-AU" sz="900" dirty="0">
                <a:solidFill>
                  <a:srgbClr val="FFFFFF"/>
                </a:solidFill>
                <a:latin typeface="Arial" panose="020B0604020202020204" pitchFamily="34" charset="0"/>
                <a:cs typeface="Arial" panose="020B0604020202020204" pitchFamily="34" charset="0"/>
              </a:rPr>
              <a:t> </a:t>
            </a:r>
            <a:endParaRPr kumimoji="0" lang="en-AU" sz="9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 name="TextBox 5"/>
          <p:cNvSpPr txBox="1"/>
          <p:nvPr/>
        </p:nvSpPr>
        <p:spPr>
          <a:xfrm>
            <a:off x="5181204" y="5389072"/>
            <a:ext cx="1181496" cy="576000"/>
          </a:xfrm>
          <a:prstGeom prst="rect">
            <a:avLst/>
          </a:prstGeom>
          <a:noFill/>
        </p:spPr>
        <p:txBody>
          <a:bodyPr wrap="square" lIns="0" tIns="0" rIns="0" bIns="0" rtlCol="0" anchor="t">
            <a:noAutofit/>
          </a:bodyPr>
          <a:lstStyle/>
          <a:p>
            <a:r>
              <a:rPr lang="en-AU" sz="900" dirty="0">
                <a:solidFill>
                  <a:srgbClr val="FFFFFF"/>
                </a:solidFill>
                <a:latin typeface="Arial" panose="020B0604020202020204" pitchFamily="34" charset="0"/>
                <a:cs typeface="Arial" panose="020B0604020202020204" pitchFamily="34" charset="0"/>
              </a:rPr>
              <a:t>T +61(0)2 9233 7788 </a:t>
            </a:r>
          </a:p>
          <a:p>
            <a:r>
              <a:rPr lang="en-AU" sz="900" dirty="0">
                <a:solidFill>
                  <a:srgbClr val="FFFFFF"/>
                </a:solidFill>
                <a:latin typeface="Arial" panose="020B0604020202020204" pitchFamily="34" charset="0"/>
                <a:cs typeface="Arial" panose="020B0604020202020204" pitchFamily="34" charset="0"/>
              </a:rPr>
              <a:t>F +61(0)2 9233 1550 </a:t>
            </a:r>
          </a:p>
          <a:p>
            <a:r>
              <a:rPr lang="en-AU" sz="900" dirty="0">
                <a:solidFill>
                  <a:srgbClr val="FFFFFF"/>
                </a:solidFill>
                <a:latin typeface="Arial" panose="020B0604020202020204" pitchFamily="34" charset="0"/>
                <a:cs typeface="Arial" panose="020B0604020202020204" pitchFamily="34" charset="0"/>
              </a:rPr>
              <a:t>mail@makdap.com.au </a:t>
            </a:r>
          </a:p>
          <a:p>
            <a:r>
              <a:rPr lang="en-AU" sz="900" dirty="0">
                <a:solidFill>
                  <a:srgbClr val="FFFFFF"/>
                </a:solidFill>
                <a:latin typeface="Arial" panose="020B0604020202020204" pitchFamily="34" charset="0"/>
                <a:cs typeface="Arial" panose="020B0604020202020204" pitchFamily="34" charset="0"/>
              </a:rPr>
              <a:t>www.makdap.com.au</a:t>
            </a:r>
            <a:endParaRPr kumimoji="0" lang="en-AU" sz="9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nvGrpSpPr>
          <p:cNvPr id="13" name="Group 12"/>
          <p:cNvGrpSpPr/>
          <p:nvPr/>
        </p:nvGrpSpPr>
        <p:grpSpPr>
          <a:xfrm>
            <a:off x="4852793" y="5407550"/>
            <a:ext cx="18000" cy="506950"/>
            <a:chOff x="4852793" y="5373025"/>
            <a:chExt cx="18000" cy="506950"/>
          </a:xfrm>
          <a:solidFill>
            <a:srgbClr val="FFFFFF"/>
          </a:solidFill>
        </p:grpSpPr>
        <p:sp>
          <p:nvSpPr>
            <p:cNvPr id="12" name="Oval 11"/>
            <p:cNvSpPr/>
            <p:nvPr/>
          </p:nvSpPr>
          <p:spPr>
            <a:xfrm>
              <a:off x="4852793" y="5373025"/>
              <a:ext cx="18000" cy="18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6" name="Oval 15"/>
            <p:cNvSpPr/>
            <p:nvPr/>
          </p:nvSpPr>
          <p:spPr>
            <a:xfrm>
              <a:off x="4852793" y="5421920"/>
              <a:ext cx="18000" cy="18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7" name="Oval 16"/>
            <p:cNvSpPr/>
            <p:nvPr/>
          </p:nvSpPr>
          <p:spPr>
            <a:xfrm>
              <a:off x="4852793" y="5568605"/>
              <a:ext cx="18000" cy="18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8" name="Oval 17"/>
            <p:cNvSpPr/>
            <p:nvPr/>
          </p:nvSpPr>
          <p:spPr>
            <a:xfrm>
              <a:off x="4852793" y="5715290"/>
              <a:ext cx="18000" cy="18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9" name="Oval 18"/>
            <p:cNvSpPr/>
            <p:nvPr/>
          </p:nvSpPr>
          <p:spPr>
            <a:xfrm>
              <a:off x="4852793" y="5666395"/>
              <a:ext cx="18000" cy="18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20" name="Oval 19"/>
            <p:cNvSpPr/>
            <p:nvPr/>
          </p:nvSpPr>
          <p:spPr>
            <a:xfrm>
              <a:off x="4852793" y="5813080"/>
              <a:ext cx="18000" cy="18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21" name="Oval 20"/>
            <p:cNvSpPr/>
            <p:nvPr/>
          </p:nvSpPr>
          <p:spPr>
            <a:xfrm>
              <a:off x="4852793" y="5519710"/>
              <a:ext cx="18000" cy="18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22" name="Oval 21"/>
            <p:cNvSpPr/>
            <p:nvPr/>
          </p:nvSpPr>
          <p:spPr>
            <a:xfrm>
              <a:off x="4852793" y="5470815"/>
              <a:ext cx="18000" cy="18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23" name="Oval 22"/>
            <p:cNvSpPr/>
            <p:nvPr/>
          </p:nvSpPr>
          <p:spPr>
            <a:xfrm>
              <a:off x="4852793" y="5617500"/>
              <a:ext cx="18000" cy="18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24" name="Oval 23"/>
            <p:cNvSpPr/>
            <p:nvPr/>
          </p:nvSpPr>
          <p:spPr>
            <a:xfrm>
              <a:off x="4852793" y="5764185"/>
              <a:ext cx="18000" cy="18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25" name="Oval 24"/>
            <p:cNvSpPr/>
            <p:nvPr/>
          </p:nvSpPr>
          <p:spPr>
            <a:xfrm>
              <a:off x="4852793" y="5861975"/>
              <a:ext cx="18000" cy="18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grpSp>
      <p:grpSp>
        <p:nvGrpSpPr>
          <p:cNvPr id="27" name="Group 26"/>
          <p:cNvGrpSpPr/>
          <p:nvPr/>
        </p:nvGrpSpPr>
        <p:grpSpPr>
          <a:xfrm>
            <a:off x="6670800" y="5407200"/>
            <a:ext cx="18000" cy="506950"/>
            <a:chOff x="4852793" y="5373025"/>
            <a:chExt cx="18000" cy="506950"/>
          </a:xfrm>
          <a:solidFill>
            <a:srgbClr val="FFFFFF"/>
          </a:solidFill>
        </p:grpSpPr>
        <p:sp>
          <p:nvSpPr>
            <p:cNvPr id="28" name="Oval 27"/>
            <p:cNvSpPr/>
            <p:nvPr/>
          </p:nvSpPr>
          <p:spPr>
            <a:xfrm>
              <a:off x="4852793" y="5373025"/>
              <a:ext cx="18000" cy="18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29" name="Oval 28"/>
            <p:cNvSpPr/>
            <p:nvPr/>
          </p:nvSpPr>
          <p:spPr>
            <a:xfrm>
              <a:off x="4852793" y="5421920"/>
              <a:ext cx="18000" cy="18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30" name="Oval 29"/>
            <p:cNvSpPr/>
            <p:nvPr/>
          </p:nvSpPr>
          <p:spPr>
            <a:xfrm>
              <a:off x="4852793" y="5568605"/>
              <a:ext cx="18000" cy="18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31" name="Oval 30"/>
            <p:cNvSpPr/>
            <p:nvPr/>
          </p:nvSpPr>
          <p:spPr>
            <a:xfrm>
              <a:off x="4852793" y="5715290"/>
              <a:ext cx="18000" cy="18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32" name="Oval 31"/>
            <p:cNvSpPr/>
            <p:nvPr/>
          </p:nvSpPr>
          <p:spPr>
            <a:xfrm>
              <a:off x="4852793" y="5666395"/>
              <a:ext cx="18000" cy="18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33" name="Oval 32"/>
            <p:cNvSpPr/>
            <p:nvPr/>
          </p:nvSpPr>
          <p:spPr>
            <a:xfrm>
              <a:off x="4852793" y="5813080"/>
              <a:ext cx="18000" cy="18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34" name="Oval 33"/>
            <p:cNvSpPr/>
            <p:nvPr/>
          </p:nvSpPr>
          <p:spPr>
            <a:xfrm>
              <a:off x="4852793" y="5519710"/>
              <a:ext cx="18000" cy="18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35" name="Oval 34"/>
            <p:cNvSpPr/>
            <p:nvPr/>
          </p:nvSpPr>
          <p:spPr>
            <a:xfrm>
              <a:off x="4852793" y="5470815"/>
              <a:ext cx="18000" cy="18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36" name="Oval 35"/>
            <p:cNvSpPr/>
            <p:nvPr/>
          </p:nvSpPr>
          <p:spPr>
            <a:xfrm>
              <a:off x="4852793" y="5617500"/>
              <a:ext cx="18000" cy="18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37" name="Oval 36"/>
            <p:cNvSpPr/>
            <p:nvPr/>
          </p:nvSpPr>
          <p:spPr>
            <a:xfrm>
              <a:off x="4852793" y="5764185"/>
              <a:ext cx="18000" cy="18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38" name="Oval 37"/>
            <p:cNvSpPr/>
            <p:nvPr/>
          </p:nvSpPr>
          <p:spPr>
            <a:xfrm>
              <a:off x="4852793" y="5861975"/>
              <a:ext cx="18000" cy="18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gr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9986" y="5479906"/>
            <a:ext cx="719328" cy="374904"/>
          </a:xfrm>
          <a:prstGeom prst="rect">
            <a:avLst/>
          </a:prstGeom>
        </p:spPr>
      </p:pic>
    </p:spTree>
    <p:extLst>
      <p:ext uri="{BB962C8B-B14F-4D97-AF65-F5344CB8AC3E}">
        <p14:creationId xmlns:p14="http://schemas.microsoft.com/office/powerpoint/2010/main" val="209557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AU" dirty="0"/>
              <a:t>"Second Relationship Adult Children" </a:t>
            </a:r>
            <a:r>
              <a:rPr lang="en-AU" sz="1800" dirty="0"/>
              <a:t>(cont.)</a:t>
            </a:r>
            <a:endParaRPr lang="en-AU" dirty="0"/>
          </a:p>
        </p:txBody>
      </p:sp>
      <p:sp>
        <p:nvSpPr>
          <p:cNvPr id="3" name="Text Placeholder 2"/>
          <p:cNvSpPr>
            <a:spLocks noGrp="1"/>
          </p:cNvSpPr>
          <p:nvPr>
            <p:ph type="body" sz="quarter" idx="14"/>
          </p:nvPr>
        </p:nvSpPr>
        <p:spPr/>
        <p:txBody>
          <a:bodyPr/>
          <a:lstStyle/>
          <a:p>
            <a:r>
              <a:rPr lang="en-AU" b="1" i="1" dirty="0"/>
              <a:t>Meet Rupert and Georgia</a:t>
            </a:r>
          </a:p>
          <a:p>
            <a:pPr lvl="1"/>
            <a:r>
              <a:rPr lang="en-AU" dirty="0"/>
              <a:t>Both Rupert and Georgia have been married before.  Rupert has 2 children, Sam and Ben, and Georgia has one son, David</a:t>
            </a:r>
          </a:p>
          <a:p>
            <a:pPr lvl="1"/>
            <a:r>
              <a:rPr lang="en-AU" dirty="0"/>
              <a:t>Rupert has assets worth around $4 million and Georgia assets around $3 million</a:t>
            </a:r>
          </a:p>
          <a:p>
            <a:pPr lvl="1"/>
            <a:r>
              <a:rPr lang="en-AU" dirty="0"/>
              <a:t>The only asset they own together is their home in Francis Street which they own as tenants in common in equal shares</a:t>
            </a:r>
          </a:p>
          <a:p>
            <a:pPr lvl="1"/>
            <a:r>
              <a:rPr lang="en-AU" dirty="0"/>
              <a:t>They each complete Wills leaving the children cash legacies with the residue of the estate passing to the survivor in a flexible life estate with remainder to their respective children</a:t>
            </a:r>
          </a:p>
          <a:p>
            <a:pPr lvl="1"/>
            <a:r>
              <a:rPr lang="en-AU" dirty="0"/>
              <a:t>Could have given life interest in 50% interest in Francis Street and residue to the children </a:t>
            </a:r>
          </a:p>
          <a:p>
            <a:endParaRPr lang="en-AU" dirty="0"/>
          </a:p>
        </p:txBody>
      </p:sp>
      <p:sp>
        <p:nvSpPr>
          <p:cNvPr id="4" name="Slide Number Placeholder 3"/>
          <p:cNvSpPr>
            <a:spLocks noGrp="1"/>
          </p:cNvSpPr>
          <p:nvPr>
            <p:ph type="sldNum" sz="quarter" idx="15"/>
          </p:nvPr>
        </p:nvSpPr>
        <p:spPr/>
        <p:txBody>
          <a:bodyPr/>
          <a:lstStyle/>
          <a:p>
            <a:fld id="{9C0FB994-BE50-8341-80FE-1A7972386C43}" type="slidenum">
              <a:rPr lang="en-AU" smtClean="0"/>
              <a:pPr/>
              <a:t>8</a:t>
            </a:fld>
            <a:endParaRPr lang="en-AU" dirty="0"/>
          </a:p>
        </p:txBody>
      </p:sp>
    </p:spTree>
    <p:extLst>
      <p:ext uri="{BB962C8B-B14F-4D97-AF65-F5344CB8AC3E}">
        <p14:creationId xmlns:p14="http://schemas.microsoft.com/office/powerpoint/2010/main" val="2672572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6DBE0C-C83C-B0A9-D991-E0136FA50AC1}"/>
              </a:ext>
            </a:extLst>
          </p:cNvPr>
          <p:cNvSpPr>
            <a:spLocks noGrp="1"/>
          </p:cNvSpPr>
          <p:nvPr>
            <p:ph type="body" sz="quarter" idx="12"/>
          </p:nvPr>
        </p:nvSpPr>
        <p:spPr/>
        <p:txBody>
          <a:bodyPr/>
          <a:lstStyle/>
          <a:p>
            <a:r>
              <a:rPr lang="en-AU" dirty="0"/>
              <a:t>Housekeeping – Before You Start Drafting</a:t>
            </a:r>
          </a:p>
        </p:txBody>
      </p:sp>
      <p:sp>
        <p:nvSpPr>
          <p:cNvPr id="3" name="Text Placeholder 2">
            <a:extLst>
              <a:ext uri="{FF2B5EF4-FFF2-40B4-BE49-F238E27FC236}">
                <a16:creationId xmlns:a16="http://schemas.microsoft.com/office/drawing/2014/main" id="{88262357-231E-FA23-3546-2E4A9A892DB0}"/>
              </a:ext>
            </a:extLst>
          </p:cNvPr>
          <p:cNvSpPr>
            <a:spLocks noGrp="1"/>
          </p:cNvSpPr>
          <p:nvPr>
            <p:ph type="body" sz="quarter" idx="14"/>
          </p:nvPr>
        </p:nvSpPr>
        <p:spPr/>
        <p:txBody>
          <a:bodyPr/>
          <a:lstStyle/>
          <a:p>
            <a:r>
              <a:rPr lang="en-AU" dirty="0"/>
              <a:t>Who owns the house?  Always undertake a title search - where property owned as joint tenants, sever the title</a:t>
            </a:r>
          </a:p>
          <a:p>
            <a:r>
              <a:rPr lang="en-AU" dirty="0"/>
              <a:t>Where the clients are living in a de facto relationship, advise will to be made in contemplation of marriage to avoid automatic revocation</a:t>
            </a:r>
          </a:p>
          <a:p>
            <a:r>
              <a:rPr lang="en-AU" dirty="0"/>
              <a:t>Remember since 9 December 2017, same-sex couples are able to marry</a:t>
            </a:r>
          </a:p>
        </p:txBody>
      </p:sp>
      <p:sp>
        <p:nvSpPr>
          <p:cNvPr id="4" name="Slide Number Placeholder 3">
            <a:extLst>
              <a:ext uri="{FF2B5EF4-FFF2-40B4-BE49-F238E27FC236}">
                <a16:creationId xmlns:a16="http://schemas.microsoft.com/office/drawing/2014/main" id="{C4482DDF-5B83-3CA1-34CE-35595FF3BF9F}"/>
              </a:ext>
            </a:extLst>
          </p:cNvPr>
          <p:cNvSpPr>
            <a:spLocks noGrp="1"/>
          </p:cNvSpPr>
          <p:nvPr>
            <p:ph type="sldNum" sz="quarter" idx="15"/>
          </p:nvPr>
        </p:nvSpPr>
        <p:spPr/>
        <p:txBody>
          <a:bodyPr/>
          <a:lstStyle/>
          <a:p>
            <a:fld id="{9C0FB994-BE50-8341-80FE-1A7972386C43}" type="slidenum">
              <a:rPr lang="en-AU" smtClean="0"/>
              <a:pPr/>
              <a:t>9</a:t>
            </a:fld>
            <a:endParaRPr lang="en-AU" dirty="0"/>
          </a:p>
        </p:txBody>
      </p:sp>
    </p:spTree>
    <p:extLst>
      <p:ext uri="{BB962C8B-B14F-4D97-AF65-F5344CB8AC3E}">
        <p14:creationId xmlns:p14="http://schemas.microsoft.com/office/powerpoint/2010/main" val="2434155723"/>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irm Sty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chor="t">
        <a:noAutofit/>
      </a:bodyPr>
      <a:lstStyle>
        <a:defPPr marL="342900" marR="0" indent="-342900" algn="l" defTabSz="457200" rtl="0" eaLnBrk="1" fontAlgn="auto" latinLnBrk="0" hangingPunct="1">
          <a:lnSpc>
            <a:spcPct val="100000"/>
          </a:lnSpc>
          <a:spcBef>
            <a:spcPct val="20000"/>
          </a:spcBef>
          <a:spcAft>
            <a:spcPts val="0"/>
          </a:spcAft>
          <a:buClrTx/>
          <a:buSzTx/>
          <a:buFont typeface="Arial"/>
          <a:buChar char="•"/>
          <a:tabLst/>
          <a:defRPr kumimoji="0" sz="2800" b="0" i="0" u="none" strike="noStrike" kern="1200" cap="none" spc="0" normalizeH="0" baseline="0" noProof="0" dirty="0" smtClean="0">
            <a:ln>
              <a:noFill/>
            </a:ln>
            <a:solidFill>
              <a:prstClr val="black"/>
            </a:solidFill>
            <a:effectLst/>
            <a:uLnTx/>
            <a:uFillTx/>
            <a:latin typeface="Arial"/>
            <a:ea typeface="+mn-ea"/>
            <a:cs typeface="Arial"/>
          </a:defRPr>
        </a:defPPr>
      </a:lstStyle>
    </a:txDef>
  </a:objectDefaults>
  <a:extraClrSchemeLst/>
  <a:custClrLst>
    <a:custClr name="White">
      <a:srgbClr val="FFFFFF"/>
    </a:custClr>
    <a:custClr name="Red">
      <a:srgbClr val="8B2332"/>
    </a:custClr>
    <a:custClr name="Grey">
      <a:srgbClr val="58595B"/>
    </a:custClr>
    <a:custClr name="Purple">
      <a:srgbClr val="632765"/>
    </a:custClr>
    <a:custClr name="Dark Orange">
      <a:srgbClr val="CB824F"/>
    </a:custClr>
    <a:custClr name="Light Blue">
      <a:srgbClr val="316FA4"/>
    </a:custClr>
    <a:custClr name="Green">
      <a:srgbClr val="248872"/>
    </a:custClr>
    <a:custClr name="Yellow">
      <a:srgbClr val="CAB04B"/>
    </a:custClr>
    <a:custClr name="Dark Blue">
      <a:srgbClr val="274872"/>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608FBB04A8AD4A98634938D5B5A3C3" ma:contentTypeVersion="16" ma:contentTypeDescription="Create a new document." ma:contentTypeScope="" ma:versionID="87e00ca347320c159064bbc42fbcd96a">
  <xsd:schema xmlns:xsd="http://www.w3.org/2001/XMLSchema" xmlns:xs="http://www.w3.org/2001/XMLSchema" xmlns:p="http://schemas.microsoft.com/office/2006/metadata/properties" xmlns:ns2="e8231a8e-a6c7-4000-8b32-bcf2d9073a76" xmlns:ns3="8702683b-2f29-4b9e-9823-3aae14fa044d" targetNamespace="http://schemas.microsoft.com/office/2006/metadata/properties" ma:root="true" ma:fieldsID="2e6bdcbc811d0a87de1bf26e2c11344e" ns2:_="" ns3:_="">
    <xsd:import namespace="e8231a8e-a6c7-4000-8b32-bcf2d9073a76"/>
    <xsd:import namespace="8702683b-2f29-4b9e-9823-3aae14fa044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231a8e-a6c7-4000-8b32-bcf2d9073a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363f195-9f50-4f8a-b054-4910e534a0b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702683b-2f29-4b9e-9823-3aae14fa044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edcfbdb-f875-489f-90db-7993ff057829}" ma:internalName="TaxCatchAll" ma:showField="CatchAllData" ma:web="8702683b-2f29-4b9e-9823-3aae14fa04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8231a8e-a6c7-4000-8b32-bcf2d9073a76">
      <Terms xmlns="http://schemas.microsoft.com/office/infopath/2007/PartnerControls"/>
    </lcf76f155ced4ddcb4097134ff3c332f>
    <TaxCatchAll xmlns="8702683b-2f29-4b9e-9823-3aae14fa044d" xsi:nil="true"/>
  </documentManagement>
</p:properties>
</file>

<file path=customXml/itemProps1.xml><?xml version="1.0" encoding="utf-8"?>
<ds:datastoreItem xmlns:ds="http://schemas.openxmlformats.org/officeDocument/2006/customXml" ds:itemID="{25C1F047-0639-457C-A54D-9CFA0EBA4800}"/>
</file>

<file path=customXml/itemProps2.xml><?xml version="1.0" encoding="utf-8"?>
<ds:datastoreItem xmlns:ds="http://schemas.openxmlformats.org/officeDocument/2006/customXml" ds:itemID="{85446C8A-A911-45AC-81C4-6DB699CA415E}"/>
</file>

<file path=customXml/itemProps3.xml><?xml version="1.0" encoding="utf-8"?>
<ds:datastoreItem xmlns:ds="http://schemas.openxmlformats.org/officeDocument/2006/customXml" ds:itemID="{AE125104-AC4B-486E-B405-00F703CBD628}"/>
</file>

<file path=docProps/app.xml><?xml version="1.0" encoding="utf-8"?>
<Properties xmlns="http://schemas.openxmlformats.org/officeDocument/2006/extended-properties" xmlns:vt="http://schemas.openxmlformats.org/officeDocument/2006/docPropsVTypes">
  <Template>blank</Template>
  <TotalTime>1250</TotalTime>
  <Words>6931</Words>
  <Application>Microsoft Office PowerPoint</Application>
  <PresentationFormat>On-screen Show (4:3)</PresentationFormat>
  <Paragraphs>443</Paragraphs>
  <Slides>72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72</vt:i4>
      </vt:variant>
    </vt:vector>
  </HeadingPairs>
  <TitlesOfParts>
    <vt:vector size="78" baseType="lpstr">
      <vt:lpstr>Arial</vt:lpstr>
      <vt:lpstr>Calibri</vt:lpstr>
      <vt:lpstr>Times</vt:lpstr>
      <vt:lpstr>Times New Roman</vt:lpstr>
      <vt:lpstr>Wingdings</vt:lpstr>
      <vt:lpstr>Blank</vt:lpstr>
      <vt:lpstr>More than a Matter of Housekeeping: Life Tenancies and Rights to Reside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Estate Planning</dc:title>
  <dc:creator>Bridget Howarth</dc:creator>
  <cp:lastModifiedBy>Margaret Reeves</cp:lastModifiedBy>
  <cp:revision>206</cp:revision>
  <cp:lastPrinted>2023-03-17T05:27:39Z</cp:lastPrinted>
  <dcterms:created xsi:type="dcterms:W3CDTF">2018-08-05T04:30:50Z</dcterms:created>
  <dcterms:modified xsi:type="dcterms:W3CDTF">2023-07-06T01:32:46Z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0x010100B8608FBB04A8AD4A98634938D5B5A3C3</vt:lpwstr>
  </property>
</Properties>
</file>