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63" r:id="rId8"/>
    <p:sldId id="265" r:id="rId9"/>
    <p:sldId id="264" r:id="rId10"/>
    <p:sldId id="267" r:id="rId11"/>
    <p:sldId id="266" r:id="rId12"/>
    <p:sldId id="259" r:id="rId13"/>
    <p:sldId id="260" r:id="rId14"/>
    <p:sldId id="261" r:id="rId15"/>
    <p:sldId id="262" r:id="rId16"/>
  </p:sldIdLst>
  <p:sldSz cx="19050000" cy="10706100"/>
  <p:notesSz cx="6858000" cy="9144000"/>
  <p:embeddedFontLst>
    <p:embeddedFont>
      <p:font typeface="Aileron" panose="020B0604020202020204" charset="0"/>
      <p:regular r:id="rId17"/>
    </p:embeddedFont>
    <p:embeddedFont>
      <p:font typeface="Aileron Bold" panose="020B0604020202020204" charset="0"/>
      <p:regular r:id="rId18"/>
    </p:embeddedFont>
    <p:embeddedFont>
      <p:font typeface="Aileron Bold Italics" panose="020B0604020202020204" charset="0"/>
      <p:regular r:id="rId19"/>
    </p:embeddedFont>
    <p:embeddedFont>
      <p:font typeface="Aileron Heavy"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70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Freeform 3"/>
          <p:cNvSpPr/>
          <p:nvPr/>
        </p:nvSpPr>
        <p:spPr>
          <a:xfrm>
            <a:off x="475624" y="375493"/>
            <a:ext cx="6248553" cy="2622218"/>
          </a:xfrm>
          <a:custGeom>
            <a:avLst/>
            <a:gdLst/>
            <a:ahLst/>
            <a:cxnLst/>
            <a:rect l="l" t="t" r="r" b="b"/>
            <a:pathLst>
              <a:path w="6248553" h="2622218">
                <a:moveTo>
                  <a:pt x="0" y="0"/>
                </a:moveTo>
                <a:lnTo>
                  <a:pt x="6248553" y="0"/>
                </a:lnTo>
                <a:lnTo>
                  <a:pt x="6248553" y="2622217"/>
                </a:lnTo>
                <a:lnTo>
                  <a:pt x="0" y="2622217"/>
                </a:lnTo>
                <a:lnTo>
                  <a:pt x="0" y="0"/>
                </a:lnTo>
                <a:close/>
              </a:path>
            </a:pathLst>
          </a:custGeom>
          <a:blipFill>
            <a:blip r:embed="rId3"/>
            <a:stretch>
              <a:fillRect/>
            </a:stretch>
          </a:blipFill>
        </p:spPr>
      </p:sp>
      <p:sp>
        <p:nvSpPr>
          <p:cNvPr id="4" name="Freeform 4"/>
          <p:cNvSpPr/>
          <p:nvPr/>
        </p:nvSpPr>
        <p:spPr>
          <a:xfrm>
            <a:off x="14915727" y="375493"/>
            <a:ext cx="3601708" cy="2652475"/>
          </a:xfrm>
          <a:custGeom>
            <a:avLst/>
            <a:gdLst/>
            <a:ahLst/>
            <a:cxnLst/>
            <a:rect l="l" t="t" r="r" b="b"/>
            <a:pathLst>
              <a:path w="3601708" h="2652475">
                <a:moveTo>
                  <a:pt x="0" y="0"/>
                </a:moveTo>
                <a:lnTo>
                  <a:pt x="3601708" y="0"/>
                </a:lnTo>
                <a:lnTo>
                  <a:pt x="3601708" y="2652474"/>
                </a:lnTo>
                <a:lnTo>
                  <a:pt x="0" y="2652474"/>
                </a:lnTo>
                <a:lnTo>
                  <a:pt x="0" y="0"/>
                </a:lnTo>
                <a:close/>
              </a:path>
            </a:pathLst>
          </a:custGeom>
          <a:blipFill>
            <a:blip r:embed="rId4"/>
            <a:stretch>
              <a:fillRect l="-90353" t="-14156" r="-97303" b="-16043"/>
            </a:stretch>
          </a:blipFill>
        </p:spPr>
      </p:sp>
      <p:grpSp>
        <p:nvGrpSpPr>
          <p:cNvPr id="5" name="Group 5"/>
          <p:cNvGrpSpPr/>
          <p:nvPr/>
        </p:nvGrpSpPr>
        <p:grpSpPr>
          <a:xfrm>
            <a:off x="4134273" y="2560168"/>
            <a:ext cx="10781455" cy="5041089"/>
            <a:chOff x="0" y="0"/>
            <a:chExt cx="14375273" cy="6721451"/>
          </a:xfrm>
        </p:grpSpPr>
        <p:sp>
          <p:nvSpPr>
            <p:cNvPr id="6" name="TextBox 6"/>
            <p:cNvSpPr txBox="1"/>
            <p:nvPr/>
          </p:nvSpPr>
          <p:spPr>
            <a:xfrm>
              <a:off x="0" y="200025"/>
              <a:ext cx="14375273" cy="3086735"/>
            </a:xfrm>
            <a:prstGeom prst="rect">
              <a:avLst/>
            </a:prstGeom>
          </p:spPr>
          <p:txBody>
            <a:bodyPr lIns="0" tIns="0" rIns="0" bIns="0" rtlCol="0" anchor="t">
              <a:spAutoFit/>
            </a:bodyPr>
            <a:lstStyle/>
            <a:p>
              <a:pPr algn="ctr">
                <a:lnSpc>
                  <a:spcPts val="8640"/>
                </a:lnSpc>
              </a:pPr>
              <a:r>
                <a:rPr lang="en-US" sz="9000" dirty="0">
                  <a:solidFill>
                    <a:srgbClr val="FFFFFF"/>
                  </a:solidFill>
                  <a:latin typeface="Aileron Heavy"/>
                </a:rPr>
                <a:t>Welcome Members</a:t>
              </a:r>
            </a:p>
          </p:txBody>
        </p:sp>
        <p:sp>
          <p:nvSpPr>
            <p:cNvPr id="7" name="TextBox 7"/>
            <p:cNvSpPr txBox="1"/>
            <p:nvPr/>
          </p:nvSpPr>
          <p:spPr>
            <a:xfrm>
              <a:off x="0" y="3795196"/>
              <a:ext cx="14375273" cy="2926255"/>
            </a:xfrm>
            <a:prstGeom prst="rect">
              <a:avLst/>
            </a:prstGeom>
          </p:spPr>
          <p:txBody>
            <a:bodyPr lIns="0" tIns="0" rIns="0" bIns="0" rtlCol="0" anchor="t">
              <a:spAutoFit/>
            </a:bodyPr>
            <a:lstStyle/>
            <a:p>
              <a:pPr algn="ctr">
                <a:lnSpc>
                  <a:spcPts val="5903"/>
                </a:lnSpc>
              </a:pPr>
              <a:r>
                <a:rPr lang="en-US" sz="4216" spc="253" dirty="0">
                  <a:solidFill>
                    <a:srgbClr val="FFFFFF"/>
                  </a:solidFill>
                  <a:latin typeface="Aileron Bold Italics"/>
                </a:rPr>
                <a:t>Ethics &amp; Buy-in: </a:t>
              </a:r>
            </a:p>
            <a:p>
              <a:pPr algn="ctr">
                <a:lnSpc>
                  <a:spcPts val="5903"/>
                </a:lnSpc>
              </a:pPr>
              <a:r>
                <a:rPr lang="en-US" sz="4216" spc="253" dirty="0">
                  <a:solidFill>
                    <a:srgbClr val="FFFFFF"/>
                  </a:solidFill>
                  <a:latin typeface="Aileron Bold Italics"/>
                </a:rPr>
                <a:t>Strengthening policies and cross-team support in Gifts in Wills</a:t>
              </a:r>
            </a:p>
          </p:txBody>
        </p:sp>
      </p:grpSp>
      <p:sp>
        <p:nvSpPr>
          <p:cNvPr id="8" name="TextBox 8"/>
          <p:cNvSpPr txBox="1"/>
          <p:nvPr/>
        </p:nvSpPr>
        <p:spPr>
          <a:xfrm>
            <a:off x="6561944" y="8640217"/>
            <a:ext cx="5926113" cy="523875"/>
          </a:xfrm>
          <a:prstGeom prst="rect">
            <a:avLst/>
          </a:prstGeom>
        </p:spPr>
        <p:txBody>
          <a:bodyPr lIns="0" tIns="0" rIns="0" bIns="0" rtlCol="0" anchor="t">
            <a:spAutoFit/>
          </a:bodyPr>
          <a:lstStyle/>
          <a:p>
            <a:pPr algn="ctr">
              <a:lnSpc>
                <a:spcPts val="4200"/>
              </a:lnSpc>
              <a:spcBef>
                <a:spcPct val="0"/>
              </a:spcBef>
            </a:pPr>
            <a:r>
              <a:rPr lang="en-US" sz="3000" dirty="0">
                <a:solidFill>
                  <a:srgbClr val="00B075"/>
                </a:solidFill>
                <a:latin typeface="Aileron Heavy"/>
              </a:rPr>
              <a:t>Wednesday 25th October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Freeform 3"/>
          <p:cNvSpPr/>
          <p:nvPr/>
        </p:nvSpPr>
        <p:spPr>
          <a:xfrm>
            <a:off x="475624" y="375493"/>
            <a:ext cx="6918066" cy="2903180"/>
          </a:xfrm>
          <a:custGeom>
            <a:avLst/>
            <a:gdLst/>
            <a:ahLst/>
            <a:cxnLst/>
            <a:rect l="l" t="t" r="r" b="b"/>
            <a:pathLst>
              <a:path w="6918066" h="2903180">
                <a:moveTo>
                  <a:pt x="0" y="0"/>
                </a:moveTo>
                <a:lnTo>
                  <a:pt x="6918066" y="0"/>
                </a:lnTo>
                <a:lnTo>
                  <a:pt x="6918066" y="2903180"/>
                </a:lnTo>
                <a:lnTo>
                  <a:pt x="0" y="2903180"/>
                </a:lnTo>
                <a:lnTo>
                  <a:pt x="0" y="0"/>
                </a:lnTo>
                <a:close/>
              </a:path>
            </a:pathLst>
          </a:custGeom>
          <a:blipFill>
            <a:blip r:embed="rId3"/>
            <a:stretch>
              <a:fillRect/>
            </a:stretch>
          </a:blipFill>
        </p:spPr>
      </p:sp>
      <p:sp>
        <p:nvSpPr>
          <p:cNvPr id="4" name="Freeform 4"/>
          <p:cNvSpPr/>
          <p:nvPr/>
        </p:nvSpPr>
        <p:spPr>
          <a:xfrm>
            <a:off x="12351709" y="375493"/>
            <a:ext cx="6165726" cy="3795893"/>
          </a:xfrm>
          <a:custGeom>
            <a:avLst/>
            <a:gdLst/>
            <a:ahLst/>
            <a:cxnLst/>
            <a:rect l="l" t="t" r="r" b="b"/>
            <a:pathLst>
              <a:path w="6165726" h="3795893">
                <a:moveTo>
                  <a:pt x="0" y="0"/>
                </a:moveTo>
                <a:lnTo>
                  <a:pt x="6165726" y="0"/>
                </a:lnTo>
                <a:lnTo>
                  <a:pt x="6165726" y="3795893"/>
                </a:lnTo>
                <a:lnTo>
                  <a:pt x="0" y="3795893"/>
                </a:lnTo>
                <a:lnTo>
                  <a:pt x="0" y="0"/>
                </a:lnTo>
                <a:close/>
              </a:path>
            </a:pathLst>
          </a:custGeom>
          <a:blipFill>
            <a:blip r:embed="rId4"/>
            <a:stretch>
              <a:fillRect l="-37127" t="-12199" r="-70096"/>
            </a:stretch>
          </a:blipFill>
        </p:spPr>
      </p:sp>
      <p:sp>
        <p:nvSpPr>
          <p:cNvPr id="5" name="TextBox 5"/>
          <p:cNvSpPr txBox="1"/>
          <p:nvPr/>
        </p:nvSpPr>
        <p:spPr>
          <a:xfrm>
            <a:off x="2822501" y="4753965"/>
            <a:ext cx="13404997" cy="1455344"/>
          </a:xfrm>
          <a:prstGeom prst="rect">
            <a:avLst/>
          </a:prstGeom>
        </p:spPr>
        <p:txBody>
          <a:bodyPr lIns="0" tIns="0" rIns="0" bIns="0" rtlCol="0" anchor="t">
            <a:spAutoFit/>
          </a:bodyPr>
          <a:lstStyle/>
          <a:p>
            <a:pPr algn="ctr">
              <a:lnSpc>
                <a:spcPts val="10742"/>
              </a:lnSpc>
            </a:pPr>
            <a:r>
              <a:rPr lang="en-US" sz="11190" dirty="0">
                <a:solidFill>
                  <a:srgbClr val="FFFFFF"/>
                </a:solidFill>
                <a:latin typeface="Aileron Heavy"/>
              </a:rPr>
              <a:t>Thank You</a:t>
            </a:r>
          </a:p>
        </p:txBody>
      </p:sp>
      <p:sp>
        <p:nvSpPr>
          <p:cNvPr id="6" name="TextBox 6"/>
          <p:cNvSpPr txBox="1"/>
          <p:nvPr/>
        </p:nvSpPr>
        <p:spPr>
          <a:xfrm>
            <a:off x="6561944" y="8640217"/>
            <a:ext cx="5926113" cy="523875"/>
          </a:xfrm>
          <a:prstGeom prst="rect">
            <a:avLst/>
          </a:prstGeom>
        </p:spPr>
        <p:txBody>
          <a:bodyPr lIns="0" tIns="0" rIns="0" bIns="0" rtlCol="0" anchor="t">
            <a:spAutoFit/>
          </a:bodyPr>
          <a:lstStyle/>
          <a:p>
            <a:pPr algn="ctr">
              <a:lnSpc>
                <a:spcPts val="4200"/>
              </a:lnSpc>
              <a:spcBef>
                <a:spcPct val="0"/>
              </a:spcBef>
            </a:pPr>
            <a:r>
              <a:rPr lang="en-US" sz="3000" dirty="0">
                <a:solidFill>
                  <a:srgbClr val="00B075"/>
                </a:solidFill>
                <a:latin typeface="Aileron Heavy"/>
              </a:rPr>
              <a:t>Wednesday 25th October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Freeform 3"/>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4" name="Freeform 4"/>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sp>
        <p:nvSpPr>
          <p:cNvPr id="5" name="TextBox 5"/>
          <p:cNvSpPr txBox="1"/>
          <p:nvPr/>
        </p:nvSpPr>
        <p:spPr>
          <a:xfrm>
            <a:off x="1071562" y="2378384"/>
            <a:ext cx="16906875" cy="7462516"/>
          </a:xfrm>
          <a:prstGeom prst="rect">
            <a:avLst/>
          </a:prstGeom>
        </p:spPr>
        <p:txBody>
          <a:bodyPr lIns="0" tIns="0" rIns="0" bIns="0" rtlCol="0" anchor="t">
            <a:spAutoFit/>
          </a:bodyPr>
          <a:lstStyle/>
          <a:p>
            <a:pPr marL="665567" lvl="1" indent="-332783">
              <a:lnSpc>
                <a:spcPts val="3514"/>
              </a:lnSpc>
              <a:buFont typeface="Arial"/>
              <a:buChar char="•"/>
            </a:pPr>
            <a:r>
              <a:rPr lang="en-US" sz="3082" dirty="0">
                <a:solidFill>
                  <a:srgbClr val="FFFFFF"/>
                </a:solidFill>
                <a:latin typeface="Aileron Bold"/>
              </a:rPr>
              <a:t>10.30am to 11.30pm</a:t>
            </a:r>
            <a:r>
              <a:rPr lang="en-US" sz="3082" dirty="0">
                <a:solidFill>
                  <a:srgbClr val="FFFFFF"/>
                </a:solidFill>
                <a:latin typeface="Aileron"/>
              </a:rPr>
              <a:t> Building an internal Buy-in Strategy, Cristina Caamano (RFDS SE Section) </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11.30am to 12.00pm</a:t>
            </a:r>
            <a:r>
              <a:rPr lang="en-US" sz="3082" dirty="0">
                <a:solidFill>
                  <a:srgbClr val="FFFFFF"/>
                </a:solidFill>
                <a:latin typeface="Aileron"/>
              </a:rPr>
              <a:t> Special guest: Bill Edgar</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12.00pm to 1.30pm</a:t>
            </a:r>
            <a:r>
              <a:rPr lang="en-US" sz="3082" dirty="0">
                <a:solidFill>
                  <a:srgbClr val="FFFFFF"/>
                </a:solidFill>
                <a:latin typeface="Aileron"/>
              </a:rPr>
              <a:t> Lunch &amp; Networking</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1.30pm to 1.45pm </a:t>
            </a:r>
            <a:r>
              <a:rPr lang="en-US" sz="3082" dirty="0">
                <a:solidFill>
                  <a:srgbClr val="FFFFFF"/>
                </a:solidFill>
                <a:latin typeface="Aileron"/>
              </a:rPr>
              <a:t>Gifts Acceptance Policy with Sharon Wangman (St Vincent de Paul Society) </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2.00pm to 3.00pm</a:t>
            </a:r>
            <a:r>
              <a:rPr lang="en-US" sz="3082" dirty="0">
                <a:solidFill>
                  <a:srgbClr val="FFFFFF"/>
                </a:solidFill>
                <a:latin typeface="Aileron"/>
              </a:rPr>
              <a:t> Panel session: Ethics Policy with Sally Biles (Guide Dogs); Sharon Wangman (St Vincent de Paul Society); Rebecca </a:t>
            </a:r>
            <a:r>
              <a:rPr lang="en-US" sz="3082" dirty="0" err="1">
                <a:solidFill>
                  <a:srgbClr val="FFFFFF"/>
                </a:solidFill>
                <a:latin typeface="Aileron"/>
              </a:rPr>
              <a:t>Stalenberg</a:t>
            </a:r>
            <a:r>
              <a:rPr lang="en-US" sz="3082" dirty="0">
                <a:solidFill>
                  <a:srgbClr val="FFFFFF"/>
                </a:solidFill>
                <a:latin typeface="Aileron"/>
              </a:rPr>
              <a:t> (MS Plus Ltd) and Cristina Caamano (RFDS SE Section)</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3.00pm to 3.25pm</a:t>
            </a:r>
            <a:r>
              <a:rPr lang="en-US" sz="3082" dirty="0">
                <a:solidFill>
                  <a:srgbClr val="FFFFFF"/>
                </a:solidFill>
                <a:latin typeface="Aileron"/>
              </a:rPr>
              <a:t> Q&amp;A</a:t>
            </a:r>
          </a:p>
          <a:p>
            <a:pPr>
              <a:lnSpc>
                <a:spcPts val="3514"/>
              </a:lnSpc>
            </a:pPr>
            <a:endParaRPr lang="en-US" sz="3082" dirty="0">
              <a:solidFill>
                <a:srgbClr val="FFFFFF"/>
              </a:solidFill>
              <a:latin typeface="Aileron"/>
            </a:endParaRPr>
          </a:p>
          <a:p>
            <a:pPr marL="665567" lvl="1" indent="-332783">
              <a:lnSpc>
                <a:spcPts val="3514"/>
              </a:lnSpc>
              <a:buFont typeface="Arial"/>
              <a:buChar char="•"/>
            </a:pPr>
            <a:r>
              <a:rPr lang="en-US" sz="3082" dirty="0">
                <a:solidFill>
                  <a:srgbClr val="FFFFFF"/>
                </a:solidFill>
                <a:latin typeface="Aileron Bold"/>
              </a:rPr>
              <a:t>3.30pm</a:t>
            </a:r>
            <a:r>
              <a:rPr lang="en-US" sz="3082" dirty="0">
                <a:solidFill>
                  <a:srgbClr val="FFFFFF"/>
                </a:solidFill>
                <a:latin typeface="Aileron"/>
              </a:rPr>
              <a:t> Close</a:t>
            </a:r>
          </a:p>
        </p:txBody>
      </p:sp>
      <p:sp>
        <p:nvSpPr>
          <p:cNvPr id="6" name="TextBox 6"/>
          <p:cNvSpPr txBox="1"/>
          <p:nvPr/>
        </p:nvSpPr>
        <p:spPr>
          <a:xfrm>
            <a:off x="7309284" y="214312"/>
            <a:ext cx="4431432" cy="1543050"/>
          </a:xfrm>
          <a:prstGeom prst="rect">
            <a:avLst/>
          </a:prstGeom>
        </p:spPr>
        <p:txBody>
          <a:bodyPr lIns="0" tIns="0" rIns="0" bIns="0" rtlCol="0" anchor="t">
            <a:spAutoFit/>
          </a:bodyPr>
          <a:lstStyle/>
          <a:p>
            <a:pPr algn="ctr">
              <a:lnSpc>
                <a:spcPts val="12599"/>
              </a:lnSpc>
              <a:spcBef>
                <a:spcPct val="0"/>
              </a:spcBef>
            </a:pPr>
            <a:r>
              <a:rPr lang="en-US" sz="9000">
                <a:solidFill>
                  <a:srgbClr val="FFFFFF"/>
                </a:solidFill>
                <a:latin typeface="Aileron Heavy"/>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TextBox 3"/>
          <p:cNvSpPr txBox="1"/>
          <p:nvPr/>
        </p:nvSpPr>
        <p:spPr>
          <a:xfrm>
            <a:off x="1694471" y="2627448"/>
            <a:ext cx="15661058" cy="6356550"/>
          </a:xfrm>
          <a:prstGeom prst="rect">
            <a:avLst/>
          </a:prstGeom>
        </p:spPr>
        <p:txBody>
          <a:bodyPr lIns="0" tIns="0" rIns="0" bIns="0" rtlCol="0" anchor="t">
            <a:spAutoFit/>
          </a:bodyPr>
          <a:lstStyle/>
          <a:p>
            <a:pPr algn="ctr">
              <a:lnSpc>
                <a:spcPts val="11610"/>
              </a:lnSpc>
            </a:pPr>
            <a:r>
              <a:rPr lang="en-US" sz="9000">
                <a:solidFill>
                  <a:srgbClr val="FFFFFF"/>
                </a:solidFill>
                <a:latin typeface="Aileron Bold"/>
              </a:rPr>
              <a:t>Bill Edgar</a:t>
            </a:r>
          </a:p>
          <a:p>
            <a:pPr algn="ctr">
              <a:lnSpc>
                <a:spcPts val="4828"/>
              </a:lnSpc>
            </a:pPr>
            <a:endParaRPr lang="en-US" sz="9000">
              <a:solidFill>
                <a:srgbClr val="FFFFFF"/>
              </a:solidFill>
              <a:latin typeface="Aileron Bold"/>
            </a:endParaRPr>
          </a:p>
          <a:p>
            <a:pPr algn="ctr">
              <a:lnSpc>
                <a:spcPts val="4828"/>
              </a:lnSpc>
            </a:pPr>
            <a:r>
              <a:rPr lang="en-US" sz="3742">
                <a:solidFill>
                  <a:srgbClr val="FFFFFF"/>
                </a:solidFill>
                <a:latin typeface="Aileron"/>
              </a:rPr>
              <a:t>Bill Edgar, also known as ‘The Coffin Confessor’, is a counsellor, author, and one of Australia’s leading private detectives. He has gained notoriety for crashing the funerals of his clients to carry out their last wishes and speak for those who can no longer speak for themselves. He will be joining us to give us some insight into his work and passion for advocating and protecting his client’s legacies. </a:t>
            </a:r>
          </a:p>
          <a:p>
            <a:pPr>
              <a:lnSpc>
                <a:spcPts val="4828"/>
              </a:lnSpc>
            </a:pPr>
            <a:endParaRPr lang="en-US" sz="3742">
              <a:solidFill>
                <a:srgbClr val="FFFFFF"/>
              </a:solidFill>
              <a:latin typeface="Aileron"/>
            </a:endParaRPr>
          </a:p>
        </p:txBody>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TextBox 3"/>
          <p:cNvSpPr txBox="1"/>
          <p:nvPr/>
        </p:nvSpPr>
        <p:spPr>
          <a:xfrm>
            <a:off x="1694471" y="2627448"/>
            <a:ext cx="15661058" cy="6368475"/>
          </a:xfrm>
          <a:prstGeom prst="rect">
            <a:avLst/>
          </a:prstGeom>
        </p:spPr>
        <p:txBody>
          <a:bodyPr lIns="0" tIns="0" rIns="0" bIns="0" rtlCol="0" anchor="t">
            <a:spAutoFit/>
          </a:bodyPr>
          <a:lstStyle/>
          <a:p>
            <a:pPr algn="ctr">
              <a:lnSpc>
                <a:spcPts val="11610"/>
              </a:lnSpc>
            </a:pPr>
            <a:r>
              <a:rPr lang="en-US" sz="9000" dirty="0">
                <a:solidFill>
                  <a:srgbClr val="FFFFFF"/>
                </a:solidFill>
                <a:latin typeface="Aileron Bold"/>
              </a:rPr>
              <a:t>Sharon Wangman</a:t>
            </a:r>
          </a:p>
          <a:p>
            <a:pPr algn="ctr">
              <a:lnSpc>
                <a:spcPts val="4828"/>
              </a:lnSpc>
            </a:pPr>
            <a:endParaRPr lang="en-US" sz="9000" dirty="0">
              <a:solidFill>
                <a:srgbClr val="FFFFFF"/>
              </a:solidFill>
              <a:latin typeface="Aileron Bold"/>
            </a:endParaRPr>
          </a:p>
          <a:p>
            <a:pPr algn="ctr">
              <a:lnSpc>
                <a:spcPts val="4828"/>
              </a:lnSpc>
            </a:pPr>
            <a:r>
              <a:rPr lang="en-US" sz="3600" b="1" dirty="0">
                <a:solidFill>
                  <a:schemeClr val="bg1"/>
                </a:solidFill>
                <a:latin typeface="Aileron" panose="020B0604020202020204" charset="0"/>
              </a:rPr>
              <a:t>Gift Acceptance Policy</a:t>
            </a:r>
            <a:endParaRPr lang="en-AU" sz="3600" b="1" dirty="0">
              <a:solidFill>
                <a:schemeClr val="bg1"/>
              </a:solidFill>
              <a:latin typeface="Aileron" panose="020B0604020202020204" charset="0"/>
            </a:endParaRPr>
          </a:p>
          <a:p>
            <a:pPr algn="ctr">
              <a:lnSpc>
                <a:spcPts val="4828"/>
              </a:lnSpc>
            </a:pPr>
            <a:r>
              <a:rPr lang="en-AU" sz="3600" dirty="0">
                <a:solidFill>
                  <a:srgbClr val="FFFF00"/>
                </a:solidFill>
                <a:latin typeface="Aileron" panose="020B0604020202020204" charset="0"/>
              </a:rPr>
              <a:t>Whilst we would love to take all items, </a:t>
            </a:r>
          </a:p>
          <a:p>
            <a:pPr algn="ctr">
              <a:lnSpc>
                <a:spcPts val="4828"/>
              </a:lnSpc>
            </a:pPr>
            <a:r>
              <a:rPr lang="en-AU" sz="3600" dirty="0">
                <a:solidFill>
                  <a:srgbClr val="FFFF00"/>
                </a:solidFill>
                <a:latin typeface="Aileron" panose="020B0604020202020204" charset="0"/>
              </a:rPr>
              <a:t>not all items can be taken</a:t>
            </a:r>
            <a:r>
              <a:rPr lang="en-AU" dirty="0">
                <a:solidFill>
                  <a:srgbClr val="FFFF00"/>
                </a:solidFill>
              </a:rPr>
              <a:t>.</a:t>
            </a:r>
          </a:p>
          <a:p>
            <a:pPr algn="ctr">
              <a:lnSpc>
                <a:spcPts val="4828"/>
              </a:lnSpc>
            </a:pPr>
            <a:endParaRPr lang="en-AU" dirty="0"/>
          </a:p>
          <a:p>
            <a:pPr algn="ctr">
              <a:lnSpc>
                <a:spcPts val="4828"/>
              </a:lnSpc>
            </a:pPr>
            <a:br>
              <a:rPr lang="en-AU" dirty="0"/>
            </a:br>
            <a:endParaRPr lang="en-US" sz="3742" dirty="0">
              <a:solidFill>
                <a:srgbClr val="FFFFFF"/>
              </a:solidFill>
              <a:latin typeface="Aileron"/>
            </a:endParaRPr>
          </a:p>
          <a:p>
            <a:pPr>
              <a:lnSpc>
                <a:spcPts val="4828"/>
              </a:lnSpc>
            </a:pPr>
            <a:endParaRPr lang="en-US" sz="3742" dirty="0">
              <a:solidFill>
                <a:srgbClr val="FFFFFF"/>
              </a:solidFill>
              <a:latin typeface="Aileron"/>
            </a:endParaRPr>
          </a:p>
        </p:txBody>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spTree>
    <p:extLst>
      <p:ext uri="{BB962C8B-B14F-4D97-AF65-F5344CB8AC3E}">
        <p14:creationId xmlns:p14="http://schemas.microsoft.com/office/powerpoint/2010/main" val="139193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TextBox 3"/>
          <p:cNvSpPr txBox="1"/>
          <p:nvPr/>
        </p:nvSpPr>
        <p:spPr>
          <a:xfrm>
            <a:off x="1694471" y="2627448"/>
            <a:ext cx="15661058" cy="3290709"/>
          </a:xfrm>
          <a:prstGeom prst="rect">
            <a:avLst/>
          </a:prstGeom>
        </p:spPr>
        <p:txBody>
          <a:bodyPr lIns="0" tIns="0" rIns="0" bIns="0" rtlCol="0" anchor="t">
            <a:spAutoFit/>
          </a:bodyPr>
          <a:lstStyle/>
          <a:p>
            <a:pPr algn="ctr">
              <a:lnSpc>
                <a:spcPts val="11610"/>
              </a:lnSpc>
            </a:pPr>
            <a:endParaRPr lang="en-AU" dirty="0"/>
          </a:p>
          <a:p>
            <a:pPr algn="ctr">
              <a:lnSpc>
                <a:spcPts val="4828"/>
              </a:lnSpc>
            </a:pPr>
            <a:br>
              <a:rPr lang="en-AU" dirty="0"/>
            </a:br>
            <a:endParaRPr lang="en-US" sz="3742" dirty="0">
              <a:solidFill>
                <a:srgbClr val="FFFFFF"/>
              </a:solidFill>
              <a:latin typeface="Aileron"/>
            </a:endParaRPr>
          </a:p>
          <a:p>
            <a:pPr>
              <a:lnSpc>
                <a:spcPts val="4828"/>
              </a:lnSpc>
            </a:pPr>
            <a:endParaRPr lang="en-US" sz="3742" dirty="0">
              <a:solidFill>
                <a:srgbClr val="FFFFFF"/>
              </a:solidFill>
              <a:latin typeface="Aileron"/>
            </a:endParaRPr>
          </a:p>
        </p:txBody>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pic>
        <p:nvPicPr>
          <p:cNvPr id="6" name="Picture 5">
            <a:extLst>
              <a:ext uri="{FF2B5EF4-FFF2-40B4-BE49-F238E27FC236}">
                <a16:creationId xmlns:a16="http://schemas.microsoft.com/office/drawing/2014/main" id="{5E0482A2-1BFD-4806-B282-54ECD478FA17}"/>
              </a:ext>
            </a:extLst>
          </p:cNvPr>
          <p:cNvPicPr>
            <a:picLocks noChangeAspect="1"/>
          </p:cNvPicPr>
          <p:nvPr/>
        </p:nvPicPr>
        <p:blipFill>
          <a:blip r:embed="rId5"/>
          <a:stretch>
            <a:fillRect/>
          </a:stretch>
        </p:blipFill>
        <p:spPr>
          <a:xfrm>
            <a:off x="3352800" y="1765257"/>
            <a:ext cx="11449097" cy="8305800"/>
          </a:xfrm>
          <a:prstGeom prst="rect">
            <a:avLst/>
          </a:prstGeom>
        </p:spPr>
      </p:pic>
    </p:spTree>
    <p:extLst>
      <p:ext uri="{BB962C8B-B14F-4D97-AF65-F5344CB8AC3E}">
        <p14:creationId xmlns:p14="http://schemas.microsoft.com/office/powerpoint/2010/main" val="164450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pic>
        <p:nvPicPr>
          <p:cNvPr id="6" name="Picture 5">
            <a:extLst>
              <a:ext uri="{FF2B5EF4-FFF2-40B4-BE49-F238E27FC236}">
                <a16:creationId xmlns:a16="http://schemas.microsoft.com/office/drawing/2014/main" id="{55F45B85-948E-44E4-8528-A4A609E1D772}"/>
              </a:ext>
            </a:extLst>
          </p:cNvPr>
          <p:cNvPicPr>
            <a:picLocks noChangeAspect="1"/>
          </p:cNvPicPr>
          <p:nvPr/>
        </p:nvPicPr>
        <p:blipFill>
          <a:blip r:embed="rId5"/>
          <a:stretch>
            <a:fillRect/>
          </a:stretch>
        </p:blipFill>
        <p:spPr>
          <a:xfrm>
            <a:off x="609600" y="2000250"/>
            <a:ext cx="2611167" cy="3352800"/>
          </a:xfrm>
          <a:prstGeom prst="rect">
            <a:avLst/>
          </a:prstGeom>
        </p:spPr>
      </p:pic>
      <p:pic>
        <p:nvPicPr>
          <p:cNvPr id="7" name="Picture 6">
            <a:extLst>
              <a:ext uri="{FF2B5EF4-FFF2-40B4-BE49-F238E27FC236}">
                <a16:creationId xmlns:a16="http://schemas.microsoft.com/office/drawing/2014/main" id="{E65EE6A5-765E-4482-8987-C179221625BB}"/>
              </a:ext>
            </a:extLst>
          </p:cNvPr>
          <p:cNvPicPr>
            <a:picLocks noChangeAspect="1"/>
          </p:cNvPicPr>
          <p:nvPr/>
        </p:nvPicPr>
        <p:blipFill>
          <a:blip r:embed="rId6"/>
          <a:stretch>
            <a:fillRect/>
          </a:stretch>
        </p:blipFill>
        <p:spPr>
          <a:xfrm>
            <a:off x="609600" y="5523668"/>
            <a:ext cx="2614862" cy="2116793"/>
          </a:xfrm>
          <a:prstGeom prst="rect">
            <a:avLst/>
          </a:prstGeom>
        </p:spPr>
      </p:pic>
      <p:sp>
        <p:nvSpPr>
          <p:cNvPr id="9" name="TextBox 8">
            <a:extLst>
              <a:ext uri="{FF2B5EF4-FFF2-40B4-BE49-F238E27FC236}">
                <a16:creationId xmlns:a16="http://schemas.microsoft.com/office/drawing/2014/main" id="{9F1740C1-A1B7-422B-918B-7B54A9FC2940}"/>
              </a:ext>
            </a:extLst>
          </p:cNvPr>
          <p:cNvSpPr txBox="1"/>
          <p:nvPr/>
        </p:nvSpPr>
        <p:spPr>
          <a:xfrm>
            <a:off x="3851550" y="1474180"/>
            <a:ext cx="12877800" cy="8710077"/>
          </a:xfrm>
          <a:prstGeom prst="rect">
            <a:avLst/>
          </a:prstGeom>
          <a:noFill/>
        </p:spPr>
        <p:txBody>
          <a:bodyPr wrap="square" rtlCol="0">
            <a:spAutoFit/>
          </a:bodyPr>
          <a:lstStyle/>
          <a:p>
            <a:r>
              <a:rPr lang="en-AU" sz="2800" b="1" u="sng" dirty="0">
                <a:solidFill>
                  <a:srgbClr val="FFFF00"/>
                </a:solidFill>
                <a:latin typeface="Aileron" panose="020B0604020202020204" charset="0"/>
              </a:rPr>
              <a:t>Items that cannot be donated</a:t>
            </a:r>
            <a:endParaRPr lang="en-AU" sz="2800" b="1" dirty="0">
              <a:solidFill>
                <a:srgbClr val="FFFF00"/>
              </a:solidFill>
              <a:latin typeface="Aileron" panose="020B0604020202020204" charset="0"/>
            </a:endParaRPr>
          </a:p>
          <a:p>
            <a:r>
              <a:rPr lang="en-AU" sz="2800" dirty="0">
                <a:solidFill>
                  <a:schemeClr val="bg1"/>
                </a:solidFill>
                <a:latin typeface="Aileron" panose="020B0604020202020204" charset="0"/>
              </a:rPr>
              <a:t> It takes a lot of money and volunteer hours for the thousands of tonnes of items we get that aren’t sellable. These are also state and federal laws and legislation that make it illegal for us to sell particular items.                          </a:t>
            </a:r>
          </a:p>
          <a:p>
            <a:r>
              <a:rPr lang="en-AU" sz="2800" b="1" dirty="0">
                <a:solidFill>
                  <a:schemeClr val="bg1"/>
                </a:solidFill>
                <a:latin typeface="Aileron" panose="020B0604020202020204" charset="0"/>
              </a:rPr>
              <a:t> </a:t>
            </a:r>
            <a:endParaRPr lang="en-AU" sz="2800" dirty="0">
              <a:solidFill>
                <a:schemeClr val="bg1"/>
              </a:solidFill>
              <a:latin typeface="Aileron" panose="020B0604020202020204" charset="0"/>
            </a:endParaRPr>
          </a:p>
          <a:p>
            <a:r>
              <a:rPr lang="en-AU" sz="2800" dirty="0">
                <a:solidFill>
                  <a:srgbClr val="FFFF00"/>
                </a:solidFill>
                <a:latin typeface="Aileron" panose="020B0604020202020204" charset="0"/>
              </a:rPr>
              <a:t>Please do not donate/receive any of the following items.</a:t>
            </a:r>
          </a:p>
          <a:p>
            <a:pPr lvl="0"/>
            <a:r>
              <a:rPr lang="en-AU" sz="2800" dirty="0">
                <a:solidFill>
                  <a:schemeClr val="bg1"/>
                </a:solidFill>
                <a:latin typeface="Aileron" panose="020B0604020202020204" charset="0"/>
              </a:rPr>
              <a:t>Ripped, torn, soiled or stained clothing</a:t>
            </a:r>
          </a:p>
          <a:p>
            <a:pPr lvl="0"/>
            <a:r>
              <a:rPr lang="en-AU" sz="2800" dirty="0">
                <a:solidFill>
                  <a:schemeClr val="bg1"/>
                </a:solidFill>
                <a:latin typeface="Aileron" panose="020B0604020202020204" charset="0"/>
              </a:rPr>
              <a:t>Broken, ripped or stained furniture</a:t>
            </a:r>
          </a:p>
          <a:p>
            <a:pPr lvl="0"/>
            <a:r>
              <a:rPr lang="en-AU" sz="2800" dirty="0">
                <a:solidFill>
                  <a:schemeClr val="bg1"/>
                </a:solidFill>
                <a:latin typeface="Aileron" panose="020B0604020202020204" charset="0"/>
              </a:rPr>
              <a:t>Cracked or broken homewares</a:t>
            </a:r>
          </a:p>
          <a:p>
            <a:pPr lvl="0"/>
            <a:r>
              <a:rPr lang="en-AU" sz="2800" dirty="0">
                <a:solidFill>
                  <a:schemeClr val="bg1"/>
                </a:solidFill>
                <a:latin typeface="Aileron" panose="020B0604020202020204" charset="0"/>
              </a:rPr>
              <a:t>Stained bedding including mattresses</a:t>
            </a:r>
          </a:p>
          <a:p>
            <a:pPr lvl="0"/>
            <a:r>
              <a:rPr lang="en-AU" sz="2800" dirty="0">
                <a:solidFill>
                  <a:schemeClr val="bg1"/>
                </a:solidFill>
                <a:latin typeface="Aileron" panose="020B0604020202020204" charset="0"/>
              </a:rPr>
              <a:t>Green waste</a:t>
            </a:r>
          </a:p>
          <a:p>
            <a:pPr marL="457200" lvl="0" indent="-457200">
              <a:buFont typeface="Arial" panose="020B0604020202020204" pitchFamily="34" charset="0"/>
              <a:buChar char="•"/>
            </a:pPr>
            <a:endParaRPr lang="en-AU" sz="2800" dirty="0">
              <a:solidFill>
                <a:schemeClr val="bg1"/>
              </a:solidFill>
              <a:latin typeface="Aileron" panose="020B0604020202020204" charset="0"/>
            </a:endParaRPr>
          </a:p>
          <a:p>
            <a:r>
              <a:rPr lang="en-AU" sz="2800" u="sng" dirty="0">
                <a:solidFill>
                  <a:srgbClr val="FFFF00"/>
                </a:solidFill>
                <a:latin typeface="Aileron" panose="020B0604020202020204" charset="0"/>
              </a:rPr>
              <a:t>Restricted items we cannot sell in our shops unless standards are met</a:t>
            </a:r>
            <a:endParaRPr lang="en-AU" sz="2800" dirty="0">
              <a:solidFill>
                <a:srgbClr val="FFFF00"/>
              </a:solidFill>
              <a:latin typeface="Aileron" panose="020B0604020202020204" charset="0"/>
            </a:endParaRPr>
          </a:p>
          <a:p>
            <a:pPr lvl="0" fontAlgn="base"/>
            <a:r>
              <a:rPr lang="en-AU" sz="2800" dirty="0">
                <a:solidFill>
                  <a:schemeClr val="bg1"/>
                </a:solidFill>
                <a:latin typeface="Aileron" panose="020B0604020202020204" charset="0"/>
              </a:rPr>
              <a:t>Baby walkers</a:t>
            </a:r>
          </a:p>
          <a:p>
            <a:pPr lvl="0" fontAlgn="base"/>
            <a:r>
              <a:rPr lang="en-AU" sz="2800" dirty="0">
                <a:solidFill>
                  <a:schemeClr val="bg1"/>
                </a:solidFill>
                <a:latin typeface="Aileron" panose="020B0604020202020204" charset="0"/>
              </a:rPr>
              <a:t>bunk beds</a:t>
            </a:r>
          </a:p>
          <a:p>
            <a:pPr lvl="0" fontAlgn="base"/>
            <a:r>
              <a:rPr lang="en-AU" sz="2800" dirty="0">
                <a:solidFill>
                  <a:schemeClr val="bg1"/>
                </a:solidFill>
                <a:latin typeface="Aileron" panose="020B0604020202020204" charset="0"/>
              </a:rPr>
              <a:t>change tables</a:t>
            </a:r>
          </a:p>
          <a:p>
            <a:pPr lvl="0" fontAlgn="base"/>
            <a:r>
              <a:rPr lang="en-AU" sz="2800" dirty="0">
                <a:solidFill>
                  <a:schemeClr val="bg1"/>
                </a:solidFill>
                <a:latin typeface="Aileron" panose="020B0604020202020204" charset="0"/>
              </a:rPr>
              <a:t>strollers and other childcare products</a:t>
            </a:r>
          </a:p>
          <a:p>
            <a:pPr lvl="0" fontAlgn="base"/>
            <a:r>
              <a:rPr lang="en-AU" sz="2800" dirty="0">
                <a:solidFill>
                  <a:schemeClr val="bg1"/>
                </a:solidFill>
                <a:latin typeface="Aileron" panose="020B0604020202020204" charset="0"/>
              </a:rPr>
              <a:t>Wire based beds</a:t>
            </a:r>
          </a:p>
          <a:p>
            <a:pPr lvl="0" fontAlgn="base"/>
            <a:r>
              <a:rPr lang="en-AU" sz="2800" dirty="0">
                <a:solidFill>
                  <a:schemeClr val="bg1"/>
                </a:solidFill>
                <a:latin typeface="Aileron" panose="020B0604020202020204" charset="0"/>
              </a:rPr>
              <a:t>Electrical appliances with a heating element.</a:t>
            </a:r>
          </a:p>
          <a:p>
            <a:r>
              <a:rPr lang="en-AU" sz="2800" dirty="0">
                <a:solidFill>
                  <a:schemeClr val="bg1"/>
                </a:solidFill>
                <a:latin typeface="Aileron" panose="020B0604020202020204" charset="0"/>
              </a:rPr>
              <a:t> </a:t>
            </a:r>
          </a:p>
        </p:txBody>
      </p:sp>
      <p:pic>
        <p:nvPicPr>
          <p:cNvPr id="10" name="Picture 9">
            <a:extLst>
              <a:ext uri="{FF2B5EF4-FFF2-40B4-BE49-F238E27FC236}">
                <a16:creationId xmlns:a16="http://schemas.microsoft.com/office/drawing/2014/main" id="{23AA24E0-5E1A-444E-BCFE-5FB11C4AD63A}"/>
              </a:ext>
            </a:extLst>
          </p:cNvPr>
          <p:cNvPicPr>
            <a:picLocks noChangeAspect="1"/>
          </p:cNvPicPr>
          <p:nvPr/>
        </p:nvPicPr>
        <p:blipFill>
          <a:blip r:embed="rId7"/>
          <a:stretch>
            <a:fillRect/>
          </a:stretch>
        </p:blipFill>
        <p:spPr>
          <a:xfrm>
            <a:off x="644577" y="7811079"/>
            <a:ext cx="2576190" cy="2390617"/>
          </a:xfrm>
          <a:prstGeom prst="rect">
            <a:avLst/>
          </a:prstGeom>
        </p:spPr>
      </p:pic>
    </p:spTree>
    <p:extLst>
      <p:ext uri="{BB962C8B-B14F-4D97-AF65-F5344CB8AC3E}">
        <p14:creationId xmlns:p14="http://schemas.microsoft.com/office/powerpoint/2010/main" val="270714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TextBox 3"/>
          <p:cNvSpPr txBox="1"/>
          <p:nvPr/>
        </p:nvSpPr>
        <p:spPr>
          <a:xfrm>
            <a:off x="304800" y="1127545"/>
            <a:ext cx="18288000" cy="3660041"/>
          </a:xfrm>
          <a:prstGeom prst="rect">
            <a:avLst/>
          </a:prstGeom>
        </p:spPr>
        <p:txBody>
          <a:bodyPr wrap="square" lIns="0" tIns="0" rIns="0" bIns="0" rtlCol="0" anchor="t">
            <a:spAutoFit/>
          </a:bodyPr>
          <a:lstStyle/>
          <a:p>
            <a:pPr algn="ctr">
              <a:lnSpc>
                <a:spcPts val="11610"/>
              </a:lnSpc>
            </a:pPr>
            <a:r>
              <a:rPr lang="en-US" sz="9000" dirty="0">
                <a:solidFill>
                  <a:srgbClr val="FFFF00"/>
                </a:solidFill>
                <a:latin typeface="Aileron Bold"/>
              </a:rPr>
              <a:t>Meet Joyce</a:t>
            </a:r>
            <a:endParaRPr lang="en-US" sz="9000" dirty="0">
              <a:solidFill>
                <a:srgbClr val="FFFFFF"/>
              </a:solidFill>
              <a:latin typeface="Aileron Bold"/>
            </a:endParaRPr>
          </a:p>
          <a:p>
            <a:r>
              <a:rPr lang="en-AU" sz="2400" dirty="0">
                <a:solidFill>
                  <a:schemeClr val="bg1"/>
                </a:solidFill>
                <a:latin typeface="Aileron" panose="020B0604020202020204" charset="0"/>
              </a:rPr>
              <a:t> </a:t>
            </a:r>
            <a:endParaRPr lang="en-AU" dirty="0"/>
          </a:p>
          <a:p>
            <a:pPr algn="ctr">
              <a:lnSpc>
                <a:spcPts val="4828"/>
              </a:lnSpc>
            </a:pPr>
            <a:br>
              <a:rPr lang="en-AU" dirty="0"/>
            </a:br>
            <a:endParaRPr lang="en-US" sz="3742" dirty="0">
              <a:solidFill>
                <a:srgbClr val="FFFFFF"/>
              </a:solidFill>
              <a:latin typeface="Aileron"/>
            </a:endParaRPr>
          </a:p>
          <a:p>
            <a:pPr>
              <a:lnSpc>
                <a:spcPts val="4828"/>
              </a:lnSpc>
            </a:pPr>
            <a:endParaRPr lang="en-US" sz="3742" dirty="0">
              <a:solidFill>
                <a:srgbClr val="FFFFFF"/>
              </a:solidFill>
              <a:latin typeface="Aileron"/>
            </a:endParaRPr>
          </a:p>
        </p:txBody>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pic>
        <p:nvPicPr>
          <p:cNvPr id="6" name="Picture 5">
            <a:extLst>
              <a:ext uri="{FF2B5EF4-FFF2-40B4-BE49-F238E27FC236}">
                <a16:creationId xmlns:a16="http://schemas.microsoft.com/office/drawing/2014/main" id="{A1E20E53-753F-462D-AA92-FF425ACD362F}"/>
              </a:ext>
            </a:extLst>
          </p:cNvPr>
          <p:cNvPicPr>
            <a:picLocks noChangeAspect="1"/>
          </p:cNvPicPr>
          <p:nvPr/>
        </p:nvPicPr>
        <p:blipFill>
          <a:blip r:embed="rId5"/>
          <a:stretch>
            <a:fillRect/>
          </a:stretch>
        </p:blipFill>
        <p:spPr>
          <a:xfrm>
            <a:off x="227351" y="3464401"/>
            <a:ext cx="7620000" cy="5432079"/>
          </a:xfrm>
          <a:prstGeom prst="rect">
            <a:avLst/>
          </a:prstGeom>
        </p:spPr>
      </p:pic>
      <p:pic>
        <p:nvPicPr>
          <p:cNvPr id="8" name="Picture 7">
            <a:extLst>
              <a:ext uri="{FF2B5EF4-FFF2-40B4-BE49-F238E27FC236}">
                <a16:creationId xmlns:a16="http://schemas.microsoft.com/office/drawing/2014/main" id="{B1684E22-D65C-4919-A808-7C9D7B4CF019}"/>
              </a:ext>
            </a:extLst>
          </p:cNvPr>
          <p:cNvPicPr>
            <a:picLocks noChangeAspect="1"/>
          </p:cNvPicPr>
          <p:nvPr/>
        </p:nvPicPr>
        <p:blipFill rotWithShape="1">
          <a:blip r:embed="rId6"/>
          <a:srcRect r="6771" b="5762"/>
          <a:stretch/>
        </p:blipFill>
        <p:spPr>
          <a:xfrm>
            <a:off x="13148873" y="626131"/>
            <a:ext cx="1786327" cy="2168746"/>
          </a:xfrm>
          <a:prstGeom prst="rect">
            <a:avLst/>
          </a:prstGeom>
        </p:spPr>
      </p:pic>
      <p:sp>
        <p:nvSpPr>
          <p:cNvPr id="10" name="TextBox 9">
            <a:extLst>
              <a:ext uri="{FF2B5EF4-FFF2-40B4-BE49-F238E27FC236}">
                <a16:creationId xmlns:a16="http://schemas.microsoft.com/office/drawing/2014/main" id="{A584C18A-DBE7-4816-B0FE-021560E85293}"/>
              </a:ext>
            </a:extLst>
          </p:cNvPr>
          <p:cNvSpPr txBox="1"/>
          <p:nvPr/>
        </p:nvSpPr>
        <p:spPr>
          <a:xfrm>
            <a:off x="5334000" y="9209063"/>
            <a:ext cx="9448800" cy="523220"/>
          </a:xfrm>
          <a:prstGeom prst="rect">
            <a:avLst/>
          </a:prstGeom>
          <a:noFill/>
        </p:spPr>
        <p:txBody>
          <a:bodyPr wrap="square" rtlCol="0">
            <a:spAutoFit/>
          </a:bodyPr>
          <a:lstStyle/>
          <a:p>
            <a:pPr algn="ctr"/>
            <a:r>
              <a:rPr lang="en-US" sz="2800" b="1" dirty="0">
                <a:solidFill>
                  <a:srgbClr val="FFFF00"/>
                </a:solidFill>
                <a:latin typeface="Aileron" panose="020B0604020202020204" charset="0"/>
              </a:rPr>
              <a:t>Beauty is in the eye of the beholder</a:t>
            </a:r>
            <a:endParaRPr lang="en-AU" sz="2800" b="1" dirty="0">
              <a:solidFill>
                <a:srgbClr val="FFFF00"/>
              </a:solidFill>
              <a:latin typeface="Aileron" panose="020B0604020202020204" charset="0"/>
            </a:endParaRPr>
          </a:p>
        </p:txBody>
      </p:sp>
      <p:pic>
        <p:nvPicPr>
          <p:cNvPr id="7" name="Picture 6">
            <a:extLst>
              <a:ext uri="{FF2B5EF4-FFF2-40B4-BE49-F238E27FC236}">
                <a16:creationId xmlns:a16="http://schemas.microsoft.com/office/drawing/2014/main" id="{4D828F30-FD5D-46DE-9124-7D6968DDDC65}"/>
              </a:ext>
            </a:extLst>
          </p:cNvPr>
          <p:cNvPicPr>
            <a:picLocks noChangeAspect="1"/>
          </p:cNvPicPr>
          <p:nvPr/>
        </p:nvPicPr>
        <p:blipFill rotWithShape="1">
          <a:blip r:embed="rId7"/>
          <a:srcRect l="1429" t="3759"/>
          <a:stretch/>
        </p:blipFill>
        <p:spPr>
          <a:xfrm>
            <a:off x="8415292" y="3781430"/>
            <a:ext cx="10147528" cy="4761276"/>
          </a:xfrm>
          <a:prstGeom prst="rect">
            <a:avLst/>
          </a:prstGeom>
        </p:spPr>
      </p:pic>
    </p:spTree>
    <p:extLst>
      <p:ext uri="{BB962C8B-B14F-4D97-AF65-F5344CB8AC3E}">
        <p14:creationId xmlns:p14="http://schemas.microsoft.com/office/powerpoint/2010/main" val="313618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
        <p:nvSpPr>
          <p:cNvPr id="3" name="TextBox 3"/>
          <p:cNvSpPr txBox="1"/>
          <p:nvPr/>
        </p:nvSpPr>
        <p:spPr>
          <a:xfrm>
            <a:off x="1676400" y="1127545"/>
            <a:ext cx="16916400" cy="10554236"/>
          </a:xfrm>
          <a:prstGeom prst="rect">
            <a:avLst/>
          </a:prstGeom>
        </p:spPr>
        <p:txBody>
          <a:bodyPr wrap="square" lIns="0" tIns="0" rIns="0" bIns="0" rtlCol="0" anchor="t">
            <a:spAutoFit/>
          </a:bodyPr>
          <a:lstStyle/>
          <a:p>
            <a:pPr algn="ctr">
              <a:lnSpc>
                <a:spcPts val="11610"/>
              </a:lnSpc>
            </a:pPr>
            <a:r>
              <a:rPr lang="en-US" sz="9000" dirty="0">
                <a:solidFill>
                  <a:srgbClr val="FFFF00"/>
                </a:solidFill>
                <a:latin typeface="Aileron Bold"/>
              </a:rPr>
              <a:t>Unique Donations</a:t>
            </a:r>
          </a:p>
          <a:p>
            <a:pPr algn="ctr">
              <a:lnSpc>
                <a:spcPts val="4828"/>
              </a:lnSpc>
            </a:pPr>
            <a:endParaRPr lang="en-US" sz="9000" dirty="0">
              <a:solidFill>
                <a:srgbClr val="FFFFFF"/>
              </a:solidFill>
              <a:latin typeface="Aileron Bold"/>
            </a:endParaRPr>
          </a:p>
          <a:p>
            <a:pPr lvl="0"/>
            <a:r>
              <a:rPr lang="en-AU" sz="2800" dirty="0">
                <a:solidFill>
                  <a:schemeClr val="bg1"/>
                </a:solidFill>
                <a:latin typeface="Aileron" panose="020B0604020202020204" charset="0"/>
              </a:rPr>
              <a:t>Joyce McGrath OAM - well-known Victorian artist.</a:t>
            </a:r>
          </a:p>
          <a:p>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In 2018 Joyce’s executor contacted Sharon </a:t>
            </a:r>
          </a:p>
          <a:p>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90 paintings as well as a large collection of valuable art books were gifted to the Society.</a:t>
            </a:r>
          </a:p>
          <a:p>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It was decided to auction her works of art with the proceeds going to Vinnies.</a:t>
            </a:r>
          </a:p>
          <a:p>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All art was sold through an Auction House. </a:t>
            </a:r>
          </a:p>
          <a:p>
            <a:pPr lvl="0"/>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Joyce’s  works will continue to be displayed bringing a legacy of joy to everyone viewing it.</a:t>
            </a:r>
          </a:p>
          <a:p>
            <a:r>
              <a:rPr lang="en-AU" sz="2800" dirty="0">
                <a:solidFill>
                  <a:schemeClr val="bg1"/>
                </a:solidFill>
                <a:latin typeface="Aileron" panose="020B0604020202020204" charset="0"/>
              </a:rPr>
              <a:t> </a:t>
            </a:r>
          </a:p>
          <a:p>
            <a:pPr lvl="0"/>
            <a:r>
              <a:rPr lang="en-AU" sz="2800" dirty="0">
                <a:solidFill>
                  <a:schemeClr val="bg1"/>
                </a:solidFill>
                <a:latin typeface="Aileron" panose="020B0604020202020204" charset="0"/>
              </a:rPr>
              <a:t>300 art books also donated – sold in one lot to an adoring fan of Joyce’s art</a:t>
            </a:r>
          </a:p>
          <a:p>
            <a:r>
              <a:rPr lang="en-AU" sz="2800" dirty="0">
                <a:solidFill>
                  <a:schemeClr val="bg1"/>
                </a:solidFill>
                <a:latin typeface="Aileron" panose="020B0604020202020204" charset="0"/>
              </a:rPr>
              <a:t> </a:t>
            </a:r>
          </a:p>
          <a:p>
            <a:pPr algn="ctr">
              <a:lnSpc>
                <a:spcPts val="4828"/>
              </a:lnSpc>
            </a:pPr>
            <a:endParaRPr lang="en-AU" dirty="0"/>
          </a:p>
          <a:p>
            <a:pPr algn="ctr">
              <a:lnSpc>
                <a:spcPts val="4828"/>
              </a:lnSpc>
            </a:pPr>
            <a:br>
              <a:rPr lang="en-AU" dirty="0"/>
            </a:br>
            <a:endParaRPr lang="en-US" sz="3742" dirty="0">
              <a:solidFill>
                <a:srgbClr val="FFFFFF"/>
              </a:solidFill>
              <a:latin typeface="Aileron"/>
            </a:endParaRPr>
          </a:p>
          <a:p>
            <a:pPr>
              <a:lnSpc>
                <a:spcPts val="4828"/>
              </a:lnSpc>
            </a:pPr>
            <a:endParaRPr lang="en-US" sz="3742" dirty="0">
              <a:solidFill>
                <a:srgbClr val="FFFFFF"/>
              </a:solidFill>
              <a:latin typeface="Aileron"/>
            </a:endParaRPr>
          </a:p>
        </p:txBody>
      </p:sp>
      <p:sp>
        <p:nvSpPr>
          <p:cNvPr id="4" name="Freeform 4"/>
          <p:cNvSpPr/>
          <p:nvPr/>
        </p:nvSpPr>
        <p:spPr>
          <a:xfrm>
            <a:off x="0" y="90956"/>
            <a:ext cx="3783343" cy="1587687"/>
          </a:xfrm>
          <a:custGeom>
            <a:avLst/>
            <a:gdLst/>
            <a:ahLst/>
            <a:cxnLst/>
            <a:rect l="l" t="t" r="r" b="b"/>
            <a:pathLst>
              <a:path w="3783343" h="1587687">
                <a:moveTo>
                  <a:pt x="0" y="0"/>
                </a:moveTo>
                <a:lnTo>
                  <a:pt x="3783343" y="0"/>
                </a:lnTo>
                <a:lnTo>
                  <a:pt x="3783343" y="1587687"/>
                </a:lnTo>
                <a:lnTo>
                  <a:pt x="0" y="1587687"/>
                </a:lnTo>
                <a:lnTo>
                  <a:pt x="0" y="0"/>
                </a:lnTo>
                <a:close/>
              </a:path>
            </a:pathLst>
          </a:custGeom>
          <a:blipFill>
            <a:blip r:embed="rId3"/>
            <a:stretch>
              <a:fillRect/>
            </a:stretch>
          </a:blipFill>
        </p:spPr>
      </p:sp>
      <p:sp>
        <p:nvSpPr>
          <p:cNvPr id="5" name="Freeform 5"/>
          <p:cNvSpPr/>
          <p:nvPr/>
        </p:nvSpPr>
        <p:spPr>
          <a:xfrm>
            <a:off x="16051572" y="90956"/>
            <a:ext cx="2815101" cy="2073179"/>
          </a:xfrm>
          <a:custGeom>
            <a:avLst/>
            <a:gdLst/>
            <a:ahLst/>
            <a:cxnLst/>
            <a:rect l="l" t="t" r="r" b="b"/>
            <a:pathLst>
              <a:path w="2815101" h="2073179">
                <a:moveTo>
                  <a:pt x="0" y="0"/>
                </a:moveTo>
                <a:lnTo>
                  <a:pt x="2815102" y="0"/>
                </a:lnTo>
                <a:lnTo>
                  <a:pt x="2815102" y="2073179"/>
                </a:lnTo>
                <a:lnTo>
                  <a:pt x="0" y="2073179"/>
                </a:lnTo>
                <a:lnTo>
                  <a:pt x="0" y="0"/>
                </a:lnTo>
                <a:close/>
              </a:path>
            </a:pathLst>
          </a:custGeom>
          <a:blipFill>
            <a:blip r:embed="rId4"/>
            <a:stretch>
              <a:fillRect l="-90353" t="-14156" r="-97303" b="-16043"/>
            </a:stretch>
          </a:blipFill>
        </p:spPr>
      </p:sp>
    </p:spTree>
    <p:extLst>
      <p:ext uri="{BB962C8B-B14F-4D97-AF65-F5344CB8AC3E}">
        <p14:creationId xmlns:p14="http://schemas.microsoft.com/office/powerpoint/2010/main" val="319038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50000" cy="10706100"/>
          </a:xfrm>
          <a:custGeom>
            <a:avLst/>
            <a:gdLst/>
            <a:ahLst/>
            <a:cxnLst/>
            <a:rect l="l" t="t" r="r" b="b"/>
            <a:pathLst>
              <a:path w="19050000" h="10706100">
                <a:moveTo>
                  <a:pt x="0" y="0"/>
                </a:moveTo>
                <a:lnTo>
                  <a:pt x="19050000" y="0"/>
                </a:lnTo>
                <a:lnTo>
                  <a:pt x="19050000" y="10706100"/>
                </a:lnTo>
                <a:lnTo>
                  <a:pt x="0" y="10706100"/>
                </a:lnTo>
                <a:lnTo>
                  <a:pt x="0" y="0"/>
                </a:lnTo>
                <a:close/>
              </a:path>
            </a:pathLst>
          </a:custGeom>
          <a:blipFill>
            <a:blip r:embed="rId2"/>
            <a:stretch>
              <a:fillRect t="-111" b="-20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612ED6D8A0054CBAE27E2F1ABBF668" ma:contentTypeVersion="17" ma:contentTypeDescription="Create a new document." ma:contentTypeScope="" ma:versionID="21bcc9aca6ffc66691127224e40cb6b4">
  <xsd:schema xmlns:xsd="http://www.w3.org/2001/XMLSchema" xmlns:xs="http://www.w3.org/2001/XMLSchema" xmlns:p="http://schemas.microsoft.com/office/2006/metadata/properties" xmlns:ns3="515be7dc-459a-4453-a258-d40bbc7abc6a" xmlns:ns4="1b8188c8-8c4c-43d7-81ca-ba5beacf7b79" targetNamespace="http://schemas.microsoft.com/office/2006/metadata/properties" ma:root="true" ma:fieldsID="f91abeb0ca4795feec5bfe6df95dfb86" ns3:_="" ns4:_="">
    <xsd:import namespace="515be7dc-459a-4453-a258-d40bbc7abc6a"/>
    <xsd:import namespace="1b8188c8-8c4c-43d7-81ca-ba5beacf7b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be7dc-459a-4453-a258-d40bbc7ab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8188c8-8c4c-43d7-81ca-ba5beacf7b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15be7dc-459a-4453-a258-d40bbc7abc6a" xsi:nil="true"/>
  </documentManagement>
</p:properties>
</file>

<file path=customXml/itemProps1.xml><?xml version="1.0" encoding="utf-8"?>
<ds:datastoreItem xmlns:ds="http://schemas.openxmlformats.org/officeDocument/2006/customXml" ds:itemID="{47E770B4-680C-42F1-A0BA-02722762D599}">
  <ds:schemaRefs>
    <ds:schemaRef ds:uri="http://schemas.microsoft.com/sharepoint/v3/contenttype/forms"/>
  </ds:schemaRefs>
</ds:datastoreItem>
</file>

<file path=customXml/itemProps2.xml><?xml version="1.0" encoding="utf-8"?>
<ds:datastoreItem xmlns:ds="http://schemas.openxmlformats.org/officeDocument/2006/customXml" ds:itemID="{2B57A7BB-791D-4D56-82F9-553FBDD89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be7dc-459a-4453-a258-d40bbc7abc6a"/>
    <ds:schemaRef ds:uri="1b8188c8-8c4c-43d7-81ca-ba5beacf7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FC263B-241B-4ED2-BA14-BE98C1B6DD56}">
  <ds:schemaRef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1b8188c8-8c4c-43d7-81ca-ba5beacf7b79"/>
    <ds:schemaRef ds:uri="http://purl.org/dc/terms/"/>
    <ds:schemaRef ds:uri="http://schemas.openxmlformats.org/package/2006/metadata/core-properties"/>
    <ds:schemaRef ds:uri="515be7dc-459a-4453-a258-d40bbc7abc6a"/>
  </ds:schemaRefs>
</ds:datastoreItem>
</file>

<file path=docProps/app.xml><?xml version="1.0" encoding="utf-8"?>
<Properties xmlns="http://schemas.openxmlformats.org/officeDocument/2006/extended-properties" xmlns:vt="http://schemas.openxmlformats.org/officeDocument/2006/docPropsVTypes">
  <TotalTime>40</TotalTime>
  <Words>455</Words>
  <Application>Microsoft Office PowerPoint</Application>
  <PresentationFormat>Custom</PresentationFormat>
  <Paragraphs>72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Aileron</vt:lpstr>
      <vt:lpstr>Aileron Bold Italics</vt:lpstr>
      <vt:lpstr>Aileron Heavy</vt:lpstr>
      <vt:lpstr>Aileron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 ppt template</dc:title>
  <dc:creator>Sharon Wangman</dc:creator>
  <cp:lastModifiedBy>Sharon Wangman</cp:lastModifiedBy>
  <cp:revision>5</cp:revision>
  <dcterms:created xsi:type="dcterms:W3CDTF">2006-08-16T00:00:00Z</dcterms:created>
  <dcterms:modified xsi:type="dcterms:W3CDTF">2023-10-23T03:26:08Z</dcterms:modified>
  <dc:identifier>DAFoR8gDnn8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0x01010001612ED6D8A0054CBAE27E2F1ABBF668</vt:lpwstr>
  </property>
</Properties>
</file>