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5.xml" ContentType="application/vnd.openxmlformats-officedocument.presentationml.notesSlid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2"/>
  </p:notesMasterIdLst>
  <p:sldIdLst>
    <p:sldId id="310" r:id="rId5"/>
    <p:sldId id="798" r:id="rId6"/>
    <p:sldId id="797" r:id="rId7"/>
    <p:sldId id="745" r:id="rId8"/>
    <p:sldId id="775" r:id="rId9"/>
    <p:sldId id="776" r:id="rId10"/>
    <p:sldId id="777" r:id="rId11"/>
    <p:sldId id="778" r:id="rId12"/>
    <p:sldId id="799" r:id="rId13"/>
    <p:sldId id="788" r:id="rId14"/>
    <p:sldId id="789" r:id="rId15"/>
    <p:sldId id="780" r:id="rId16"/>
    <p:sldId id="800" r:id="rId17"/>
    <p:sldId id="790" r:id="rId18"/>
    <p:sldId id="791" r:id="rId19"/>
    <p:sldId id="783" r:id="rId20"/>
    <p:sldId id="781" r:id="rId21"/>
    <p:sldId id="793" r:id="rId22"/>
    <p:sldId id="795" r:id="rId23"/>
    <p:sldId id="782" r:id="rId24"/>
    <p:sldId id="801" r:id="rId25"/>
    <p:sldId id="792" r:id="rId26"/>
    <p:sldId id="794" r:id="rId27"/>
    <p:sldId id="772" r:id="rId28"/>
    <p:sldId id="796" r:id="rId29"/>
    <p:sldId id="802" r:id="rId30"/>
    <p:sldId id="256"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EE2210-272C-3996-7BC4-C75BF1BA1839}" name="Helen Beeby" initials="HB" userId="S::hbeeby_fia.org.au#ext#@morestrategic.onmicrosoft.com::91f9a032-1323-4bd0-9fdd-2f723af54e6f" providerId="AD"/>
  <p188:author id="{615E33BD-972E-33EF-73A6-C28B785B68DA}" name="Denise Dock" initials="DD" userId="S::support@morestrategic.com.au::3d346a59-1b6c-4f70-95b3-cb03ebd0bac5" providerId="AD"/>
  <p188:author id="{0175CFC7-AA64-4CBD-B071-E0A228AD8116}" name="Karen Armstrong" initials="KA" userId="S::karen@morestrategic.com.au::041182d5-4be8-4bb7-87ca-e95e403b1c08" providerId="AD"/>
  <p188:author id="{CB9346E2-0536-563B-A266-74CE08FF4701}" name="Megan Maya" initials="MM" userId="S::megan@morestrategic.com.au::7b1805b3-c93a-4d88-866b-822152ef2ae6" providerId="AD"/>
  <p188:author id="{9C7E56EA-8EC7-5806-8761-3EB93F435059}" name="Lachlan Gillian @ More" initials="LM" userId="S::lachlan@morestrategic.com.au::61ea4137-2e07-4609-a0fe-757dabd8e8e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3469"/>
    <a:srgbClr val="70AD47"/>
    <a:srgbClr val="ED7D31"/>
    <a:srgbClr val="3543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665"/>
    <p:restoredTop sz="96364"/>
  </p:normalViewPr>
  <p:slideViewPr>
    <p:cSldViewPr snapToGrid="0">
      <p:cViewPr varScale="1">
        <p:scale>
          <a:sx n="110" d="100"/>
          <a:sy n="110" d="100"/>
        </p:scale>
        <p:origin x="76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38"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Beeby" userId="42e0a4b3-b9e5-4927-8cd2-f165afb5a477" providerId="ADAL" clId="{3015B8A6-B054-4F7F-8F6D-FB1D9497864B}"/>
    <pc:docChg chg="modSld sldOrd">
      <pc:chgData name="Helen Beeby" userId="42e0a4b3-b9e5-4927-8cd2-f165afb5a477" providerId="ADAL" clId="{3015B8A6-B054-4F7F-8F6D-FB1D9497864B}" dt="2024-01-30T01:04:50.059" v="28"/>
      <pc:docMkLst>
        <pc:docMk/>
      </pc:docMkLst>
      <pc:sldChg chg="mod modShow">
        <pc:chgData name="Helen Beeby" userId="42e0a4b3-b9e5-4927-8cd2-f165afb5a477" providerId="ADAL" clId="{3015B8A6-B054-4F7F-8F6D-FB1D9497864B}" dt="2024-01-30T00:59:31.581" v="6" actId="729"/>
        <pc:sldMkLst>
          <pc:docMk/>
          <pc:sldMk cId="3452091232" sldId="782"/>
        </pc:sldMkLst>
      </pc:sldChg>
      <pc:sldChg chg="ord">
        <pc:chgData name="Helen Beeby" userId="42e0a4b3-b9e5-4927-8cd2-f165afb5a477" providerId="ADAL" clId="{3015B8A6-B054-4F7F-8F6D-FB1D9497864B}" dt="2024-01-30T00:54:13.326" v="5"/>
        <pc:sldMkLst>
          <pc:docMk/>
          <pc:sldMk cId="1907717596" sldId="783"/>
        </pc:sldMkLst>
      </pc:sldChg>
      <pc:sldChg chg="mod modShow">
        <pc:chgData name="Helen Beeby" userId="42e0a4b3-b9e5-4927-8cd2-f165afb5a477" providerId="ADAL" clId="{3015B8A6-B054-4F7F-8F6D-FB1D9497864B}" dt="2024-01-30T00:47:07.608" v="0" actId="729"/>
        <pc:sldMkLst>
          <pc:docMk/>
          <pc:sldMk cId="1058444699" sldId="789"/>
        </pc:sldMkLst>
      </pc:sldChg>
      <pc:sldChg chg="mod modShow">
        <pc:chgData name="Helen Beeby" userId="42e0a4b3-b9e5-4927-8cd2-f165afb5a477" providerId="ADAL" clId="{3015B8A6-B054-4F7F-8F6D-FB1D9497864B}" dt="2024-01-30T00:51:31.131" v="3" actId="729"/>
        <pc:sldMkLst>
          <pc:docMk/>
          <pc:sldMk cId="629538724" sldId="790"/>
        </pc:sldMkLst>
      </pc:sldChg>
      <pc:sldChg chg="modSp mod">
        <pc:chgData name="Helen Beeby" userId="42e0a4b3-b9e5-4927-8cd2-f165afb5a477" providerId="ADAL" clId="{3015B8A6-B054-4F7F-8F6D-FB1D9497864B}" dt="2024-01-30T01:02:04.117" v="10" actId="20577"/>
        <pc:sldMkLst>
          <pc:docMk/>
          <pc:sldMk cId="895676456" sldId="792"/>
        </pc:sldMkLst>
        <pc:spChg chg="mod">
          <ac:chgData name="Helen Beeby" userId="42e0a4b3-b9e5-4927-8cd2-f165afb5a477" providerId="ADAL" clId="{3015B8A6-B054-4F7F-8F6D-FB1D9497864B}" dt="2024-01-30T01:02:04.117" v="10" actId="20577"/>
          <ac:spMkLst>
            <pc:docMk/>
            <pc:sldMk cId="895676456" sldId="792"/>
            <ac:spMk id="16" creationId="{1955E3F2-C679-6FD6-C11A-EF7FF2BF24A5}"/>
          </ac:spMkLst>
        </pc:spChg>
      </pc:sldChg>
      <pc:sldChg chg="mod modShow">
        <pc:chgData name="Helen Beeby" userId="42e0a4b3-b9e5-4927-8cd2-f165afb5a477" providerId="ADAL" clId="{3015B8A6-B054-4F7F-8F6D-FB1D9497864B}" dt="2024-01-30T01:02:53.457" v="11" actId="729"/>
        <pc:sldMkLst>
          <pc:docMk/>
          <pc:sldMk cId="4149511990" sldId="794"/>
        </pc:sldMkLst>
      </pc:sldChg>
      <pc:sldChg chg="modSp mod ord">
        <pc:chgData name="Helen Beeby" userId="42e0a4b3-b9e5-4927-8cd2-f165afb5a477" providerId="ADAL" clId="{3015B8A6-B054-4F7F-8F6D-FB1D9497864B}" dt="2024-01-30T01:04:50.059" v="28"/>
        <pc:sldMkLst>
          <pc:docMk/>
          <pc:sldMk cId="849302302" sldId="796"/>
        </pc:sldMkLst>
        <pc:spChg chg="mod">
          <ac:chgData name="Helen Beeby" userId="42e0a4b3-b9e5-4927-8cd2-f165afb5a477" providerId="ADAL" clId="{3015B8A6-B054-4F7F-8F6D-FB1D9497864B}" dt="2024-01-30T01:03:25.488" v="13" actId="20577"/>
          <ac:spMkLst>
            <pc:docMk/>
            <pc:sldMk cId="849302302" sldId="796"/>
            <ac:spMk id="3" creationId="{5BA3D4F8-18CC-D074-58F9-B7686E9A7C5C}"/>
          </ac:spMkLst>
        </pc:spChg>
        <pc:spChg chg="mod">
          <ac:chgData name="Helen Beeby" userId="42e0a4b3-b9e5-4927-8cd2-f165afb5a477" providerId="ADAL" clId="{3015B8A6-B054-4F7F-8F6D-FB1D9497864B}" dt="2024-01-30T01:04:29.956" v="26" actId="20577"/>
          <ac:spMkLst>
            <pc:docMk/>
            <pc:sldMk cId="849302302" sldId="796"/>
            <ac:spMk id="10" creationId="{26AD0F86-0F2B-C062-21D1-F19C258D3F9D}"/>
          </ac:spMkLst>
        </pc:spChg>
      </pc:sldChg>
      <pc:sldChg chg="mod modShow">
        <pc:chgData name="Helen Beeby" userId="42e0a4b3-b9e5-4927-8cd2-f165afb5a477" providerId="ADAL" clId="{3015B8A6-B054-4F7F-8F6D-FB1D9497864B}" dt="2024-01-30T00:47:48.882" v="2" actId="729"/>
        <pc:sldMkLst>
          <pc:docMk/>
          <pc:sldMk cId="2008202790" sldId="799"/>
        </pc:sldMkLst>
      </pc:sldChg>
      <pc:sldChg chg="mod modShow">
        <pc:chgData name="Helen Beeby" userId="42e0a4b3-b9e5-4927-8cd2-f165afb5a477" providerId="ADAL" clId="{3015B8A6-B054-4F7F-8F6D-FB1D9497864B}" dt="2024-01-30T00:47:40.627" v="1" actId="729"/>
        <pc:sldMkLst>
          <pc:docMk/>
          <pc:sldMk cId="1516171899" sldId="800"/>
        </pc:sldMkLst>
      </pc:sldChg>
      <pc:sldChg chg="mod modShow">
        <pc:chgData name="Helen Beeby" userId="42e0a4b3-b9e5-4927-8cd2-f165afb5a477" providerId="ADAL" clId="{3015B8A6-B054-4F7F-8F6D-FB1D9497864B}" dt="2024-01-30T01:01:40.166" v="7" actId="729"/>
        <pc:sldMkLst>
          <pc:docMk/>
          <pc:sldMk cId="3194703091" sldId="80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Currently Is</c:v>
                </c:pt>
              </c:strCache>
            </c:strRef>
          </c:tx>
          <c:spPr>
            <a:solidFill>
              <a:srgbClr val="35437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To raise awareness of gifts in Wills in the general community</c:v>
                </c:pt>
                <c:pt idx="1">
                  <c:v>To increase the number of solicitors who ask the question</c:v>
                </c:pt>
                <c:pt idx="2">
                  <c:v>To train not for profits on how to develop and undertake a gifts in Wills program</c:v>
                </c:pt>
                <c:pt idx="3">
                  <c:v>As a network for gifts in wills professionals</c:v>
                </c:pt>
                <c:pt idx="4">
                  <c:v>Other</c:v>
                </c:pt>
              </c:strCache>
            </c:strRef>
          </c:cat>
          <c:val>
            <c:numRef>
              <c:f>Sheet1!$B$2:$B$6</c:f>
              <c:numCache>
                <c:formatCode>#,##0%</c:formatCode>
                <c:ptCount val="5"/>
                <c:pt idx="0">
                  <c:v>0.97142857142857142</c:v>
                </c:pt>
                <c:pt idx="1">
                  <c:v>0.5714285714285714</c:v>
                </c:pt>
                <c:pt idx="2">
                  <c:v>0.7142857142857143</c:v>
                </c:pt>
                <c:pt idx="3">
                  <c:v>0.88571428571428568</c:v>
                </c:pt>
                <c:pt idx="4">
                  <c:v>8.5714285714285715E-2</c:v>
                </c:pt>
              </c:numCache>
            </c:numRef>
          </c:val>
          <c:extLst>
            <c:ext xmlns:c16="http://schemas.microsoft.com/office/drawing/2014/chart" uri="{C3380CC4-5D6E-409C-BE32-E72D297353CC}">
              <c16:uniqueId val="{00000000-A021-D745-BA10-D3882DC84718}"/>
            </c:ext>
          </c:extLst>
        </c:ser>
        <c:ser>
          <c:idx val="1"/>
          <c:order val="1"/>
          <c:tx>
            <c:strRef>
              <c:f>Sheet1!$C$1</c:f>
              <c:strCache>
                <c:ptCount val="1"/>
                <c:pt idx="0">
                  <c:v>Should Be</c:v>
                </c:pt>
              </c:strCache>
            </c:strRef>
          </c:tx>
          <c:spPr>
            <a:solidFill>
              <a:srgbClr val="ED7D3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To raise awareness of gifts in Wills in the general community</c:v>
                </c:pt>
                <c:pt idx="1">
                  <c:v>To increase the number of solicitors who ask the question</c:v>
                </c:pt>
                <c:pt idx="2">
                  <c:v>To train not for profits on how to develop and undertake a gifts in Wills program</c:v>
                </c:pt>
                <c:pt idx="3">
                  <c:v>As a network for gifts in wills professionals</c:v>
                </c:pt>
                <c:pt idx="4">
                  <c:v>Other</c:v>
                </c:pt>
              </c:strCache>
            </c:strRef>
          </c:cat>
          <c:val>
            <c:numRef>
              <c:f>Sheet1!$C$2:$C$6</c:f>
              <c:numCache>
                <c:formatCode>#,##0%</c:formatCode>
                <c:ptCount val="5"/>
                <c:pt idx="0">
                  <c:v>0.97142857142857142</c:v>
                </c:pt>
                <c:pt idx="1">
                  <c:v>0.74285714285714288</c:v>
                </c:pt>
                <c:pt idx="2">
                  <c:v>0.7142857142857143</c:v>
                </c:pt>
                <c:pt idx="3">
                  <c:v>0.8</c:v>
                </c:pt>
                <c:pt idx="4">
                  <c:v>8.5714285714285715E-2</c:v>
                </c:pt>
              </c:numCache>
            </c:numRef>
          </c:val>
          <c:extLst>
            <c:ext xmlns:c16="http://schemas.microsoft.com/office/drawing/2014/chart" uri="{C3380CC4-5D6E-409C-BE32-E72D297353CC}">
              <c16:uniqueId val="{00000000-8BEC-DA48-AC5F-404203D405AE}"/>
            </c:ext>
          </c:extLst>
        </c:ser>
        <c:dLbls>
          <c:dLblPos val="outEnd"/>
          <c:showLegendKey val="0"/>
          <c:showVal val="1"/>
          <c:showCatName val="0"/>
          <c:showSerName val="0"/>
          <c:showPercent val="0"/>
          <c:showBubbleSize val="0"/>
        </c:dLbls>
        <c:gapWidth val="219"/>
        <c:overlap val="-27"/>
        <c:axId val="897613967"/>
        <c:axId val="897615695"/>
      </c:barChart>
      <c:catAx>
        <c:axId val="897613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5695"/>
        <c:crosses val="autoZero"/>
        <c:auto val="1"/>
        <c:lblAlgn val="ctr"/>
        <c:lblOffset val="100"/>
        <c:noMultiLvlLbl val="0"/>
      </c:catAx>
      <c:valAx>
        <c:axId val="897615695"/>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39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2023</c:v>
                </c:pt>
              </c:strCache>
            </c:strRef>
          </c:tx>
          <c:spPr>
            <a:solidFill>
              <a:srgbClr val="35437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None of the above</c:v>
                </c:pt>
                <c:pt idx="1">
                  <c:v>Other (please specify)</c:v>
                </c:pt>
                <c:pt idx="2">
                  <c:v>Use marketing materials and promotions to speak to our database</c:v>
                </c:pt>
                <c:pt idx="3">
                  <c:v>Use the logo on our website</c:v>
                </c:pt>
                <c:pt idx="4">
                  <c:v>Use the resources</c:v>
                </c:pt>
                <c:pt idx="5">
                  <c:v>Attend events and training</c:v>
                </c:pt>
                <c:pt idx="6">
                  <c:v>Attend webinars</c:v>
                </c:pt>
              </c:strCache>
            </c:strRef>
          </c:cat>
          <c:val>
            <c:numRef>
              <c:f>Sheet1!$B$2:$B$8</c:f>
              <c:numCache>
                <c:formatCode>#,##0%</c:formatCode>
                <c:ptCount val="7"/>
                <c:pt idx="0">
                  <c:v>0</c:v>
                </c:pt>
                <c:pt idx="1">
                  <c:v>0.11</c:v>
                </c:pt>
                <c:pt idx="2">
                  <c:v>0.28999999999999998</c:v>
                </c:pt>
                <c:pt idx="3">
                  <c:v>0.41</c:v>
                </c:pt>
                <c:pt idx="4">
                  <c:v>0.64</c:v>
                </c:pt>
                <c:pt idx="5">
                  <c:v>0.97</c:v>
                </c:pt>
                <c:pt idx="6">
                  <c:v>0.97</c:v>
                </c:pt>
              </c:numCache>
            </c:numRef>
          </c:val>
          <c:extLst>
            <c:ext xmlns:c16="http://schemas.microsoft.com/office/drawing/2014/chart" uri="{C3380CC4-5D6E-409C-BE32-E72D297353CC}">
              <c16:uniqueId val="{00000000-3278-A943-907A-605638B083A9}"/>
            </c:ext>
          </c:extLst>
        </c:ser>
        <c:ser>
          <c:idx val="1"/>
          <c:order val="1"/>
          <c:tx>
            <c:strRef>
              <c:f>Sheet1!$C$1</c:f>
              <c:strCache>
                <c:ptCount val="1"/>
                <c:pt idx="0">
                  <c:v>2022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None of the above</c:v>
                </c:pt>
                <c:pt idx="1">
                  <c:v>Other (please specify)</c:v>
                </c:pt>
                <c:pt idx="2">
                  <c:v>Use marketing materials and promotions to speak to our database</c:v>
                </c:pt>
                <c:pt idx="3">
                  <c:v>Use the logo on our website</c:v>
                </c:pt>
                <c:pt idx="4">
                  <c:v>Use the resources</c:v>
                </c:pt>
                <c:pt idx="5">
                  <c:v>Attend events and training</c:v>
                </c:pt>
                <c:pt idx="6">
                  <c:v>Attend webinars</c:v>
                </c:pt>
              </c:strCache>
            </c:strRef>
          </c:cat>
          <c:val>
            <c:numRef>
              <c:f>Sheet1!$C$2:$C$8</c:f>
              <c:numCache>
                <c:formatCode>0%</c:formatCode>
                <c:ptCount val="7"/>
                <c:pt idx="0">
                  <c:v>0</c:v>
                </c:pt>
                <c:pt idx="1">
                  <c:v>7.0000000000000007E-2</c:v>
                </c:pt>
                <c:pt idx="2">
                  <c:v>0.5</c:v>
                </c:pt>
                <c:pt idx="3">
                  <c:v>0.39</c:v>
                </c:pt>
                <c:pt idx="4">
                  <c:v>0.65</c:v>
                </c:pt>
                <c:pt idx="5">
                  <c:v>0.92</c:v>
                </c:pt>
                <c:pt idx="6">
                  <c:v>0.96</c:v>
                </c:pt>
              </c:numCache>
            </c:numRef>
          </c:val>
          <c:extLst>
            <c:ext xmlns:c16="http://schemas.microsoft.com/office/drawing/2014/chart" uri="{C3380CC4-5D6E-409C-BE32-E72D297353CC}">
              <c16:uniqueId val="{00000000-FDD8-8F4D-B1E2-6B97F222DC14}"/>
            </c:ext>
          </c:extLst>
        </c:ser>
        <c:dLbls>
          <c:dLblPos val="outEnd"/>
          <c:showLegendKey val="0"/>
          <c:showVal val="1"/>
          <c:showCatName val="0"/>
          <c:showSerName val="0"/>
          <c:showPercent val="0"/>
          <c:showBubbleSize val="0"/>
        </c:dLbls>
        <c:gapWidth val="219"/>
        <c:axId val="897613967"/>
        <c:axId val="897615695"/>
      </c:barChart>
      <c:catAx>
        <c:axId val="89761396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5695"/>
        <c:crosses val="autoZero"/>
        <c:auto val="1"/>
        <c:lblAlgn val="ctr"/>
        <c:lblOffset val="100"/>
        <c:noMultiLvlLbl val="0"/>
      </c:catAx>
      <c:valAx>
        <c:axId val="897615695"/>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39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2023</c:v>
                </c:pt>
              </c:strCache>
            </c:strRef>
          </c:tx>
          <c:spPr>
            <a:solidFill>
              <a:srgbClr val="35437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Budgeting</c:v>
                </c:pt>
                <c:pt idx="1">
                  <c:v>Managerial Support</c:v>
                </c:pt>
                <c:pt idx="2">
                  <c:v>Staff Turnover</c:v>
                </c:pt>
                <c:pt idx="3">
                  <c:v>Forecasting</c:v>
                </c:pt>
                <c:pt idx="4">
                  <c:v>Revenue</c:v>
                </c:pt>
                <c:pt idx="5">
                  <c:v>Marketing Support</c:v>
                </c:pt>
                <c:pt idx="6">
                  <c:v>Other</c:v>
                </c:pt>
                <c:pt idx="7">
                  <c:v>Moves Management</c:v>
                </c:pt>
              </c:strCache>
            </c:strRef>
          </c:cat>
          <c:val>
            <c:numRef>
              <c:f>Sheet1!$B$2:$B$9</c:f>
              <c:numCache>
                <c:formatCode>#,##0%</c:formatCode>
                <c:ptCount val="8"/>
                <c:pt idx="0">
                  <c:v>3.0303030303030304E-2</c:v>
                </c:pt>
                <c:pt idx="1">
                  <c:v>6.0606060606060608E-2</c:v>
                </c:pt>
                <c:pt idx="2">
                  <c:v>6.0606060606060608E-2</c:v>
                </c:pt>
                <c:pt idx="3">
                  <c:v>0.12121212121212122</c:v>
                </c:pt>
                <c:pt idx="4">
                  <c:v>0.15151515151515152</c:v>
                </c:pt>
                <c:pt idx="5">
                  <c:v>0.18181818181818182</c:v>
                </c:pt>
                <c:pt idx="6">
                  <c:v>0.18181818181818182</c:v>
                </c:pt>
                <c:pt idx="7">
                  <c:v>0.21212121212121213</c:v>
                </c:pt>
              </c:numCache>
            </c:numRef>
          </c:val>
          <c:extLst>
            <c:ext xmlns:c16="http://schemas.microsoft.com/office/drawing/2014/chart" uri="{C3380CC4-5D6E-409C-BE32-E72D297353CC}">
              <c16:uniqueId val="{00000000-3278-A943-907A-605638B083A9}"/>
            </c:ext>
          </c:extLst>
        </c:ser>
        <c:ser>
          <c:idx val="1"/>
          <c:order val="1"/>
          <c:tx>
            <c:strRef>
              <c:f>Sheet1!$C$1</c:f>
              <c:strCache>
                <c:ptCount val="1"/>
                <c:pt idx="0">
                  <c:v>2022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Budgeting</c:v>
                </c:pt>
                <c:pt idx="1">
                  <c:v>Managerial Support</c:v>
                </c:pt>
                <c:pt idx="2">
                  <c:v>Staff Turnover</c:v>
                </c:pt>
                <c:pt idx="3">
                  <c:v>Forecasting</c:v>
                </c:pt>
                <c:pt idx="4">
                  <c:v>Revenue</c:v>
                </c:pt>
                <c:pt idx="5">
                  <c:v>Marketing Support</c:v>
                </c:pt>
                <c:pt idx="6">
                  <c:v>Other</c:v>
                </c:pt>
                <c:pt idx="7">
                  <c:v>Moves Management</c:v>
                </c:pt>
              </c:strCache>
            </c:strRef>
          </c:cat>
          <c:val>
            <c:numRef>
              <c:f>Sheet1!$C$2:$C$9</c:f>
              <c:numCache>
                <c:formatCode>0%</c:formatCode>
                <c:ptCount val="8"/>
                <c:pt idx="0">
                  <c:v>0.04</c:v>
                </c:pt>
                <c:pt idx="1">
                  <c:v>0.08</c:v>
                </c:pt>
                <c:pt idx="2">
                  <c:v>0.12</c:v>
                </c:pt>
                <c:pt idx="3">
                  <c:v>0.08</c:v>
                </c:pt>
                <c:pt idx="4">
                  <c:v>0.12</c:v>
                </c:pt>
                <c:pt idx="5">
                  <c:v>0.12</c:v>
                </c:pt>
                <c:pt idx="6">
                  <c:v>0.27</c:v>
                </c:pt>
                <c:pt idx="7">
                  <c:v>0.19</c:v>
                </c:pt>
              </c:numCache>
            </c:numRef>
          </c:val>
          <c:extLst>
            <c:ext xmlns:c16="http://schemas.microsoft.com/office/drawing/2014/chart" uri="{C3380CC4-5D6E-409C-BE32-E72D297353CC}">
              <c16:uniqueId val="{00000000-69E2-934B-9155-E6A30B243130}"/>
            </c:ext>
          </c:extLst>
        </c:ser>
        <c:dLbls>
          <c:dLblPos val="outEnd"/>
          <c:showLegendKey val="0"/>
          <c:showVal val="1"/>
          <c:showCatName val="0"/>
          <c:showSerName val="0"/>
          <c:showPercent val="0"/>
          <c:showBubbleSize val="0"/>
        </c:dLbls>
        <c:gapWidth val="219"/>
        <c:axId val="897613967"/>
        <c:axId val="897615695"/>
      </c:barChart>
      <c:catAx>
        <c:axId val="89761396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5695"/>
        <c:crosses val="autoZero"/>
        <c:auto val="1"/>
        <c:lblAlgn val="ctr"/>
        <c:lblOffset val="100"/>
        <c:noMultiLvlLbl val="0"/>
      </c:catAx>
      <c:valAx>
        <c:axId val="897615695"/>
        <c:scaling>
          <c:orientation val="minMax"/>
          <c:max val="0.3"/>
        </c:scaling>
        <c:delete val="0"/>
        <c:axPos val="b"/>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39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No</c:v>
                </c:pt>
              </c:strCache>
            </c:strRef>
          </c:tx>
          <c:spPr>
            <a:solidFill>
              <a:srgbClr val="ED7D31"/>
            </a:solidFill>
            <a:ln>
              <a:noFill/>
            </a:ln>
            <a:effectLst/>
          </c:spPr>
          <c:invertIfNegative val="0"/>
          <c:dPt>
            <c:idx val="0"/>
            <c:invertIfNegative val="0"/>
            <c:bubble3D val="0"/>
            <c:spPr>
              <a:solidFill>
                <a:srgbClr val="ED7D31"/>
              </a:solidFill>
              <a:ln>
                <a:noFill/>
              </a:ln>
              <a:effectLst/>
            </c:spPr>
            <c:extLst>
              <c:ext xmlns:c16="http://schemas.microsoft.com/office/drawing/2014/chart" uri="{C3380CC4-5D6E-409C-BE32-E72D297353CC}">
                <c16:uniqueId val="{00000001-2D0A-9448-8EFC-9F5C6F709679}"/>
              </c:ext>
            </c:extLst>
          </c:dPt>
          <c:dPt>
            <c:idx val="1"/>
            <c:invertIfNegative val="0"/>
            <c:bubble3D val="0"/>
            <c:spPr>
              <a:solidFill>
                <a:srgbClr val="ED7D31"/>
              </a:solidFill>
              <a:ln>
                <a:noFill/>
              </a:ln>
              <a:effectLst/>
            </c:spPr>
            <c:extLst>
              <c:ext xmlns:c16="http://schemas.microsoft.com/office/drawing/2014/chart" uri="{C3380CC4-5D6E-409C-BE32-E72D297353CC}">
                <c16:uniqueId val="{00000000-2D0A-9448-8EFC-9F5C6F709679}"/>
              </c:ext>
            </c:extLst>
          </c:dPt>
          <c:dLbls>
            <c:delete val="1"/>
          </c:dLbls>
          <c:cat>
            <c:strRef>
              <c:f>Sheet1!$A$2:$A$3</c:f>
              <c:strCache>
                <c:ptCount val="2"/>
                <c:pt idx="0">
                  <c:v>2023</c:v>
                </c:pt>
                <c:pt idx="1">
                  <c:v>2022</c:v>
                </c:pt>
              </c:strCache>
            </c:strRef>
          </c:cat>
          <c:val>
            <c:numRef>
              <c:f>Sheet1!$B$2:$B$3</c:f>
              <c:numCache>
                <c:formatCode>0%</c:formatCode>
                <c:ptCount val="2"/>
                <c:pt idx="0">
                  <c:v>0</c:v>
                </c:pt>
                <c:pt idx="1">
                  <c:v>0</c:v>
                </c:pt>
              </c:numCache>
            </c:numRef>
          </c:val>
          <c:extLst>
            <c:ext xmlns:c16="http://schemas.microsoft.com/office/drawing/2014/chart" uri="{C3380CC4-5D6E-409C-BE32-E72D297353CC}">
              <c16:uniqueId val="{00000000-3278-A943-907A-605638B083A9}"/>
            </c:ext>
          </c:extLst>
        </c:ser>
        <c:ser>
          <c:idx val="1"/>
          <c:order val="1"/>
          <c:tx>
            <c:strRef>
              <c:f>Sheet1!$C$1</c:f>
              <c:strCache>
                <c:ptCount val="1"/>
                <c:pt idx="0">
                  <c:v>Maybe</c:v>
                </c:pt>
              </c:strCache>
            </c:strRef>
          </c:tx>
          <c:spPr>
            <a:solidFill>
              <a:srgbClr val="22346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2023</c:v>
                </c:pt>
                <c:pt idx="1">
                  <c:v>2022</c:v>
                </c:pt>
              </c:strCache>
            </c:strRef>
          </c:cat>
          <c:val>
            <c:numRef>
              <c:f>Sheet1!$C$2:$C$3</c:f>
              <c:numCache>
                <c:formatCode>0%</c:formatCode>
                <c:ptCount val="2"/>
                <c:pt idx="0">
                  <c:v>0.41935483870967744</c:v>
                </c:pt>
                <c:pt idx="1">
                  <c:v>0.7</c:v>
                </c:pt>
              </c:numCache>
            </c:numRef>
          </c:val>
          <c:extLst>
            <c:ext xmlns:c16="http://schemas.microsoft.com/office/drawing/2014/chart" uri="{C3380CC4-5D6E-409C-BE32-E72D297353CC}">
              <c16:uniqueId val="{00000006-2E27-2742-8BD1-772F8179B122}"/>
            </c:ext>
          </c:extLst>
        </c:ser>
        <c:ser>
          <c:idx val="2"/>
          <c:order val="2"/>
          <c:tx>
            <c:strRef>
              <c:f>Sheet1!$D$1</c:f>
              <c:strCache>
                <c:ptCount val="1"/>
                <c:pt idx="0">
                  <c:v>Yes</c:v>
                </c:pt>
              </c:strCache>
            </c:strRef>
          </c:tx>
          <c:spPr>
            <a:solidFill>
              <a:srgbClr val="70AD4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2023</c:v>
                </c:pt>
                <c:pt idx="1">
                  <c:v>2022</c:v>
                </c:pt>
              </c:strCache>
            </c:strRef>
          </c:cat>
          <c:val>
            <c:numRef>
              <c:f>Sheet1!$D$2:$D$3</c:f>
              <c:numCache>
                <c:formatCode>0%</c:formatCode>
                <c:ptCount val="2"/>
                <c:pt idx="0">
                  <c:v>0.58064516129032262</c:v>
                </c:pt>
                <c:pt idx="1">
                  <c:v>0.3</c:v>
                </c:pt>
              </c:numCache>
            </c:numRef>
          </c:val>
          <c:extLst>
            <c:ext xmlns:c16="http://schemas.microsoft.com/office/drawing/2014/chart" uri="{C3380CC4-5D6E-409C-BE32-E72D297353CC}">
              <c16:uniqueId val="{00000007-2E27-2742-8BD1-772F8179B122}"/>
            </c:ext>
          </c:extLst>
        </c:ser>
        <c:dLbls>
          <c:dLblPos val="ctr"/>
          <c:showLegendKey val="0"/>
          <c:showVal val="1"/>
          <c:showCatName val="0"/>
          <c:showSerName val="0"/>
          <c:showPercent val="0"/>
          <c:showBubbleSize val="0"/>
        </c:dLbls>
        <c:gapWidth val="100"/>
        <c:overlap val="100"/>
        <c:axId val="980552528"/>
        <c:axId val="1483360639"/>
      </c:barChart>
      <c:catAx>
        <c:axId val="980552528"/>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483360639"/>
        <c:crosses val="autoZero"/>
        <c:auto val="1"/>
        <c:lblAlgn val="ctr"/>
        <c:lblOffset val="100"/>
        <c:noMultiLvlLbl val="0"/>
      </c:catAx>
      <c:valAx>
        <c:axId val="1483360639"/>
        <c:scaling>
          <c:orientation val="minMax"/>
          <c:max val="1"/>
        </c:scaling>
        <c:delete val="0"/>
        <c:axPos val="b"/>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98055252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c:v>
                </c:pt>
              </c:strCache>
            </c:strRef>
          </c:tx>
          <c:spPr>
            <a:solidFill>
              <a:srgbClr val="35437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Not at all important</c:v>
                </c:pt>
                <c:pt idx="1">
                  <c:v>Slightly important</c:v>
                </c:pt>
                <c:pt idx="2">
                  <c:v>Moderately important</c:v>
                </c:pt>
                <c:pt idx="3">
                  <c:v>Very important</c:v>
                </c:pt>
                <c:pt idx="4">
                  <c:v>Extremely important</c:v>
                </c:pt>
              </c:strCache>
            </c:strRef>
          </c:cat>
          <c:val>
            <c:numRef>
              <c:f>Sheet1!$B$2:$B$6</c:f>
              <c:numCache>
                <c:formatCode>#,##0%</c:formatCode>
                <c:ptCount val="5"/>
                <c:pt idx="0">
                  <c:v>0</c:v>
                </c:pt>
                <c:pt idx="1">
                  <c:v>6.6666666666666666E-2</c:v>
                </c:pt>
                <c:pt idx="2">
                  <c:v>0.16666666666666666</c:v>
                </c:pt>
                <c:pt idx="3">
                  <c:v>0.5</c:v>
                </c:pt>
                <c:pt idx="4">
                  <c:v>0.26666666666666666</c:v>
                </c:pt>
              </c:numCache>
            </c:numRef>
          </c:val>
          <c:extLst>
            <c:ext xmlns:c16="http://schemas.microsoft.com/office/drawing/2014/chart" uri="{C3380CC4-5D6E-409C-BE32-E72D297353CC}">
              <c16:uniqueId val="{00000000-3278-A943-907A-605638B083A9}"/>
            </c:ext>
          </c:extLst>
        </c:ser>
        <c:ser>
          <c:idx val="1"/>
          <c:order val="1"/>
          <c:tx>
            <c:strRef>
              <c:f>Sheet1!$C$1</c:f>
              <c:strCache>
                <c:ptCount val="1"/>
                <c:pt idx="0">
                  <c:v>2022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Not at all important</c:v>
                </c:pt>
                <c:pt idx="1">
                  <c:v>Slightly important</c:v>
                </c:pt>
                <c:pt idx="2">
                  <c:v>Moderately important</c:v>
                </c:pt>
                <c:pt idx="3">
                  <c:v>Very important</c:v>
                </c:pt>
                <c:pt idx="4">
                  <c:v>Extremely important</c:v>
                </c:pt>
              </c:strCache>
            </c:strRef>
          </c:cat>
          <c:val>
            <c:numRef>
              <c:f>Sheet1!$C$2:$C$6</c:f>
              <c:numCache>
                <c:formatCode>0%</c:formatCode>
                <c:ptCount val="5"/>
                <c:pt idx="0">
                  <c:v>0</c:v>
                </c:pt>
                <c:pt idx="1">
                  <c:v>0</c:v>
                </c:pt>
                <c:pt idx="2">
                  <c:v>0.14000000000000001</c:v>
                </c:pt>
                <c:pt idx="3">
                  <c:v>0.59</c:v>
                </c:pt>
                <c:pt idx="4">
                  <c:v>0.27</c:v>
                </c:pt>
              </c:numCache>
            </c:numRef>
          </c:val>
          <c:extLst>
            <c:ext xmlns:c16="http://schemas.microsoft.com/office/drawing/2014/chart" uri="{C3380CC4-5D6E-409C-BE32-E72D297353CC}">
              <c16:uniqueId val="{00000000-62FB-A047-8295-F2F84EE53E2B}"/>
            </c:ext>
          </c:extLst>
        </c:ser>
        <c:dLbls>
          <c:dLblPos val="outEnd"/>
          <c:showLegendKey val="0"/>
          <c:showVal val="1"/>
          <c:showCatName val="0"/>
          <c:showSerName val="0"/>
          <c:showPercent val="0"/>
          <c:showBubbleSize val="0"/>
        </c:dLbls>
        <c:gapWidth val="219"/>
        <c:axId val="897613967"/>
        <c:axId val="897615695"/>
      </c:barChart>
      <c:catAx>
        <c:axId val="897613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5695"/>
        <c:crosses val="autoZero"/>
        <c:auto val="1"/>
        <c:lblAlgn val="ctr"/>
        <c:lblOffset val="100"/>
        <c:noMultiLvlLbl val="0"/>
      </c:catAx>
      <c:valAx>
        <c:axId val="897615695"/>
        <c:scaling>
          <c:orientation val="minMax"/>
          <c:max val="0.65"/>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39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c:v>
                </c:pt>
              </c:strCache>
            </c:strRef>
          </c:tx>
          <c:spPr>
            <a:solidFill>
              <a:srgbClr val="35437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Yes</c:v>
                </c:pt>
                <c:pt idx="1">
                  <c:v>No</c:v>
                </c:pt>
              </c:strCache>
            </c:strRef>
          </c:cat>
          <c:val>
            <c:numRef>
              <c:f>Sheet1!$B$2:$B$3</c:f>
              <c:numCache>
                <c:formatCode>#,##0%</c:formatCode>
                <c:ptCount val="2"/>
                <c:pt idx="0">
                  <c:v>0.76666666666666672</c:v>
                </c:pt>
                <c:pt idx="1">
                  <c:v>0.23333333333333334</c:v>
                </c:pt>
              </c:numCache>
            </c:numRef>
          </c:val>
          <c:extLst>
            <c:ext xmlns:c16="http://schemas.microsoft.com/office/drawing/2014/chart" uri="{C3380CC4-5D6E-409C-BE32-E72D297353CC}">
              <c16:uniqueId val="{00000000-3278-A943-907A-605638B083A9}"/>
            </c:ext>
          </c:extLst>
        </c:ser>
        <c:ser>
          <c:idx val="1"/>
          <c:order val="1"/>
          <c:tx>
            <c:strRef>
              <c:f>Sheet1!$C$1</c:f>
              <c:strCache>
                <c:ptCount val="1"/>
                <c:pt idx="0">
                  <c:v>2022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Yes</c:v>
                </c:pt>
                <c:pt idx="1">
                  <c:v>No</c:v>
                </c:pt>
              </c:strCache>
            </c:strRef>
          </c:cat>
          <c:val>
            <c:numRef>
              <c:f>Sheet1!$C$2:$C$3</c:f>
              <c:numCache>
                <c:formatCode>0%</c:formatCode>
                <c:ptCount val="2"/>
                <c:pt idx="0">
                  <c:v>0.64</c:v>
                </c:pt>
                <c:pt idx="1">
                  <c:v>0.36</c:v>
                </c:pt>
              </c:numCache>
            </c:numRef>
          </c:val>
          <c:extLst>
            <c:ext xmlns:c16="http://schemas.microsoft.com/office/drawing/2014/chart" uri="{C3380CC4-5D6E-409C-BE32-E72D297353CC}">
              <c16:uniqueId val="{00000000-89F9-5542-99F7-CD1B98AE1850}"/>
            </c:ext>
          </c:extLst>
        </c:ser>
        <c:dLbls>
          <c:dLblPos val="outEnd"/>
          <c:showLegendKey val="0"/>
          <c:showVal val="1"/>
          <c:showCatName val="0"/>
          <c:showSerName val="0"/>
          <c:showPercent val="0"/>
          <c:showBubbleSize val="0"/>
        </c:dLbls>
        <c:gapWidth val="219"/>
        <c:axId val="897613967"/>
        <c:axId val="897615695"/>
      </c:barChart>
      <c:catAx>
        <c:axId val="897613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5695"/>
        <c:crosses val="autoZero"/>
        <c:auto val="1"/>
        <c:lblAlgn val="ctr"/>
        <c:lblOffset val="100"/>
        <c:noMultiLvlLbl val="0"/>
      </c:catAx>
      <c:valAx>
        <c:axId val="897615695"/>
        <c:scaling>
          <c:orientation val="minMax"/>
          <c:max val="0.8"/>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39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c:v>
                </c:pt>
              </c:strCache>
            </c:strRef>
          </c:tx>
          <c:spPr>
            <a:solidFill>
              <a:srgbClr val="35437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Downloadable Guide</c:v>
                </c:pt>
                <c:pt idx="1">
                  <c:v>Social Media</c:v>
                </c:pt>
                <c:pt idx="2">
                  <c:v>Media Release</c:v>
                </c:pt>
                <c:pt idx="3">
                  <c:v>Other</c:v>
                </c:pt>
              </c:strCache>
            </c:strRef>
          </c:cat>
          <c:val>
            <c:numRef>
              <c:f>Sheet1!$B$2:$B$5</c:f>
              <c:numCache>
                <c:formatCode>#,##0%</c:formatCode>
                <c:ptCount val="4"/>
                <c:pt idx="0">
                  <c:v>0.30434782608695654</c:v>
                </c:pt>
                <c:pt idx="1">
                  <c:v>0.34782608695652173</c:v>
                </c:pt>
                <c:pt idx="2">
                  <c:v>4.3478260869565216E-2</c:v>
                </c:pt>
                <c:pt idx="3">
                  <c:v>0.30434782608695654</c:v>
                </c:pt>
              </c:numCache>
            </c:numRef>
          </c:val>
          <c:extLst>
            <c:ext xmlns:c16="http://schemas.microsoft.com/office/drawing/2014/chart" uri="{C3380CC4-5D6E-409C-BE32-E72D297353CC}">
              <c16:uniqueId val="{00000000-3278-A943-907A-605638B083A9}"/>
            </c:ext>
          </c:extLst>
        </c:ser>
        <c:ser>
          <c:idx val="1"/>
          <c:order val="1"/>
          <c:tx>
            <c:strRef>
              <c:f>Sheet1!$C$1</c:f>
              <c:strCache>
                <c:ptCount val="1"/>
                <c:pt idx="0">
                  <c:v>2022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Downloadable Guide</c:v>
                </c:pt>
                <c:pt idx="1">
                  <c:v>Social Media</c:v>
                </c:pt>
                <c:pt idx="2">
                  <c:v>Media Release</c:v>
                </c:pt>
                <c:pt idx="3">
                  <c:v>Other</c:v>
                </c:pt>
              </c:strCache>
            </c:strRef>
          </c:cat>
          <c:val>
            <c:numRef>
              <c:f>Sheet1!$C$2:$C$5</c:f>
              <c:numCache>
                <c:formatCode>0%</c:formatCode>
                <c:ptCount val="4"/>
                <c:pt idx="0">
                  <c:v>0.28000000000000003</c:v>
                </c:pt>
                <c:pt idx="1">
                  <c:v>0.44</c:v>
                </c:pt>
                <c:pt idx="2">
                  <c:v>0.06</c:v>
                </c:pt>
                <c:pt idx="3">
                  <c:v>0.22</c:v>
                </c:pt>
              </c:numCache>
            </c:numRef>
          </c:val>
          <c:extLst>
            <c:ext xmlns:c16="http://schemas.microsoft.com/office/drawing/2014/chart" uri="{C3380CC4-5D6E-409C-BE32-E72D297353CC}">
              <c16:uniqueId val="{00000000-10A1-A741-A2A6-D54E6CE40427}"/>
            </c:ext>
          </c:extLst>
        </c:ser>
        <c:dLbls>
          <c:dLblPos val="outEnd"/>
          <c:showLegendKey val="0"/>
          <c:showVal val="1"/>
          <c:showCatName val="0"/>
          <c:showSerName val="0"/>
          <c:showPercent val="0"/>
          <c:showBubbleSize val="0"/>
        </c:dLbls>
        <c:gapWidth val="219"/>
        <c:axId val="897613967"/>
        <c:axId val="897615695"/>
      </c:barChart>
      <c:catAx>
        <c:axId val="897613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5695"/>
        <c:crosses val="autoZero"/>
        <c:auto val="1"/>
        <c:lblAlgn val="ctr"/>
        <c:lblOffset val="100"/>
        <c:noMultiLvlLbl val="0"/>
      </c:catAx>
      <c:valAx>
        <c:axId val="897615695"/>
        <c:scaling>
          <c:orientation val="minMax"/>
          <c:max val="0.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39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2</c:v>
                </c:pt>
              </c:strCache>
            </c:strRef>
          </c:tx>
          <c:spPr>
            <a:solidFill>
              <a:srgbClr val="35437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1</c:v>
                </c:pt>
                <c:pt idx="1">
                  <c:v>2</c:v>
                </c:pt>
                <c:pt idx="2">
                  <c:v>3</c:v>
                </c:pt>
                <c:pt idx="3">
                  <c:v>4</c:v>
                </c:pt>
                <c:pt idx="4">
                  <c:v>5</c:v>
                </c:pt>
              </c:numCache>
            </c:numRef>
          </c:cat>
          <c:val>
            <c:numRef>
              <c:f>Sheet1!$B$2:$B$6</c:f>
              <c:numCache>
                <c:formatCode>0%</c:formatCode>
                <c:ptCount val="5"/>
                <c:pt idx="0" formatCode="#,##0%">
                  <c:v>0</c:v>
                </c:pt>
                <c:pt idx="1">
                  <c:v>8.6956521739130432E-2</c:v>
                </c:pt>
                <c:pt idx="2">
                  <c:v>0.2608695652173913</c:v>
                </c:pt>
                <c:pt idx="3">
                  <c:v>0.56521739130434778</c:v>
                </c:pt>
                <c:pt idx="4">
                  <c:v>0.09</c:v>
                </c:pt>
              </c:numCache>
            </c:numRef>
          </c:val>
          <c:extLst>
            <c:ext xmlns:c16="http://schemas.microsoft.com/office/drawing/2014/chart" uri="{C3380CC4-5D6E-409C-BE32-E72D297353CC}">
              <c16:uniqueId val="{00000000-3278-A943-907A-605638B083A9}"/>
            </c:ext>
          </c:extLst>
        </c:ser>
        <c:dLbls>
          <c:dLblPos val="outEnd"/>
          <c:showLegendKey val="0"/>
          <c:showVal val="1"/>
          <c:showCatName val="0"/>
          <c:showSerName val="0"/>
          <c:showPercent val="0"/>
          <c:showBubbleSize val="0"/>
        </c:dLbls>
        <c:gapWidth val="219"/>
        <c:axId val="897613967"/>
        <c:axId val="897615695"/>
      </c:barChart>
      <c:catAx>
        <c:axId val="897613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5695"/>
        <c:crosses val="autoZero"/>
        <c:auto val="1"/>
        <c:lblAlgn val="ctr"/>
        <c:lblOffset val="100"/>
        <c:noMultiLvlLbl val="0"/>
      </c:catAx>
      <c:valAx>
        <c:axId val="897615695"/>
        <c:scaling>
          <c:orientation val="minMax"/>
          <c:max val="0.8"/>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39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2023</c:v>
                </c:pt>
              </c:strCache>
            </c:strRef>
          </c:tx>
          <c:spPr>
            <a:solidFill>
              <a:srgbClr val="35437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c:v>
                </c:pt>
                <c:pt idx="2">
                  <c:v>Somewhat</c:v>
                </c:pt>
              </c:strCache>
            </c:strRef>
          </c:cat>
          <c:val>
            <c:numRef>
              <c:f>Sheet1!$B$2:$B$4</c:f>
              <c:numCache>
                <c:formatCode>#,##0%</c:formatCode>
                <c:ptCount val="3"/>
                <c:pt idx="0">
                  <c:v>0.17241379310344829</c:v>
                </c:pt>
                <c:pt idx="1">
                  <c:v>0.2413793103448276</c:v>
                </c:pt>
                <c:pt idx="2">
                  <c:v>0.58620689655172409</c:v>
                </c:pt>
              </c:numCache>
            </c:numRef>
          </c:val>
          <c:extLst>
            <c:ext xmlns:c16="http://schemas.microsoft.com/office/drawing/2014/chart" uri="{C3380CC4-5D6E-409C-BE32-E72D297353CC}">
              <c16:uniqueId val="{00000000-3278-A943-907A-605638B083A9}"/>
            </c:ext>
          </c:extLst>
        </c:ser>
        <c:ser>
          <c:idx val="1"/>
          <c:order val="1"/>
          <c:tx>
            <c:strRef>
              <c:f>Sheet1!$C$1</c:f>
              <c:strCache>
                <c:ptCount val="1"/>
                <c:pt idx="0">
                  <c:v>2022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Yes</c:v>
                </c:pt>
                <c:pt idx="1">
                  <c:v>No</c:v>
                </c:pt>
                <c:pt idx="2">
                  <c:v>Somewhat</c:v>
                </c:pt>
              </c:strCache>
            </c:strRef>
          </c:cat>
          <c:val>
            <c:numRef>
              <c:f>Sheet1!$C$2:$C$4</c:f>
              <c:numCache>
                <c:formatCode>0%</c:formatCode>
                <c:ptCount val="3"/>
                <c:pt idx="0">
                  <c:v>0.33</c:v>
                </c:pt>
                <c:pt idx="1">
                  <c:v>0.19</c:v>
                </c:pt>
                <c:pt idx="2">
                  <c:v>0.48</c:v>
                </c:pt>
              </c:numCache>
            </c:numRef>
          </c:val>
          <c:extLst>
            <c:ext xmlns:c16="http://schemas.microsoft.com/office/drawing/2014/chart" uri="{C3380CC4-5D6E-409C-BE32-E72D297353CC}">
              <c16:uniqueId val="{00000000-D280-0840-BA6F-F6B8F42ECEEF}"/>
            </c:ext>
          </c:extLst>
        </c:ser>
        <c:dLbls>
          <c:dLblPos val="outEnd"/>
          <c:showLegendKey val="0"/>
          <c:showVal val="1"/>
          <c:showCatName val="0"/>
          <c:showSerName val="0"/>
          <c:showPercent val="0"/>
          <c:showBubbleSize val="0"/>
        </c:dLbls>
        <c:gapWidth val="219"/>
        <c:axId val="897613967"/>
        <c:axId val="897615695"/>
      </c:barChart>
      <c:catAx>
        <c:axId val="897613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5695"/>
        <c:crosses val="autoZero"/>
        <c:auto val="1"/>
        <c:lblAlgn val="ctr"/>
        <c:lblOffset val="100"/>
        <c:noMultiLvlLbl val="0"/>
      </c:catAx>
      <c:valAx>
        <c:axId val="897615695"/>
        <c:scaling>
          <c:orientation val="minMax"/>
          <c:max val="0.65"/>
          <c:min val="0"/>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8976139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A9E30E-587F-4B73-AFFF-349CFD24C864}" type="datetimeFigureOut">
              <a:rPr lang="en-AU" smtClean="0"/>
              <a:t>30/01/2024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13C597-5087-4CEB-B10C-0BFCBE5FA0F2}" type="slidenum">
              <a:rPr lang="en-AU" smtClean="0"/>
              <a:t>‹#›</a:t>
            </a:fld>
            <a:endParaRPr lang="en-AU"/>
          </a:p>
        </p:txBody>
      </p:sp>
    </p:spTree>
    <p:extLst>
      <p:ext uri="{BB962C8B-B14F-4D97-AF65-F5344CB8AC3E}">
        <p14:creationId xmlns:p14="http://schemas.microsoft.com/office/powerpoint/2010/main" val="2537016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4</a:t>
            </a:fld>
            <a:endParaRPr lang="en-AU"/>
          </a:p>
        </p:txBody>
      </p:sp>
    </p:spTree>
    <p:extLst>
      <p:ext uri="{BB962C8B-B14F-4D97-AF65-F5344CB8AC3E}">
        <p14:creationId xmlns:p14="http://schemas.microsoft.com/office/powerpoint/2010/main" val="925363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15</a:t>
            </a:fld>
            <a:endParaRPr lang="en-AU"/>
          </a:p>
        </p:txBody>
      </p:sp>
    </p:spTree>
    <p:extLst>
      <p:ext uri="{BB962C8B-B14F-4D97-AF65-F5344CB8AC3E}">
        <p14:creationId xmlns:p14="http://schemas.microsoft.com/office/powerpoint/2010/main" val="13734320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16</a:t>
            </a:fld>
            <a:endParaRPr lang="en-AU"/>
          </a:p>
        </p:txBody>
      </p:sp>
    </p:spTree>
    <p:extLst>
      <p:ext uri="{BB962C8B-B14F-4D97-AF65-F5344CB8AC3E}">
        <p14:creationId xmlns:p14="http://schemas.microsoft.com/office/powerpoint/2010/main" val="4712436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17</a:t>
            </a:fld>
            <a:endParaRPr lang="en-AU"/>
          </a:p>
        </p:txBody>
      </p:sp>
    </p:spTree>
    <p:extLst>
      <p:ext uri="{BB962C8B-B14F-4D97-AF65-F5344CB8AC3E}">
        <p14:creationId xmlns:p14="http://schemas.microsoft.com/office/powerpoint/2010/main" val="4555578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18</a:t>
            </a:fld>
            <a:endParaRPr lang="en-AU"/>
          </a:p>
        </p:txBody>
      </p:sp>
    </p:spTree>
    <p:extLst>
      <p:ext uri="{BB962C8B-B14F-4D97-AF65-F5344CB8AC3E}">
        <p14:creationId xmlns:p14="http://schemas.microsoft.com/office/powerpoint/2010/main" val="36089372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19</a:t>
            </a:fld>
            <a:endParaRPr lang="en-AU"/>
          </a:p>
        </p:txBody>
      </p:sp>
    </p:spTree>
    <p:extLst>
      <p:ext uri="{BB962C8B-B14F-4D97-AF65-F5344CB8AC3E}">
        <p14:creationId xmlns:p14="http://schemas.microsoft.com/office/powerpoint/2010/main" val="1156506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20</a:t>
            </a:fld>
            <a:endParaRPr lang="en-AU"/>
          </a:p>
        </p:txBody>
      </p:sp>
    </p:spTree>
    <p:extLst>
      <p:ext uri="{BB962C8B-B14F-4D97-AF65-F5344CB8AC3E}">
        <p14:creationId xmlns:p14="http://schemas.microsoft.com/office/powerpoint/2010/main" val="68839940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22</a:t>
            </a:fld>
            <a:endParaRPr lang="en-AU"/>
          </a:p>
        </p:txBody>
      </p:sp>
    </p:spTree>
    <p:extLst>
      <p:ext uri="{BB962C8B-B14F-4D97-AF65-F5344CB8AC3E}">
        <p14:creationId xmlns:p14="http://schemas.microsoft.com/office/powerpoint/2010/main" val="29462054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23</a:t>
            </a:fld>
            <a:endParaRPr lang="en-AU"/>
          </a:p>
        </p:txBody>
      </p:sp>
    </p:spTree>
    <p:extLst>
      <p:ext uri="{BB962C8B-B14F-4D97-AF65-F5344CB8AC3E}">
        <p14:creationId xmlns:p14="http://schemas.microsoft.com/office/powerpoint/2010/main" val="2010003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5</a:t>
            </a:fld>
            <a:endParaRPr lang="en-AU"/>
          </a:p>
        </p:txBody>
      </p:sp>
    </p:spTree>
    <p:extLst>
      <p:ext uri="{BB962C8B-B14F-4D97-AF65-F5344CB8AC3E}">
        <p14:creationId xmlns:p14="http://schemas.microsoft.com/office/powerpoint/2010/main" val="41932017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6</a:t>
            </a:fld>
            <a:endParaRPr lang="en-AU"/>
          </a:p>
        </p:txBody>
      </p:sp>
    </p:spTree>
    <p:extLst>
      <p:ext uri="{BB962C8B-B14F-4D97-AF65-F5344CB8AC3E}">
        <p14:creationId xmlns:p14="http://schemas.microsoft.com/office/powerpoint/2010/main" val="3845591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7</a:t>
            </a:fld>
            <a:endParaRPr lang="en-AU"/>
          </a:p>
        </p:txBody>
      </p:sp>
    </p:spTree>
    <p:extLst>
      <p:ext uri="{BB962C8B-B14F-4D97-AF65-F5344CB8AC3E}">
        <p14:creationId xmlns:p14="http://schemas.microsoft.com/office/powerpoint/2010/main" val="22399872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8</a:t>
            </a:fld>
            <a:endParaRPr lang="en-AU"/>
          </a:p>
        </p:txBody>
      </p:sp>
    </p:spTree>
    <p:extLst>
      <p:ext uri="{BB962C8B-B14F-4D97-AF65-F5344CB8AC3E}">
        <p14:creationId xmlns:p14="http://schemas.microsoft.com/office/powerpoint/2010/main" val="2758267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10</a:t>
            </a:fld>
            <a:endParaRPr lang="en-AU"/>
          </a:p>
        </p:txBody>
      </p:sp>
    </p:spTree>
    <p:extLst>
      <p:ext uri="{BB962C8B-B14F-4D97-AF65-F5344CB8AC3E}">
        <p14:creationId xmlns:p14="http://schemas.microsoft.com/office/powerpoint/2010/main" val="6134442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11</a:t>
            </a:fld>
            <a:endParaRPr lang="en-AU"/>
          </a:p>
        </p:txBody>
      </p:sp>
    </p:spTree>
    <p:extLst>
      <p:ext uri="{BB962C8B-B14F-4D97-AF65-F5344CB8AC3E}">
        <p14:creationId xmlns:p14="http://schemas.microsoft.com/office/powerpoint/2010/main" val="11163620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12</a:t>
            </a:fld>
            <a:endParaRPr lang="en-AU"/>
          </a:p>
        </p:txBody>
      </p:sp>
    </p:spTree>
    <p:extLst>
      <p:ext uri="{BB962C8B-B14F-4D97-AF65-F5344CB8AC3E}">
        <p14:creationId xmlns:p14="http://schemas.microsoft.com/office/powerpoint/2010/main" val="866612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A13C597-5087-4CEB-B10C-0BFCBE5FA0F2}" type="slidenum">
              <a:rPr lang="en-AU" smtClean="0"/>
              <a:t>14</a:t>
            </a:fld>
            <a:endParaRPr lang="en-AU"/>
          </a:p>
        </p:txBody>
      </p:sp>
    </p:spTree>
    <p:extLst>
      <p:ext uri="{BB962C8B-B14F-4D97-AF65-F5344CB8AC3E}">
        <p14:creationId xmlns:p14="http://schemas.microsoft.com/office/powerpoint/2010/main" val="701287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70B7A-FE02-DD43-9C9F-62A756CEA90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02595CE-3A1F-624D-87FB-CEFECCCBF7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1B873B8-3D06-3040-ADD8-8047D240B123}"/>
              </a:ext>
            </a:extLst>
          </p:cNvPr>
          <p:cNvSpPr>
            <a:spLocks noGrp="1"/>
          </p:cNvSpPr>
          <p:nvPr>
            <p:ph type="dt" sz="half" idx="10"/>
          </p:nvPr>
        </p:nvSpPr>
        <p:spPr>
          <a:xfrm>
            <a:off x="838200" y="6356350"/>
            <a:ext cx="2743200" cy="365125"/>
          </a:xfrm>
          <a:prstGeom prst="rect">
            <a:avLst/>
          </a:prstGeom>
        </p:spPr>
        <p:txBody>
          <a:bodyPr/>
          <a:lstStyle/>
          <a:p>
            <a:fld id="{88705FB2-B4F0-F541-ADDF-37778429F949}" type="datetimeFigureOut">
              <a:rPr lang="en-US" smtClean="0"/>
              <a:t>1/30/2024</a:t>
            </a:fld>
            <a:endParaRPr lang="en-US"/>
          </a:p>
        </p:txBody>
      </p:sp>
      <p:sp>
        <p:nvSpPr>
          <p:cNvPr id="5" name="Footer Placeholder 4">
            <a:extLst>
              <a:ext uri="{FF2B5EF4-FFF2-40B4-BE49-F238E27FC236}">
                <a16:creationId xmlns:a16="http://schemas.microsoft.com/office/drawing/2014/main" id="{A95ADAB7-2E7C-0C4D-8CC9-4C06C4E0156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315630F7-19C1-ED40-8B02-A61156097E1C}"/>
              </a:ext>
            </a:extLst>
          </p:cNvPr>
          <p:cNvSpPr>
            <a:spLocks noGrp="1"/>
          </p:cNvSpPr>
          <p:nvPr>
            <p:ph type="sldNum" sz="quarter" idx="12"/>
          </p:nvPr>
        </p:nvSpPr>
        <p:spPr>
          <a:xfrm>
            <a:off x="8610600" y="6356350"/>
            <a:ext cx="2743200" cy="365125"/>
          </a:xfrm>
          <a:prstGeom prst="rect">
            <a:avLst/>
          </a:prstGeom>
        </p:spPr>
        <p:txBody>
          <a:bodyPr/>
          <a:lstStyle/>
          <a:p>
            <a:fld id="{EE47B203-4847-8A47-802D-48FD0F275B31}" type="slidenum">
              <a:rPr lang="en-US" smtClean="0"/>
              <a:t>‹#›</a:t>
            </a:fld>
            <a:endParaRPr lang="en-US"/>
          </a:p>
        </p:txBody>
      </p:sp>
    </p:spTree>
    <p:extLst>
      <p:ext uri="{BB962C8B-B14F-4D97-AF65-F5344CB8AC3E}">
        <p14:creationId xmlns:p14="http://schemas.microsoft.com/office/powerpoint/2010/main" val="14482573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9127D-10D2-3C4E-9047-3D4B38C15344}"/>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75865FF-1F42-DD45-99DD-5A3677ACE29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E3C942B-B7E9-B24C-B15E-A3D1C20E9D38}"/>
              </a:ext>
            </a:extLst>
          </p:cNvPr>
          <p:cNvSpPr>
            <a:spLocks noGrp="1"/>
          </p:cNvSpPr>
          <p:nvPr>
            <p:ph type="dt" sz="half" idx="10"/>
          </p:nvPr>
        </p:nvSpPr>
        <p:spPr>
          <a:xfrm>
            <a:off x="838200" y="6356350"/>
            <a:ext cx="2743200" cy="365125"/>
          </a:xfrm>
          <a:prstGeom prst="rect">
            <a:avLst/>
          </a:prstGeom>
        </p:spPr>
        <p:txBody>
          <a:bodyPr/>
          <a:lstStyle/>
          <a:p>
            <a:fld id="{88705FB2-B4F0-F541-ADDF-37778429F949}" type="datetimeFigureOut">
              <a:rPr lang="en-US" smtClean="0"/>
              <a:t>1/30/2024</a:t>
            </a:fld>
            <a:endParaRPr lang="en-US"/>
          </a:p>
        </p:txBody>
      </p:sp>
      <p:sp>
        <p:nvSpPr>
          <p:cNvPr id="5" name="Footer Placeholder 4">
            <a:extLst>
              <a:ext uri="{FF2B5EF4-FFF2-40B4-BE49-F238E27FC236}">
                <a16:creationId xmlns:a16="http://schemas.microsoft.com/office/drawing/2014/main" id="{BEBC7C84-8A87-EB48-AFCD-25EBD21475B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8012A31-E7AA-334F-8D32-80CB1B241044}"/>
              </a:ext>
            </a:extLst>
          </p:cNvPr>
          <p:cNvSpPr>
            <a:spLocks noGrp="1"/>
          </p:cNvSpPr>
          <p:nvPr>
            <p:ph type="sldNum" sz="quarter" idx="12"/>
          </p:nvPr>
        </p:nvSpPr>
        <p:spPr>
          <a:xfrm>
            <a:off x="8610600" y="6356350"/>
            <a:ext cx="2743200" cy="365125"/>
          </a:xfrm>
          <a:prstGeom prst="rect">
            <a:avLst/>
          </a:prstGeom>
        </p:spPr>
        <p:txBody>
          <a:bodyPr/>
          <a:lstStyle/>
          <a:p>
            <a:fld id="{EE47B203-4847-8A47-802D-48FD0F275B31}" type="slidenum">
              <a:rPr lang="en-US" smtClean="0"/>
              <a:t>‹#›</a:t>
            </a:fld>
            <a:endParaRPr lang="en-US"/>
          </a:p>
        </p:txBody>
      </p:sp>
    </p:spTree>
    <p:extLst>
      <p:ext uri="{BB962C8B-B14F-4D97-AF65-F5344CB8AC3E}">
        <p14:creationId xmlns:p14="http://schemas.microsoft.com/office/powerpoint/2010/main" val="4073338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E12E7A-050C-8444-9A73-451028CA4FD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5B9AD0F-159B-3E49-840A-CC19008F8775}"/>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58D461D-DCA1-E345-AE75-9A197CE7E296}"/>
              </a:ext>
            </a:extLst>
          </p:cNvPr>
          <p:cNvSpPr>
            <a:spLocks noGrp="1"/>
          </p:cNvSpPr>
          <p:nvPr>
            <p:ph type="dt" sz="half" idx="10"/>
          </p:nvPr>
        </p:nvSpPr>
        <p:spPr>
          <a:xfrm>
            <a:off x="838200" y="6356350"/>
            <a:ext cx="2743200" cy="365125"/>
          </a:xfrm>
          <a:prstGeom prst="rect">
            <a:avLst/>
          </a:prstGeom>
        </p:spPr>
        <p:txBody>
          <a:bodyPr/>
          <a:lstStyle/>
          <a:p>
            <a:fld id="{88705FB2-B4F0-F541-ADDF-37778429F949}" type="datetimeFigureOut">
              <a:rPr lang="en-US" smtClean="0"/>
              <a:t>1/30/2024</a:t>
            </a:fld>
            <a:endParaRPr lang="en-US"/>
          </a:p>
        </p:txBody>
      </p:sp>
      <p:sp>
        <p:nvSpPr>
          <p:cNvPr id="5" name="Footer Placeholder 4">
            <a:extLst>
              <a:ext uri="{FF2B5EF4-FFF2-40B4-BE49-F238E27FC236}">
                <a16:creationId xmlns:a16="http://schemas.microsoft.com/office/drawing/2014/main" id="{D29B4AC1-E9B6-E14B-BEED-3048FE1A90C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E893E39B-2702-9948-8423-0936482980EC}"/>
              </a:ext>
            </a:extLst>
          </p:cNvPr>
          <p:cNvSpPr>
            <a:spLocks noGrp="1"/>
          </p:cNvSpPr>
          <p:nvPr>
            <p:ph type="sldNum" sz="quarter" idx="12"/>
          </p:nvPr>
        </p:nvSpPr>
        <p:spPr>
          <a:xfrm>
            <a:off x="8610600" y="6356350"/>
            <a:ext cx="2743200" cy="365125"/>
          </a:xfrm>
          <a:prstGeom prst="rect">
            <a:avLst/>
          </a:prstGeom>
        </p:spPr>
        <p:txBody>
          <a:bodyPr/>
          <a:lstStyle/>
          <a:p>
            <a:fld id="{EE47B203-4847-8A47-802D-48FD0F275B31}" type="slidenum">
              <a:rPr lang="en-US" smtClean="0"/>
              <a:t>‹#›</a:t>
            </a:fld>
            <a:endParaRPr lang="en-US"/>
          </a:p>
        </p:txBody>
      </p:sp>
    </p:spTree>
    <p:extLst>
      <p:ext uri="{BB962C8B-B14F-4D97-AF65-F5344CB8AC3E}">
        <p14:creationId xmlns:p14="http://schemas.microsoft.com/office/powerpoint/2010/main" val="998012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13" name="Picture 12" descr="A close up of a logo&#10;&#10;Description automatically generated">
            <a:extLst>
              <a:ext uri="{FF2B5EF4-FFF2-40B4-BE49-F238E27FC236}">
                <a16:creationId xmlns:a16="http://schemas.microsoft.com/office/drawing/2014/main" id="{0CF35879-985A-6BE3-7781-705142F2C593}"/>
              </a:ext>
            </a:extLst>
          </p:cNvPr>
          <p:cNvPicPr>
            <a:picLocks noChangeAspect="1"/>
          </p:cNvPicPr>
          <p:nvPr userDrawn="1"/>
        </p:nvPicPr>
        <p:blipFill rotWithShape="1">
          <a:blip r:embed="rId2"/>
          <a:srcRect r="67841"/>
          <a:stretch/>
        </p:blipFill>
        <p:spPr>
          <a:xfrm>
            <a:off x="0" y="0"/>
            <a:ext cx="3920836" cy="6858000"/>
          </a:xfrm>
          <a:prstGeom prst="rect">
            <a:avLst/>
          </a:prstGeom>
        </p:spPr>
      </p:pic>
      <p:sp>
        <p:nvSpPr>
          <p:cNvPr id="2" name="Title 1">
            <a:extLst>
              <a:ext uri="{FF2B5EF4-FFF2-40B4-BE49-F238E27FC236}">
                <a16:creationId xmlns:a16="http://schemas.microsoft.com/office/drawing/2014/main" id="{F5F11973-2F85-708E-F1D3-066AF981DD0F}"/>
              </a:ext>
            </a:extLst>
          </p:cNvPr>
          <p:cNvSpPr>
            <a:spLocks noGrp="1"/>
          </p:cNvSpPr>
          <p:nvPr>
            <p:ph type="title"/>
          </p:nvPr>
        </p:nvSpPr>
        <p:spPr>
          <a:xfrm>
            <a:off x="3920836" y="241861"/>
            <a:ext cx="8271164" cy="826366"/>
          </a:xfrm>
        </p:spPr>
        <p:txBody>
          <a:bodyPr>
            <a:normAutofit/>
          </a:bodyPr>
          <a:lstStyle>
            <a:lvl1pPr algn="ctr">
              <a:defRPr sz="3600" b="1">
                <a:solidFill>
                  <a:srgbClr val="354373"/>
                </a:solidFill>
                <a:latin typeface="+mn-lt"/>
              </a:defRPr>
            </a:lvl1pPr>
          </a:lstStyle>
          <a:p>
            <a:r>
              <a:rPr lang="en-GB" dirty="0"/>
              <a:t>Click to edit Master title style</a:t>
            </a:r>
            <a:endParaRPr lang="en-US" dirty="0"/>
          </a:p>
        </p:txBody>
      </p:sp>
      <p:sp>
        <p:nvSpPr>
          <p:cNvPr id="7" name="Oval 6">
            <a:extLst>
              <a:ext uri="{FF2B5EF4-FFF2-40B4-BE49-F238E27FC236}">
                <a16:creationId xmlns:a16="http://schemas.microsoft.com/office/drawing/2014/main" id="{E2EDD9FC-D777-D1B7-256C-B7DEFA7B67DB}"/>
              </a:ext>
            </a:extLst>
          </p:cNvPr>
          <p:cNvSpPr/>
          <p:nvPr userDrawn="1"/>
        </p:nvSpPr>
        <p:spPr>
          <a:xfrm>
            <a:off x="1386210" y="241861"/>
            <a:ext cx="1138330" cy="1138054"/>
          </a:xfrm>
          <a:prstGeom prst="ellipse">
            <a:avLst/>
          </a:prstGeom>
          <a:solidFill>
            <a:schemeClr val="bg1"/>
          </a:solidFill>
          <a:ln w="38100">
            <a:solidFill>
              <a:srgbClr val="22346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E9B981E0-0CF0-65D2-64F5-1C73C75C61CC}"/>
              </a:ext>
            </a:extLst>
          </p:cNvPr>
          <p:cNvPicPr>
            <a:picLocks noChangeAspect="1"/>
          </p:cNvPicPr>
          <p:nvPr userDrawn="1"/>
        </p:nvPicPr>
        <p:blipFill>
          <a:blip r:embed="rId3"/>
          <a:stretch>
            <a:fillRect/>
          </a:stretch>
        </p:blipFill>
        <p:spPr>
          <a:xfrm>
            <a:off x="11039690" y="6081105"/>
            <a:ext cx="1001267" cy="616451"/>
          </a:xfrm>
          <a:prstGeom prst="rect">
            <a:avLst/>
          </a:prstGeom>
        </p:spPr>
      </p:pic>
      <p:sp>
        <p:nvSpPr>
          <p:cNvPr id="9" name="Rounded Rectangle 8">
            <a:extLst>
              <a:ext uri="{FF2B5EF4-FFF2-40B4-BE49-F238E27FC236}">
                <a16:creationId xmlns:a16="http://schemas.microsoft.com/office/drawing/2014/main" id="{F256601D-CC6A-3170-A212-5FCDFB9C4CB8}"/>
              </a:ext>
            </a:extLst>
          </p:cNvPr>
          <p:cNvSpPr/>
          <p:nvPr userDrawn="1"/>
        </p:nvSpPr>
        <p:spPr>
          <a:xfrm>
            <a:off x="238581" y="2890141"/>
            <a:ext cx="3522563" cy="2101576"/>
          </a:xfrm>
          <a:prstGeom prst="roundRect">
            <a:avLst/>
          </a:prstGeom>
          <a:solidFill>
            <a:schemeClr val="bg1"/>
          </a:solidFill>
          <a:ln w="38100">
            <a:solidFill>
              <a:srgbClr val="ED7D3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sz="2800" dirty="0">
              <a:cs typeface="Calibri"/>
            </a:endParaRPr>
          </a:p>
        </p:txBody>
      </p:sp>
      <p:sp>
        <p:nvSpPr>
          <p:cNvPr id="11" name="Content Placeholder 10">
            <a:extLst>
              <a:ext uri="{FF2B5EF4-FFF2-40B4-BE49-F238E27FC236}">
                <a16:creationId xmlns:a16="http://schemas.microsoft.com/office/drawing/2014/main" id="{A8B8677D-8A47-5B68-E851-75AA810CFE5A}"/>
              </a:ext>
            </a:extLst>
          </p:cNvPr>
          <p:cNvSpPr>
            <a:spLocks noGrp="1"/>
          </p:cNvSpPr>
          <p:nvPr>
            <p:ph sz="quarter" idx="10"/>
          </p:nvPr>
        </p:nvSpPr>
        <p:spPr>
          <a:xfrm>
            <a:off x="512762" y="3121641"/>
            <a:ext cx="3062287" cy="1678959"/>
          </a:xfrm>
        </p:spPr>
        <p:txBody>
          <a:bodyPr anchor="ctr">
            <a:normAutofit/>
          </a:bodyPr>
          <a:lstStyle>
            <a:lvl1pPr marL="0" indent="0" algn="ctr">
              <a:buNone/>
              <a:defRPr sz="1800">
                <a:solidFill>
                  <a:srgbClr val="354373"/>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GB" dirty="0"/>
              <a:t>Click to edit Master text styles</a:t>
            </a:r>
          </a:p>
        </p:txBody>
      </p:sp>
      <p:pic>
        <p:nvPicPr>
          <p:cNvPr id="12" name="Picture 11">
            <a:extLst>
              <a:ext uri="{FF2B5EF4-FFF2-40B4-BE49-F238E27FC236}">
                <a16:creationId xmlns:a16="http://schemas.microsoft.com/office/drawing/2014/main" id="{BFB80AE2-54A0-75FC-CDE8-F5FDF9FDD405}"/>
              </a:ext>
            </a:extLst>
          </p:cNvPr>
          <p:cNvPicPr>
            <a:picLocks noChangeAspect="1"/>
          </p:cNvPicPr>
          <p:nvPr userDrawn="1"/>
        </p:nvPicPr>
        <p:blipFill>
          <a:blip r:embed="rId4"/>
          <a:stretch>
            <a:fillRect/>
          </a:stretch>
        </p:blipFill>
        <p:spPr>
          <a:xfrm>
            <a:off x="9029807" y="5962060"/>
            <a:ext cx="1929483" cy="735496"/>
          </a:xfrm>
          <a:prstGeom prst="rect">
            <a:avLst/>
          </a:prstGeom>
        </p:spPr>
      </p:pic>
      <p:sp>
        <p:nvSpPr>
          <p:cNvPr id="3" name="Rounded Rectangle 2">
            <a:extLst>
              <a:ext uri="{FF2B5EF4-FFF2-40B4-BE49-F238E27FC236}">
                <a16:creationId xmlns:a16="http://schemas.microsoft.com/office/drawing/2014/main" id="{49936EBD-3252-6262-2396-E28A2C90F7A8}"/>
              </a:ext>
            </a:extLst>
          </p:cNvPr>
          <p:cNvSpPr/>
          <p:nvPr userDrawn="1"/>
        </p:nvSpPr>
        <p:spPr>
          <a:xfrm>
            <a:off x="238581" y="1635297"/>
            <a:ext cx="3522563" cy="895699"/>
          </a:xfrm>
          <a:prstGeom prst="roundRect">
            <a:avLst/>
          </a:prstGeom>
          <a:solidFill>
            <a:schemeClr val="bg1"/>
          </a:solidFill>
          <a:ln w="38100">
            <a:solidFill>
              <a:srgbClr val="223469"/>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sz="2800" dirty="0">
              <a:cs typeface="Calibri"/>
            </a:endParaRPr>
          </a:p>
        </p:txBody>
      </p:sp>
      <p:sp>
        <p:nvSpPr>
          <p:cNvPr id="4" name="Rounded Rectangle 3">
            <a:extLst>
              <a:ext uri="{FF2B5EF4-FFF2-40B4-BE49-F238E27FC236}">
                <a16:creationId xmlns:a16="http://schemas.microsoft.com/office/drawing/2014/main" id="{FDEAEAE2-FE87-9B8A-E2CD-205F2C86E4F7}"/>
              </a:ext>
            </a:extLst>
          </p:cNvPr>
          <p:cNvSpPr/>
          <p:nvPr userDrawn="1"/>
        </p:nvSpPr>
        <p:spPr>
          <a:xfrm>
            <a:off x="238581" y="5322215"/>
            <a:ext cx="3522563" cy="1293924"/>
          </a:xfrm>
          <a:prstGeom prst="roundRect">
            <a:avLst/>
          </a:prstGeom>
          <a:solidFill>
            <a:schemeClr val="bg1"/>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endParaRPr lang="en-US" sz="2800" dirty="0">
              <a:cs typeface="Calibri"/>
            </a:endParaRPr>
          </a:p>
        </p:txBody>
      </p:sp>
      <p:sp>
        <p:nvSpPr>
          <p:cNvPr id="5" name="Content Placeholder 10">
            <a:extLst>
              <a:ext uri="{FF2B5EF4-FFF2-40B4-BE49-F238E27FC236}">
                <a16:creationId xmlns:a16="http://schemas.microsoft.com/office/drawing/2014/main" id="{1C8704E5-B1EA-4081-AFFD-43DD4F7CDB7B}"/>
              </a:ext>
            </a:extLst>
          </p:cNvPr>
          <p:cNvSpPr>
            <a:spLocks noGrp="1"/>
          </p:cNvSpPr>
          <p:nvPr>
            <p:ph sz="quarter" idx="11"/>
          </p:nvPr>
        </p:nvSpPr>
        <p:spPr>
          <a:xfrm>
            <a:off x="468718" y="5517323"/>
            <a:ext cx="3062287" cy="903707"/>
          </a:xfrm>
        </p:spPr>
        <p:txBody>
          <a:bodyPr anchor="ctr">
            <a:normAutofit/>
          </a:bodyPr>
          <a:lstStyle>
            <a:lvl1pPr marL="0" indent="0" algn="ctr">
              <a:buNone/>
              <a:defRPr sz="1600">
                <a:solidFill>
                  <a:srgbClr val="354373"/>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GB" dirty="0"/>
              <a:t>Click to edit Master text styles</a:t>
            </a:r>
          </a:p>
        </p:txBody>
      </p:sp>
      <p:sp>
        <p:nvSpPr>
          <p:cNvPr id="10" name="Content Placeholder 10">
            <a:extLst>
              <a:ext uri="{FF2B5EF4-FFF2-40B4-BE49-F238E27FC236}">
                <a16:creationId xmlns:a16="http://schemas.microsoft.com/office/drawing/2014/main" id="{B7A89126-F665-31A3-164F-757C300CDAB9}"/>
              </a:ext>
            </a:extLst>
          </p:cNvPr>
          <p:cNvSpPr>
            <a:spLocks noGrp="1"/>
          </p:cNvSpPr>
          <p:nvPr>
            <p:ph sz="quarter" idx="12"/>
          </p:nvPr>
        </p:nvSpPr>
        <p:spPr>
          <a:xfrm>
            <a:off x="468718" y="1856557"/>
            <a:ext cx="3062287" cy="479139"/>
          </a:xfrm>
        </p:spPr>
        <p:txBody>
          <a:bodyPr anchor="ctr">
            <a:noAutofit/>
          </a:bodyPr>
          <a:lstStyle>
            <a:lvl1pPr marL="0" indent="0" algn="ctr">
              <a:buNone/>
              <a:defRPr sz="2000" b="1">
                <a:solidFill>
                  <a:srgbClr val="354373"/>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GB" dirty="0"/>
              <a:t>Click to edit Master text styles</a:t>
            </a:r>
          </a:p>
        </p:txBody>
      </p:sp>
    </p:spTree>
    <p:extLst>
      <p:ext uri="{BB962C8B-B14F-4D97-AF65-F5344CB8AC3E}">
        <p14:creationId xmlns:p14="http://schemas.microsoft.com/office/powerpoint/2010/main" val="40544057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pic>
        <p:nvPicPr>
          <p:cNvPr id="13" name="Picture 12" descr="A close up of a logo&#10;&#10;Description automatically generated">
            <a:extLst>
              <a:ext uri="{FF2B5EF4-FFF2-40B4-BE49-F238E27FC236}">
                <a16:creationId xmlns:a16="http://schemas.microsoft.com/office/drawing/2014/main" id="{0CF35879-985A-6BE3-7781-705142F2C593}"/>
              </a:ext>
            </a:extLst>
          </p:cNvPr>
          <p:cNvPicPr>
            <a:picLocks noChangeAspect="1"/>
          </p:cNvPicPr>
          <p:nvPr userDrawn="1"/>
        </p:nvPicPr>
        <p:blipFill rotWithShape="1">
          <a:blip r:embed="rId2"/>
          <a:srcRect r="67841"/>
          <a:stretch/>
        </p:blipFill>
        <p:spPr>
          <a:xfrm>
            <a:off x="0" y="0"/>
            <a:ext cx="3920836" cy="6858000"/>
          </a:xfrm>
          <a:prstGeom prst="rect">
            <a:avLst/>
          </a:prstGeom>
        </p:spPr>
      </p:pic>
      <p:sp>
        <p:nvSpPr>
          <p:cNvPr id="2" name="Title 1">
            <a:extLst>
              <a:ext uri="{FF2B5EF4-FFF2-40B4-BE49-F238E27FC236}">
                <a16:creationId xmlns:a16="http://schemas.microsoft.com/office/drawing/2014/main" id="{F5F11973-2F85-708E-F1D3-066AF981DD0F}"/>
              </a:ext>
            </a:extLst>
          </p:cNvPr>
          <p:cNvSpPr>
            <a:spLocks noGrp="1"/>
          </p:cNvSpPr>
          <p:nvPr>
            <p:ph type="title"/>
          </p:nvPr>
        </p:nvSpPr>
        <p:spPr>
          <a:xfrm>
            <a:off x="361558" y="3201370"/>
            <a:ext cx="3178055" cy="826366"/>
          </a:xfrm>
        </p:spPr>
        <p:txBody>
          <a:bodyPr>
            <a:normAutofit/>
          </a:bodyPr>
          <a:lstStyle>
            <a:lvl1pPr algn="ctr">
              <a:defRPr sz="3600" b="1">
                <a:solidFill>
                  <a:srgbClr val="354373"/>
                </a:solidFill>
                <a:latin typeface="+mn-lt"/>
              </a:defRPr>
            </a:lvl1pPr>
          </a:lstStyle>
          <a:p>
            <a:r>
              <a:rPr lang="en-GB" dirty="0"/>
              <a:t>Click to edit Master title style</a:t>
            </a:r>
            <a:endParaRPr lang="en-US" dirty="0"/>
          </a:p>
        </p:txBody>
      </p:sp>
      <p:pic>
        <p:nvPicPr>
          <p:cNvPr id="8" name="Picture 7">
            <a:extLst>
              <a:ext uri="{FF2B5EF4-FFF2-40B4-BE49-F238E27FC236}">
                <a16:creationId xmlns:a16="http://schemas.microsoft.com/office/drawing/2014/main" id="{E9B981E0-0CF0-65D2-64F5-1C73C75C61CC}"/>
              </a:ext>
            </a:extLst>
          </p:cNvPr>
          <p:cNvPicPr>
            <a:picLocks noChangeAspect="1"/>
          </p:cNvPicPr>
          <p:nvPr userDrawn="1"/>
        </p:nvPicPr>
        <p:blipFill>
          <a:blip r:embed="rId3"/>
          <a:stretch>
            <a:fillRect/>
          </a:stretch>
        </p:blipFill>
        <p:spPr>
          <a:xfrm>
            <a:off x="11039690" y="6081105"/>
            <a:ext cx="1001267" cy="616451"/>
          </a:xfrm>
          <a:prstGeom prst="rect">
            <a:avLst/>
          </a:prstGeom>
        </p:spPr>
      </p:pic>
      <p:pic>
        <p:nvPicPr>
          <p:cNvPr id="12" name="Picture 11">
            <a:extLst>
              <a:ext uri="{FF2B5EF4-FFF2-40B4-BE49-F238E27FC236}">
                <a16:creationId xmlns:a16="http://schemas.microsoft.com/office/drawing/2014/main" id="{BFB80AE2-54A0-75FC-CDE8-F5FDF9FDD405}"/>
              </a:ext>
            </a:extLst>
          </p:cNvPr>
          <p:cNvPicPr>
            <a:picLocks noChangeAspect="1"/>
          </p:cNvPicPr>
          <p:nvPr userDrawn="1"/>
        </p:nvPicPr>
        <p:blipFill>
          <a:blip r:embed="rId4"/>
          <a:stretch>
            <a:fillRect/>
          </a:stretch>
        </p:blipFill>
        <p:spPr>
          <a:xfrm>
            <a:off x="9029807" y="5962060"/>
            <a:ext cx="1929483" cy="735496"/>
          </a:xfrm>
          <a:prstGeom prst="rect">
            <a:avLst/>
          </a:prstGeom>
        </p:spPr>
      </p:pic>
    </p:spTree>
    <p:extLst>
      <p:ext uri="{BB962C8B-B14F-4D97-AF65-F5344CB8AC3E}">
        <p14:creationId xmlns:p14="http://schemas.microsoft.com/office/powerpoint/2010/main" val="3268352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13" name="Picture 12" descr="A close up of a logo&#10;&#10;Description automatically generated">
            <a:extLst>
              <a:ext uri="{FF2B5EF4-FFF2-40B4-BE49-F238E27FC236}">
                <a16:creationId xmlns:a16="http://schemas.microsoft.com/office/drawing/2014/main" id="{0CF35879-985A-6BE3-7781-705142F2C593}"/>
              </a:ext>
            </a:extLst>
          </p:cNvPr>
          <p:cNvPicPr>
            <a:picLocks noChangeAspect="1"/>
          </p:cNvPicPr>
          <p:nvPr userDrawn="1"/>
        </p:nvPicPr>
        <p:blipFill rotWithShape="1">
          <a:blip r:embed="rId2"/>
          <a:srcRect r="67841"/>
          <a:stretch/>
        </p:blipFill>
        <p:spPr>
          <a:xfrm>
            <a:off x="0" y="0"/>
            <a:ext cx="1685365" cy="6858000"/>
          </a:xfrm>
          <a:prstGeom prst="rect">
            <a:avLst/>
          </a:prstGeom>
        </p:spPr>
      </p:pic>
      <p:pic>
        <p:nvPicPr>
          <p:cNvPr id="8" name="Picture 7">
            <a:extLst>
              <a:ext uri="{FF2B5EF4-FFF2-40B4-BE49-F238E27FC236}">
                <a16:creationId xmlns:a16="http://schemas.microsoft.com/office/drawing/2014/main" id="{E9B981E0-0CF0-65D2-64F5-1C73C75C61CC}"/>
              </a:ext>
            </a:extLst>
          </p:cNvPr>
          <p:cNvPicPr>
            <a:picLocks noChangeAspect="1"/>
          </p:cNvPicPr>
          <p:nvPr userDrawn="1"/>
        </p:nvPicPr>
        <p:blipFill>
          <a:blip r:embed="rId3"/>
          <a:stretch>
            <a:fillRect/>
          </a:stretch>
        </p:blipFill>
        <p:spPr>
          <a:xfrm>
            <a:off x="11039690" y="6081105"/>
            <a:ext cx="1001267" cy="616451"/>
          </a:xfrm>
          <a:prstGeom prst="rect">
            <a:avLst/>
          </a:prstGeom>
        </p:spPr>
      </p:pic>
      <p:pic>
        <p:nvPicPr>
          <p:cNvPr id="12" name="Picture 11">
            <a:extLst>
              <a:ext uri="{FF2B5EF4-FFF2-40B4-BE49-F238E27FC236}">
                <a16:creationId xmlns:a16="http://schemas.microsoft.com/office/drawing/2014/main" id="{BFB80AE2-54A0-75FC-CDE8-F5FDF9FDD405}"/>
              </a:ext>
            </a:extLst>
          </p:cNvPr>
          <p:cNvPicPr>
            <a:picLocks noChangeAspect="1"/>
          </p:cNvPicPr>
          <p:nvPr userDrawn="1"/>
        </p:nvPicPr>
        <p:blipFill>
          <a:blip r:embed="rId4"/>
          <a:stretch>
            <a:fillRect/>
          </a:stretch>
        </p:blipFill>
        <p:spPr>
          <a:xfrm>
            <a:off x="9029807" y="5962060"/>
            <a:ext cx="1929483" cy="735496"/>
          </a:xfrm>
          <a:prstGeom prst="rect">
            <a:avLst/>
          </a:prstGeom>
        </p:spPr>
      </p:pic>
    </p:spTree>
    <p:extLst>
      <p:ext uri="{BB962C8B-B14F-4D97-AF65-F5344CB8AC3E}">
        <p14:creationId xmlns:p14="http://schemas.microsoft.com/office/powerpoint/2010/main" val="3867820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91B45-B66B-FD46-908E-BC6EF36680F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7D090E8-60FC-5F4C-90F5-649987173A3C}"/>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00D5338-B4B6-1F45-907F-3765CFDF4132}"/>
              </a:ext>
            </a:extLst>
          </p:cNvPr>
          <p:cNvSpPr>
            <a:spLocks noGrp="1"/>
          </p:cNvSpPr>
          <p:nvPr>
            <p:ph type="dt" sz="half" idx="10"/>
          </p:nvPr>
        </p:nvSpPr>
        <p:spPr>
          <a:xfrm>
            <a:off x="838200" y="6356350"/>
            <a:ext cx="2743200" cy="365125"/>
          </a:xfrm>
          <a:prstGeom prst="rect">
            <a:avLst/>
          </a:prstGeom>
        </p:spPr>
        <p:txBody>
          <a:bodyPr/>
          <a:lstStyle/>
          <a:p>
            <a:fld id="{88705FB2-B4F0-F541-ADDF-37778429F949}" type="datetimeFigureOut">
              <a:rPr lang="en-US" smtClean="0"/>
              <a:t>1/30/2024</a:t>
            </a:fld>
            <a:endParaRPr lang="en-US"/>
          </a:p>
        </p:txBody>
      </p:sp>
      <p:sp>
        <p:nvSpPr>
          <p:cNvPr id="5" name="Footer Placeholder 4">
            <a:extLst>
              <a:ext uri="{FF2B5EF4-FFF2-40B4-BE49-F238E27FC236}">
                <a16:creationId xmlns:a16="http://schemas.microsoft.com/office/drawing/2014/main" id="{309A4152-3FEC-C541-995D-56F38830DD7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6427749-F2D3-9945-AD17-16B723622ADF}"/>
              </a:ext>
            </a:extLst>
          </p:cNvPr>
          <p:cNvSpPr>
            <a:spLocks noGrp="1"/>
          </p:cNvSpPr>
          <p:nvPr>
            <p:ph type="sldNum" sz="quarter" idx="12"/>
          </p:nvPr>
        </p:nvSpPr>
        <p:spPr>
          <a:xfrm>
            <a:off x="8610600" y="6356350"/>
            <a:ext cx="2743200" cy="365125"/>
          </a:xfrm>
          <a:prstGeom prst="rect">
            <a:avLst/>
          </a:prstGeom>
        </p:spPr>
        <p:txBody>
          <a:bodyPr/>
          <a:lstStyle/>
          <a:p>
            <a:fld id="{EE47B203-4847-8A47-802D-48FD0F275B31}" type="slidenum">
              <a:rPr lang="en-US" smtClean="0"/>
              <a:t>‹#›</a:t>
            </a:fld>
            <a:endParaRPr lang="en-US"/>
          </a:p>
        </p:txBody>
      </p:sp>
    </p:spTree>
    <p:extLst>
      <p:ext uri="{BB962C8B-B14F-4D97-AF65-F5344CB8AC3E}">
        <p14:creationId xmlns:p14="http://schemas.microsoft.com/office/powerpoint/2010/main" val="923357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7F07CD-D68D-6E47-BCD7-40504148261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499854A8-C141-E349-BF0A-F521B04008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BCAC64F-8CBC-2044-AD50-94A51D3005EC}"/>
              </a:ext>
            </a:extLst>
          </p:cNvPr>
          <p:cNvSpPr>
            <a:spLocks noGrp="1"/>
          </p:cNvSpPr>
          <p:nvPr>
            <p:ph type="dt" sz="half" idx="10"/>
          </p:nvPr>
        </p:nvSpPr>
        <p:spPr>
          <a:xfrm>
            <a:off x="838200" y="6356350"/>
            <a:ext cx="2743200" cy="365125"/>
          </a:xfrm>
          <a:prstGeom prst="rect">
            <a:avLst/>
          </a:prstGeom>
        </p:spPr>
        <p:txBody>
          <a:bodyPr/>
          <a:lstStyle/>
          <a:p>
            <a:fld id="{88705FB2-B4F0-F541-ADDF-37778429F949}" type="datetimeFigureOut">
              <a:rPr lang="en-US" smtClean="0"/>
              <a:t>1/30/2024</a:t>
            </a:fld>
            <a:endParaRPr lang="en-US"/>
          </a:p>
        </p:txBody>
      </p:sp>
      <p:sp>
        <p:nvSpPr>
          <p:cNvPr id="5" name="Footer Placeholder 4">
            <a:extLst>
              <a:ext uri="{FF2B5EF4-FFF2-40B4-BE49-F238E27FC236}">
                <a16:creationId xmlns:a16="http://schemas.microsoft.com/office/drawing/2014/main" id="{0184BAAD-4731-3B44-AAC1-37E81EC6991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0D642F49-44E6-5F44-B9A6-59FD0A030096}"/>
              </a:ext>
            </a:extLst>
          </p:cNvPr>
          <p:cNvSpPr>
            <a:spLocks noGrp="1"/>
          </p:cNvSpPr>
          <p:nvPr>
            <p:ph type="sldNum" sz="quarter" idx="12"/>
          </p:nvPr>
        </p:nvSpPr>
        <p:spPr>
          <a:xfrm>
            <a:off x="8610600" y="6356350"/>
            <a:ext cx="2743200" cy="365125"/>
          </a:xfrm>
          <a:prstGeom prst="rect">
            <a:avLst/>
          </a:prstGeom>
        </p:spPr>
        <p:txBody>
          <a:bodyPr/>
          <a:lstStyle/>
          <a:p>
            <a:fld id="{EE47B203-4847-8A47-802D-48FD0F275B31}" type="slidenum">
              <a:rPr lang="en-US" smtClean="0"/>
              <a:t>‹#›</a:t>
            </a:fld>
            <a:endParaRPr lang="en-US"/>
          </a:p>
        </p:txBody>
      </p:sp>
    </p:spTree>
    <p:extLst>
      <p:ext uri="{BB962C8B-B14F-4D97-AF65-F5344CB8AC3E}">
        <p14:creationId xmlns:p14="http://schemas.microsoft.com/office/powerpoint/2010/main" val="195635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84B19-7676-B548-B52B-6E52B42DF823}"/>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7D3627D-981E-444B-9A1A-3D75F426F364}"/>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38289E6-D1C8-AA47-AAE5-93B9051A38B6}"/>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4CCED5DA-6586-AB44-A407-8DD2BC5C9963}"/>
              </a:ext>
            </a:extLst>
          </p:cNvPr>
          <p:cNvSpPr>
            <a:spLocks noGrp="1"/>
          </p:cNvSpPr>
          <p:nvPr>
            <p:ph type="dt" sz="half" idx="10"/>
          </p:nvPr>
        </p:nvSpPr>
        <p:spPr>
          <a:xfrm>
            <a:off x="838200" y="6356350"/>
            <a:ext cx="2743200" cy="365125"/>
          </a:xfrm>
          <a:prstGeom prst="rect">
            <a:avLst/>
          </a:prstGeom>
        </p:spPr>
        <p:txBody>
          <a:bodyPr/>
          <a:lstStyle/>
          <a:p>
            <a:fld id="{88705FB2-B4F0-F541-ADDF-37778429F949}" type="datetimeFigureOut">
              <a:rPr lang="en-US" smtClean="0"/>
              <a:t>1/30/2024</a:t>
            </a:fld>
            <a:endParaRPr lang="en-US"/>
          </a:p>
        </p:txBody>
      </p:sp>
      <p:sp>
        <p:nvSpPr>
          <p:cNvPr id="6" name="Footer Placeholder 5">
            <a:extLst>
              <a:ext uri="{FF2B5EF4-FFF2-40B4-BE49-F238E27FC236}">
                <a16:creationId xmlns:a16="http://schemas.microsoft.com/office/drawing/2014/main" id="{49B45F03-1ED4-7548-9752-C1BED551153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E44C03EF-0F40-3946-A4C5-FE313BA2BF6F}"/>
              </a:ext>
            </a:extLst>
          </p:cNvPr>
          <p:cNvSpPr>
            <a:spLocks noGrp="1"/>
          </p:cNvSpPr>
          <p:nvPr>
            <p:ph type="sldNum" sz="quarter" idx="12"/>
          </p:nvPr>
        </p:nvSpPr>
        <p:spPr>
          <a:xfrm>
            <a:off x="8610600" y="6356350"/>
            <a:ext cx="2743200" cy="365125"/>
          </a:xfrm>
          <a:prstGeom prst="rect">
            <a:avLst/>
          </a:prstGeom>
        </p:spPr>
        <p:txBody>
          <a:bodyPr/>
          <a:lstStyle/>
          <a:p>
            <a:fld id="{EE47B203-4847-8A47-802D-48FD0F275B31}" type="slidenum">
              <a:rPr lang="en-US" smtClean="0"/>
              <a:t>‹#›</a:t>
            </a:fld>
            <a:endParaRPr lang="en-US"/>
          </a:p>
        </p:txBody>
      </p:sp>
    </p:spTree>
    <p:extLst>
      <p:ext uri="{BB962C8B-B14F-4D97-AF65-F5344CB8AC3E}">
        <p14:creationId xmlns:p14="http://schemas.microsoft.com/office/powerpoint/2010/main" val="1332620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AAFE6-EF99-CF41-9631-44B4244913D9}"/>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4E76177-C749-334D-B4DE-C929112188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71E009CE-3897-064A-A42E-BC2AA6C5BA63}"/>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49334C8-22F1-D542-84EE-8898EB7153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2DB7641C-4E62-644C-A085-FAFCF83E4D38}"/>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286D376-516D-8740-8241-72E8E86AA645}"/>
              </a:ext>
            </a:extLst>
          </p:cNvPr>
          <p:cNvSpPr>
            <a:spLocks noGrp="1"/>
          </p:cNvSpPr>
          <p:nvPr>
            <p:ph type="dt" sz="half" idx="10"/>
          </p:nvPr>
        </p:nvSpPr>
        <p:spPr>
          <a:xfrm>
            <a:off x="838200" y="6356350"/>
            <a:ext cx="2743200" cy="365125"/>
          </a:xfrm>
          <a:prstGeom prst="rect">
            <a:avLst/>
          </a:prstGeom>
        </p:spPr>
        <p:txBody>
          <a:bodyPr/>
          <a:lstStyle/>
          <a:p>
            <a:fld id="{88705FB2-B4F0-F541-ADDF-37778429F949}" type="datetimeFigureOut">
              <a:rPr lang="en-US" smtClean="0"/>
              <a:t>1/30/2024</a:t>
            </a:fld>
            <a:endParaRPr lang="en-US"/>
          </a:p>
        </p:txBody>
      </p:sp>
      <p:sp>
        <p:nvSpPr>
          <p:cNvPr id="8" name="Footer Placeholder 7">
            <a:extLst>
              <a:ext uri="{FF2B5EF4-FFF2-40B4-BE49-F238E27FC236}">
                <a16:creationId xmlns:a16="http://schemas.microsoft.com/office/drawing/2014/main" id="{8772D16D-B7DE-ED40-8E93-BAB6571B0CF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109EBFC1-4837-A445-BA74-67E4E138C4A8}"/>
              </a:ext>
            </a:extLst>
          </p:cNvPr>
          <p:cNvSpPr>
            <a:spLocks noGrp="1"/>
          </p:cNvSpPr>
          <p:nvPr>
            <p:ph type="sldNum" sz="quarter" idx="12"/>
          </p:nvPr>
        </p:nvSpPr>
        <p:spPr>
          <a:xfrm>
            <a:off x="8610600" y="6356350"/>
            <a:ext cx="2743200" cy="365125"/>
          </a:xfrm>
          <a:prstGeom prst="rect">
            <a:avLst/>
          </a:prstGeom>
        </p:spPr>
        <p:txBody>
          <a:bodyPr/>
          <a:lstStyle/>
          <a:p>
            <a:fld id="{EE47B203-4847-8A47-802D-48FD0F275B31}" type="slidenum">
              <a:rPr lang="en-US" smtClean="0"/>
              <a:t>‹#›</a:t>
            </a:fld>
            <a:endParaRPr lang="en-US"/>
          </a:p>
        </p:txBody>
      </p:sp>
    </p:spTree>
    <p:extLst>
      <p:ext uri="{BB962C8B-B14F-4D97-AF65-F5344CB8AC3E}">
        <p14:creationId xmlns:p14="http://schemas.microsoft.com/office/powerpoint/2010/main" val="2652782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A6C6-472D-0E46-A29E-6EF01208587A}"/>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82B4D79-FCB0-844E-A5D8-4ABC45990B3D}"/>
              </a:ext>
            </a:extLst>
          </p:cNvPr>
          <p:cNvSpPr>
            <a:spLocks noGrp="1"/>
          </p:cNvSpPr>
          <p:nvPr>
            <p:ph type="dt" sz="half" idx="10"/>
          </p:nvPr>
        </p:nvSpPr>
        <p:spPr>
          <a:xfrm>
            <a:off x="838200" y="6356350"/>
            <a:ext cx="2743200" cy="365125"/>
          </a:xfrm>
          <a:prstGeom prst="rect">
            <a:avLst/>
          </a:prstGeom>
        </p:spPr>
        <p:txBody>
          <a:bodyPr/>
          <a:lstStyle/>
          <a:p>
            <a:fld id="{88705FB2-B4F0-F541-ADDF-37778429F949}" type="datetimeFigureOut">
              <a:rPr lang="en-US" smtClean="0"/>
              <a:t>1/30/2024</a:t>
            </a:fld>
            <a:endParaRPr lang="en-US"/>
          </a:p>
        </p:txBody>
      </p:sp>
      <p:sp>
        <p:nvSpPr>
          <p:cNvPr id="4" name="Footer Placeholder 3">
            <a:extLst>
              <a:ext uri="{FF2B5EF4-FFF2-40B4-BE49-F238E27FC236}">
                <a16:creationId xmlns:a16="http://schemas.microsoft.com/office/drawing/2014/main" id="{5428B3D5-EB5D-D343-9578-FC2F6CE848F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8E0F3042-D3FE-9A4A-9EF2-646A00B601C7}"/>
              </a:ext>
            </a:extLst>
          </p:cNvPr>
          <p:cNvSpPr>
            <a:spLocks noGrp="1"/>
          </p:cNvSpPr>
          <p:nvPr>
            <p:ph type="sldNum" sz="quarter" idx="12"/>
          </p:nvPr>
        </p:nvSpPr>
        <p:spPr>
          <a:xfrm>
            <a:off x="8610600" y="6356350"/>
            <a:ext cx="2743200" cy="365125"/>
          </a:xfrm>
          <a:prstGeom prst="rect">
            <a:avLst/>
          </a:prstGeom>
        </p:spPr>
        <p:txBody>
          <a:bodyPr/>
          <a:lstStyle/>
          <a:p>
            <a:fld id="{EE47B203-4847-8A47-802D-48FD0F275B31}" type="slidenum">
              <a:rPr lang="en-US" smtClean="0"/>
              <a:t>‹#›</a:t>
            </a:fld>
            <a:endParaRPr lang="en-US"/>
          </a:p>
        </p:txBody>
      </p:sp>
    </p:spTree>
    <p:extLst>
      <p:ext uri="{BB962C8B-B14F-4D97-AF65-F5344CB8AC3E}">
        <p14:creationId xmlns:p14="http://schemas.microsoft.com/office/powerpoint/2010/main" val="44649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811FE7-CBC6-2E44-B2E5-BC0DFFE276F0}"/>
              </a:ext>
            </a:extLst>
          </p:cNvPr>
          <p:cNvSpPr>
            <a:spLocks noGrp="1"/>
          </p:cNvSpPr>
          <p:nvPr>
            <p:ph type="dt" sz="half" idx="10"/>
          </p:nvPr>
        </p:nvSpPr>
        <p:spPr>
          <a:xfrm>
            <a:off x="838200" y="6356350"/>
            <a:ext cx="2743200" cy="365125"/>
          </a:xfrm>
          <a:prstGeom prst="rect">
            <a:avLst/>
          </a:prstGeom>
        </p:spPr>
        <p:txBody>
          <a:bodyPr/>
          <a:lstStyle/>
          <a:p>
            <a:fld id="{88705FB2-B4F0-F541-ADDF-37778429F949}" type="datetimeFigureOut">
              <a:rPr lang="en-US" smtClean="0"/>
              <a:t>1/30/2024</a:t>
            </a:fld>
            <a:endParaRPr lang="en-US"/>
          </a:p>
        </p:txBody>
      </p:sp>
      <p:sp>
        <p:nvSpPr>
          <p:cNvPr id="3" name="Footer Placeholder 2">
            <a:extLst>
              <a:ext uri="{FF2B5EF4-FFF2-40B4-BE49-F238E27FC236}">
                <a16:creationId xmlns:a16="http://schemas.microsoft.com/office/drawing/2014/main" id="{EFFE6F0E-539D-154E-96AE-80C495F79D2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4E39E3A5-41E0-D344-BA9E-55EA3AE392F7}"/>
              </a:ext>
            </a:extLst>
          </p:cNvPr>
          <p:cNvSpPr>
            <a:spLocks noGrp="1"/>
          </p:cNvSpPr>
          <p:nvPr>
            <p:ph type="sldNum" sz="quarter" idx="12"/>
          </p:nvPr>
        </p:nvSpPr>
        <p:spPr>
          <a:xfrm>
            <a:off x="8610600" y="6356350"/>
            <a:ext cx="2743200" cy="365125"/>
          </a:xfrm>
          <a:prstGeom prst="rect">
            <a:avLst/>
          </a:prstGeom>
        </p:spPr>
        <p:txBody>
          <a:bodyPr/>
          <a:lstStyle/>
          <a:p>
            <a:fld id="{EE47B203-4847-8A47-802D-48FD0F275B31}" type="slidenum">
              <a:rPr lang="en-US" smtClean="0"/>
              <a:t>‹#›</a:t>
            </a:fld>
            <a:endParaRPr lang="en-US"/>
          </a:p>
        </p:txBody>
      </p:sp>
    </p:spTree>
    <p:extLst>
      <p:ext uri="{BB962C8B-B14F-4D97-AF65-F5344CB8AC3E}">
        <p14:creationId xmlns:p14="http://schemas.microsoft.com/office/powerpoint/2010/main" val="2868711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BF1C2-26A3-3642-B0F1-B619DBC8C2B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86C21CE-6F32-DE40-B314-AC68834F82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E304D3B2-6118-AE47-A3EE-DF3850357F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B2909A38-0BDC-5846-984E-4AAC556911F1}"/>
              </a:ext>
            </a:extLst>
          </p:cNvPr>
          <p:cNvSpPr>
            <a:spLocks noGrp="1"/>
          </p:cNvSpPr>
          <p:nvPr>
            <p:ph type="dt" sz="half" idx="10"/>
          </p:nvPr>
        </p:nvSpPr>
        <p:spPr>
          <a:xfrm>
            <a:off x="838200" y="6356350"/>
            <a:ext cx="2743200" cy="365125"/>
          </a:xfrm>
          <a:prstGeom prst="rect">
            <a:avLst/>
          </a:prstGeom>
        </p:spPr>
        <p:txBody>
          <a:bodyPr/>
          <a:lstStyle/>
          <a:p>
            <a:fld id="{88705FB2-B4F0-F541-ADDF-37778429F949}" type="datetimeFigureOut">
              <a:rPr lang="en-US" smtClean="0"/>
              <a:t>1/30/2024</a:t>
            </a:fld>
            <a:endParaRPr lang="en-US"/>
          </a:p>
        </p:txBody>
      </p:sp>
      <p:sp>
        <p:nvSpPr>
          <p:cNvPr id="6" name="Footer Placeholder 5">
            <a:extLst>
              <a:ext uri="{FF2B5EF4-FFF2-40B4-BE49-F238E27FC236}">
                <a16:creationId xmlns:a16="http://schemas.microsoft.com/office/drawing/2014/main" id="{FFBAF81D-1CCE-7B4A-B73C-811E8183F64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6681C94-3878-A14F-9C2B-390E82D6C78A}"/>
              </a:ext>
            </a:extLst>
          </p:cNvPr>
          <p:cNvSpPr>
            <a:spLocks noGrp="1"/>
          </p:cNvSpPr>
          <p:nvPr>
            <p:ph type="sldNum" sz="quarter" idx="12"/>
          </p:nvPr>
        </p:nvSpPr>
        <p:spPr>
          <a:xfrm>
            <a:off x="8610600" y="6356350"/>
            <a:ext cx="2743200" cy="365125"/>
          </a:xfrm>
          <a:prstGeom prst="rect">
            <a:avLst/>
          </a:prstGeom>
        </p:spPr>
        <p:txBody>
          <a:bodyPr/>
          <a:lstStyle/>
          <a:p>
            <a:fld id="{EE47B203-4847-8A47-802D-48FD0F275B31}" type="slidenum">
              <a:rPr lang="en-US" smtClean="0"/>
              <a:t>‹#›</a:t>
            </a:fld>
            <a:endParaRPr lang="en-US"/>
          </a:p>
        </p:txBody>
      </p:sp>
    </p:spTree>
    <p:extLst>
      <p:ext uri="{BB962C8B-B14F-4D97-AF65-F5344CB8AC3E}">
        <p14:creationId xmlns:p14="http://schemas.microsoft.com/office/powerpoint/2010/main" val="2415906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FE29B-3618-9847-9DB3-733E1762FE20}"/>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8F0D5A89-60EB-0649-90A3-AA8CAB1D3B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B992FA-B513-3E44-80A6-F7B7F72FDD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6788904-7FDE-7149-97C9-C6BFC1898079}"/>
              </a:ext>
            </a:extLst>
          </p:cNvPr>
          <p:cNvSpPr>
            <a:spLocks noGrp="1"/>
          </p:cNvSpPr>
          <p:nvPr>
            <p:ph type="dt" sz="half" idx="10"/>
          </p:nvPr>
        </p:nvSpPr>
        <p:spPr>
          <a:xfrm>
            <a:off x="838200" y="6356350"/>
            <a:ext cx="2743200" cy="365125"/>
          </a:xfrm>
          <a:prstGeom prst="rect">
            <a:avLst/>
          </a:prstGeom>
        </p:spPr>
        <p:txBody>
          <a:bodyPr/>
          <a:lstStyle/>
          <a:p>
            <a:fld id="{88705FB2-B4F0-F541-ADDF-37778429F949}" type="datetimeFigureOut">
              <a:rPr lang="en-US" smtClean="0"/>
              <a:t>1/30/2024</a:t>
            </a:fld>
            <a:endParaRPr lang="en-US"/>
          </a:p>
        </p:txBody>
      </p:sp>
      <p:sp>
        <p:nvSpPr>
          <p:cNvPr id="6" name="Footer Placeholder 5">
            <a:extLst>
              <a:ext uri="{FF2B5EF4-FFF2-40B4-BE49-F238E27FC236}">
                <a16:creationId xmlns:a16="http://schemas.microsoft.com/office/drawing/2014/main" id="{1DF4A14B-6394-AB4C-A1B3-80D845E2865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CE12BFB4-6E94-2C4A-A57F-BB2C3E08E8E3}"/>
              </a:ext>
            </a:extLst>
          </p:cNvPr>
          <p:cNvSpPr>
            <a:spLocks noGrp="1"/>
          </p:cNvSpPr>
          <p:nvPr>
            <p:ph type="sldNum" sz="quarter" idx="12"/>
          </p:nvPr>
        </p:nvSpPr>
        <p:spPr>
          <a:xfrm>
            <a:off x="8610600" y="6356350"/>
            <a:ext cx="2743200" cy="365125"/>
          </a:xfrm>
          <a:prstGeom prst="rect">
            <a:avLst/>
          </a:prstGeom>
        </p:spPr>
        <p:txBody>
          <a:bodyPr/>
          <a:lstStyle/>
          <a:p>
            <a:fld id="{EE47B203-4847-8A47-802D-48FD0F275B31}" type="slidenum">
              <a:rPr lang="en-US" smtClean="0"/>
              <a:t>‹#›</a:t>
            </a:fld>
            <a:endParaRPr lang="en-US"/>
          </a:p>
        </p:txBody>
      </p:sp>
    </p:spTree>
    <p:extLst>
      <p:ext uri="{BB962C8B-B14F-4D97-AF65-F5344CB8AC3E}">
        <p14:creationId xmlns:p14="http://schemas.microsoft.com/office/powerpoint/2010/main" val="584685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06BBC68-A7E1-AD4E-BF97-908881D225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3455961-19F0-EE4C-9CDC-8CF5D1FA24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030774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 id="2147483661"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7.png"/><Relationship Id="rId1" Type="http://schemas.openxmlformats.org/officeDocument/2006/relationships/slideLayout" Target="../slideLayouts/slideLayout14.xml"/><Relationship Id="rId4" Type="http://schemas.openxmlformats.org/officeDocument/2006/relationships/image" Target="../media/image13.png"/></Relationships>
</file>

<file path=ppt/slides/_rels/slide2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4.xml"/><Relationship Id="rId4" Type="http://schemas.openxmlformats.org/officeDocument/2006/relationships/image" Target="../media/image20.png"/></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www.includeacharity.org.au/" TargetMode="Externa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8B381A00-69D9-F84B-B81E-F557FDD77191}"/>
              </a:ext>
            </a:extLst>
          </p:cNvPr>
          <p:cNvPicPr>
            <a:picLocks noChangeAspect="1"/>
          </p:cNvPicPr>
          <p:nvPr/>
        </p:nvPicPr>
        <p:blipFill>
          <a:blip r:embed="rId2"/>
          <a:stretch>
            <a:fillRect/>
          </a:stretch>
        </p:blipFill>
        <p:spPr>
          <a:xfrm>
            <a:off x="0" y="0"/>
            <a:ext cx="12192000" cy="6858000"/>
          </a:xfrm>
          <a:prstGeom prst="rect">
            <a:avLst/>
          </a:prstGeom>
        </p:spPr>
      </p:pic>
      <p:pic>
        <p:nvPicPr>
          <p:cNvPr id="3" name="Picture 2" descr="A picture containing drawing&#10;&#10;Description automatically generated">
            <a:extLst>
              <a:ext uri="{FF2B5EF4-FFF2-40B4-BE49-F238E27FC236}">
                <a16:creationId xmlns:a16="http://schemas.microsoft.com/office/drawing/2014/main" id="{83C6F8CB-88A4-B149-A6C1-FE1820B6507E}"/>
              </a:ext>
            </a:extLst>
          </p:cNvPr>
          <p:cNvPicPr>
            <a:picLocks noChangeAspect="1"/>
          </p:cNvPicPr>
          <p:nvPr/>
        </p:nvPicPr>
        <p:blipFill>
          <a:blip r:embed="rId3"/>
          <a:stretch>
            <a:fillRect/>
          </a:stretch>
        </p:blipFill>
        <p:spPr>
          <a:xfrm>
            <a:off x="2883586" y="5218359"/>
            <a:ext cx="3549404" cy="1341848"/>
          </a:xfrm>
          <a:prstGeom prst="rect">
            <a:avLst/>
          </a:prstGeom>
        </p:spPr>
      </p:pic>
      <p:pic>
        <p:nvPicPr>
          <p:cNvPr id="5" name="Picture 4" descr="A close up of a logo&#10;&#10;Description automatically generated">
            <a:extLst>
              <a:ext uri="{FF2B5EF4-FFF2-40B4-BE49-F238E27FC236}">
                <a16:creationId xmlns:a16="http://schemas.microsoft.com/office/drawing/2014/main" id="{9082E8A4-F3F2-9F47-84F8-91B842919923}"/>
              </a:ext>
            </a:extLst>
          </p:cNvPr>
          <p:cNvPicPr>
            <a:picLocks noChangeAspect="1"/>
          </p:cNvPicPr>
          <p:nvPr/>
        </p:nvPicPr>
        <p:blipFill rotWithShape="1">
          <a:blip r:embed="rId4"/>
          <a:srcRect l="13926" t="13421" r="12575" b="32218"/>
          <a:stretch/>
        </p:blipFill>
        <p:spPr>
          <a:xfrm>
            <a:off x="6518166" y="5218359"/>
            <a:ext cx="2373586" cy="1252207"/>
          </a:xfrm>
          <a:prstGeom prst="rect">
            <a:avLst/>
          </a:prstGeom>
        </p:spPr>
      </p:pic>
      <p:sp>
        <p:nvSpPr>
          <p:cNvPr id="6" name="TextBox 5">
            <a:extLst>
              <a:ext uri="{FF2B5EF4-FFF2-40B4-BE49-F238E27FC236}">
                <a16:creationId xmlns:a16="http://schemas.microsoft.com/office/drawing/2014/main" id="{AF1CBB27-A27C-BC47-AF00-85928CA49B5F}"/>
              </a:ext>
            </a:extLst>
          </p:cNvPr>
          <p:cNvSpPr txBox="1"/>
          <p:nvPr/>
        </p:nvSpPr>
        <p:spPr>
          <a:xfrm>
            <a:off x="1760225" y="2413337"/>
            <a:ext cx="8388990" cy="1015663"/>
          </a:xfrm>
          <a:prstGeom prst="rect">
            <a:avLst/>
          </a:prstGeom>
          <a:noFill/>
        </p:spPr>
        <p:txBody>
          <a:bodyPr wrap="square" rtlCol="0">
            <a:spAutoFit/>
          </a:bodyPr>
          <a:lstStyle/>
          <a:p>
            <a:pPr algn="ctr"/>
            <a:r>
              <a:rPr lang="en-US" sz="6000" b="1" dirty="0">
                <a:solidFill>
                  <a:srgbClr val="223469"/>
                </a:solidFill>
                <a:latin typeface="MrEavesXLModOT" panose="020B0603060502020204" pitchFamily="34" charset="77"/>
              </a:rPr>
              <a:t>2023 Member Survey</a:t>
            </a:r>
          </a:p>
        </p:txBody>
      </p:sp>
      <p:sp>
        <p:nvSpPr>
          <p:cNvPr id="10" name="TextBox 9">
            <a:extLst>
              <a:ext uri="{FF2B5EF4-FFF2-40B4-BE49-F238E27FC236}">
                <a16:creationId xmlns:a16="http://schemas.microsoft.com/office/drawing/2014/main" id="{A658C220-35C4-0C4A-8FB0-E6F5F7A1F0A3}"/>
              </a:ext>
            </a:extLst>
          </p:cNvPr>
          <p:cNvSpPr txBox="1"/>
          <p:nvPr/>
        </p:nvSpPr>
        <p:spPr>
          <a:xfrm>
            <a:off x="2182952" y="3429000"/>
            <a:ext cx="7543535" cy="461665"/>
          </a:xfrm>
          <a:prstGeom prst="rect">
            <a:avLst/>
          </a:prstGeom>
          <a:noFill/>
        </p:spPr>
        <p:txBody>
          <a:bodyPr wrap="square" lIns="91440" tIns="45720" rIns="91440" bIns="45720" rtlCol="0" anchor="t">
            <a:spAutoFit/>
          </a:bodyPr>
          <a:lstStyle/>
          <a:p>
            <a:pPr algn="ctr"/>
            <a:r>
              <a:rPr lang="en-GB" sz="2400" b="1" dirty="0">
                <a:solidFill>
                  <a:srgbClr val="002060"/>
                </a:solidFill>
                <a:latin typeface="MrEavesXLModOT"/>
              </a:rPr>
              <a:t>Responses: 34</a:t>
            </a:r>
            <a:endParaRPr lang="en-US" sz="2400" b="1" dirty="0">
              <a:solidFill>
                <a:srgbClr val="002060"/>
              </a:solidFill>
              <a:latin typeface="MrEavesXLModOT" panose="020B0603060502020204" pitchFamily="34" charset="77"/>
            </a:endParaRPr>
          </a:p>
        </p:txBody>
      </p:sp>
    </p:spTree>
    <p:extLst>
      <p:ext uri="{BB962C8B-B14F-4D97-AF65-F5344CB8AC3E}">
        <p14:creationId xmlns:p14="http://schemas.microsoft.com/office/powerpoint/2010/main" val="3283298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2DC56D3-E026-2DBC-53E6-CCCF167BA4D6}"/>
              </a:ext>
            </a:extLst>
          </p:cNvPr>
          <p:cNvSpPr>
            <a:spLocks noGrp="1"/>
          </p:cNvSpPr>
          <p:nvPr>
            <p:ph sz="quarter" idx="10"/>
          </p:nvPr>
        </p:nvSpPr>
        <p:spPr>
          <a:xfrm>
            <a:off x="460807" y="3063524"/>
            <a:ext cx="3062287" cy="1793289"/>
          </a:xfrm>
        </p:spPr>
        <p:txBody>
          <a:bodyPr>
            <a:noAutofit/>
          </a:bodyPr>
          <a:lstStyle/>
          <a:p>
            <a:r>
              <a:rPr lang="en-AU" sz="1400" b="0" i="0" dirty="0">
                <a:solidFill>
                  <a:srgbClr val="223469"/>
                </a:solidFill>
                <a:effectLst/>
              </a:rPr>
              <a:t>The data emphasises the significance of IAC's training and professional development, with challenges noted in measuring the IAC campaign's effectiveness. Mixed perceptions about marketing materials and a desire for more personalised interaction.</a:t>
            </a:r>
            <a:endParaRPr lang="en-US" sz="1400" b="1" dirty="0">
              <a:solidFill>
                <a:srgbClr val="223469"/>
              </a:solidFill>
            </a:endParaRPr>
          </a:p>
        </p:txBody>
      </p:sp>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latin typeface="+mn-lt"/>
              </a:rPr>
              <a:t> Do you receive value for money from the </a:t>
            </a:r>
            <a:br>
              <a:rPr lang="en-US" sz="2400" dirty="0">
                <a:latin typeface="+mn-lt"/>
              </a:rPr>
            </a:br>
            <a:r>
              <a:rPr lang="en-US" sz="2400" dirty="0">
                <a:latin typeface="+mn-lt"/>
              </a:rPr>
              <a:t>Include a Charity campaign?</a:t>
            </a:r>
          </a:p>
        </p:txBody>
      </p:sp>
      <p:sp>
        <p:nvSpPr>
          <p:cNvPr id="13" name="TextBox 12">
            <a:extLst>
              <a:ext uri="{FF2B5EF4-FFF2-40B4-BE49-F238E27FC236}">
                <a16:creationId xmlns:a16="http://schemas.microsoft.com/office/drawing/2014/main" id="{721F1213-EF6C-874E-2FC6-7F1A2A7CDDB8}"/>
              </a:ext>
            </a:extLst>
          </p:cNvPr>
          <p:cNvSpPr txBox="1"/>
          <p:nvPr/>
        </p:nvSpPr>
        <p:spPr>
          <a:xfrm>
            <a:off x="149416" y="1798407"/>
            <a:ext cx="3685065" cy="584775"/>
          </a:xfrm>
          <a:prstGeom prst="rect">
            <a:avLst/>
          </a:prstGeom>
          <a:noFill/>
        </p:spPr>
        <p:txBody>
          <a:bodyPr wrap="square" rtlCol="0">
            <a:spAutoFit/>
          </a:bodyPr>
          <a:lstStyle/>
          <a:p>
            <a:pPr algn="ctr"/>
            <a:r>
              <a:rPr lang="en-US" sz="1600" b="1" dirty="0">
                <a:solidFill>
                  <a:srgbClr val="354373"/>
                </a:solidFill>
              </a:rPr>
              <a:t>Training Triumphs </a:t>
            </a:r>
            <a:br>
              <a:rPr lang="en-US" sz="1600" b="1" dirty="0">
                <a:solidFill>
                  <a:srgbClr val="354373"/>
                </a:solidFill>
              </a:rPr>
            </a:br>
            <a:r>
              <a:rPr lang="en-US" sz="1600" b="1" dirty="0">
                <a:solidFill>
                  <a:srgbClr val="354373"/>
                </a:solidFill>
              </a:rPr>
              <a:t>And Measurement Challenges</a:t>
            </a:r>
          </a:p>
        </p:txBody>
      </p:sp>
      <p:sp>
        <p:nvSpPr>
          <p:cNvPr id="14" name="TextBox 13">
            <a:extLst>
              <a:ext uri="{FF2B5EF4-FFF2-40B4-BE49-F238E27FC236}">
                <a16:creationId xmlns:a16="http://schemas.microsoft.com/office/drawing/2014/main" id="{971B9454-FEF1-94CA-F2E8-488097B1E74C}"/>
              </a:ext>
            </a:extLst>
          </p:cNvPr>
          <p:cNvSpPr txBox="1"/>
          <p:nvPr/>
        </p:nvSpPr>
        <p:spPr>
          <a:xfrm>
            <a:off x="344724" y="5385484"/>
            <a:ext cx="3294447" cy="1200329"/>
          </a:xfrm>
          <a:prstGeom prst="rect">
            <a:avLst/>
          </a:prstGeom>
          <a:noFill/>
        </p:spPr>
        <p:txBody>
          <a:bodyPr wrap="square" rtlCol="0">
            <a:spAutoFit/>
          </a:bodyPr>
          <a:lstStyle/>
          <a:p>
            <a:pPr algn="ctr"/>
            <a:r>
              <a:rPr lang="en-AU" sz="1200" b="1" i="0" dirty="0">
                <a:solidFill>
                  <a:srgbClr val="223469"/>
                </a:solidFill>
                <a:effectLst/>
              </a:rPr>
              <a:t>Improve communication on the impact of IAC campaigns, address challenges in measurement, and explore avenues for more personalised interactions. Additionally, refine marketing materials to better suit the diverse promotional needs of member organisations.</a:t>
            </a:r>
            <a:endParaRPr lang="en-US" sz="1200" b="1" dirty="0">
              <a:solidFill>
                <a:srgbClr val="223469"/>
              </a:solidFill>
            </a:endParaRPr>
          </a:p>
        </p:txBody>
      </p:sp>
      <p:sp>
        <p:nvSpPr>
          <p:cNvPr id="15" name="Rounded Rectangle 14">
            <a:extLst>
              <a:ext uri="{FF2B5EF4-FFF2-40B4-BE49-F238E27FC236}">
                <a16:creationId xmlns:a16="http://schemas.microsoft.com/office/drawing/2014/main" id="{02DE026F-8558-CAE4-07F8-BFAB4B9BA1B4}"/>
              </a:ext>
            </a:extLst>
          </p:cNvPr>
          <p:cNvSpPr/>
          <p:nvPr/>
        </p:nvSpPr>
        <p:spPr>
          <a:xfrm>
            <a:off x="5042517" y="1253365"/>
            <a:ext cx="5823751" cy="1233996"/>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AU" sz="1600" b="1" i="0" dirty="0">
                <a:solidFill>
                  <a:schemeClr val="bg1"/>
                </a:solidFill>
                <a:effectLst/>
                <a:latin typeface="Söhne"/>
              </a:rPr>
              <a:t>Training and Professional Development Value:</a:t>
            </a:r>
            <a:r>
              <a:rPr lang="en-AU" sz="1600" dirty="0">
                <a:solidFill>
                  <a:schemeClr val="bg1"/>
                </a:solidFill>
                <a:latin typeface="Söhne"/>
              </a:rPr>
              <a:t> </a:t>
            </a:r>
            <a:r>
              <a:rPr lang="en-AU" sz="1600" b="0" i="0" dirty="0">
                <a:solidFill>
                  <a:schemeClr val="bg1"/>
                </a:solidFill>
                <a:effectLst/>
                <a:latin typeface="Söhne"/>
              </a:rPr>
              <a:t>Members value IAC's training, webinars, and professional development. </a:t>
            </a:r>
          </a:p>
        </p:txBody>
      </p:sp>
      <p:sp>
        <p:nvSpPr>
          <p:cNvPr id="16" name="Rounded Rectangle 15">
            <a:extLst>
              <a:ext uri="{FF2B5EF4-FFF2-40B4-BE49-F238E27FC236}">
                <a16:creationId xmlns:a16="http://schemas.microsoft.com/office/drawing/2014/main" id="{1955E3F2-C679-6FD6-C11A-EF7FF2BF24A5}"/>
              </a:ext>
            </a:extLst>
          </p:cNvPr>
          <p:cNvSpPr/>
          <p:nvPr/>
        </p:nvSpPr>
        <p:spPr>
          <a:xfrm>
            <a:off x="5042517" y="2812002"/>
            <a:ext cx="5823751" cy="1233996"/>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lang="en-AU" sz="1600" b="1" i="0" dirty="0">
                <a:solidFill>
                  <a:schemeClr val="bg1"/>
                </a:solidFill>
                <a:effectLst/>
                <a:latin typeface="Söhne"/>
              </a:rPr>
              <a:t>Measuring Campaign Effectiveness Challenges:</a:t>
            </a:r>
            <a:r>
              <a:rPr lang="en-AU" sz="1600" dirty="0">
                <a:solidFill>
                  <a:schemeClr val="bg1"/>
                </a:solidFill>
                <a:latin typeface="Söhne"/>
              </a:rPr>
              <a:t> </a:t>
            </a:r>
            <a:r>
              <a:rPr lang="en-AU" sz="1600" b="0" i="0" dirty="0">
                <a:solidFill>
                  <a:schemeClr val="bg1"/>
                </a:solidFill>
                <a:effectLst/>
                <a:latin typeface="Söhne"/>
              </a:rPr>
              <a:t>Difficulty in measuring the IAC campaign's impact. Questions about the clarity and impact of IAC's advocacy efforts.</a:t>
            </a:r>
          </a:p>
        </p:txBody>
      </p:sp>
      <p:sp>
        <p:nvSpPr>
          <p:cNvPr id="17" name="Rounded Rectangle 16">
            <a:extLst>
              <a:ext uri="{FF2B5EF4-FFF2-40B4-BE49-F238E27FC236}">
                <a16:creationId xmlns:a16="http://schemas.microsoft.com/office/drawing/2014/main" id="{136E2D34-AF59-2CC9-63EB-E83FF3B0B94A}"/>
              </a:ext>
            </a:extLst>
          </p:cNvPr>
          <p:cNvSpPr/>
          <p:nvPr/>
        </p:nvSpPr>
        <p:spPr>
          <a:xfrm>
            <a:off x="5091208" y="4370639"/>
            <a:ext cx="5823751" cy="1233996"/>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lang="en-AU" sz="1600" b="1" i="0" dirty="0">
                <a:solidFill>
                  <a:schemeClr val="bg1"/>
                </a:solidFill>
                <a:effectLst/>
                <a:latin typeface="Söhne"/>
              </a:rPr>
              <a:t>Mixed Perceptions on Campaign Materials and Interaction:</a:t>
            </a:r>
            <a:r>
              <a:rPr lang="en-AU" sz="1600" dirty="0">
                <a:solidFill>
                  <a:schemeClr val="bg1"/>
                </a:solidFill>
                <a:latin typeface="Söhne"/>
              </a:rPr>
              <a:t> </a:t>
            </a:r>
            <a:r>
              <a:rPr lang="en-AU" sz="1600" b="0" i="0" dirty="0">
                <a:solidFill>
                  <a:schemeClr val="bg1"/>
                </a:solidFill>
                <a:effectLst/>
                <a:latin typeface="Söhne"/>
              </a:rPr>
              <a:t>Mixed perceptions on the effectiveness of IAC's marketing materials. Desire for more personalised interaction beyond general training.</a:t>
            </a:r>
          </a:p>
        </p:txBody>
      </p:sp>
      <p:pic>
        <p:nvPicPr>
          <p:cNvPr id="2" name="Picture 1" descr="A black background with a black square&#10;&#10;Description automatically generated with medium confidence">
            <a:extLst>
              <a:ext uri="{FF2B5EF4-FFF2-40B4-BE49-F238E27FC236}">
                <a16:creationId xmlns:a16="http://schemas.microsoft.com/office/drawing/2014/main" id="{A892A5E4-0A6B-5CA9-F568-69AE4A5FFC18}"/>
              </a:ext>
            </a:extLst>
          </p:cNvPr>
          <p:cNvPicPr>
            <a:picLocks noChangeAspect="1"/>
          </p:cNvPicPr>
          <p:nvPr/>
        </p:nvPicPr>
        <p:blipFill>
          <a:blip r:embed="rId3"/>
          <a:stretch>
            <a:fillRect/>
          </a:stretch>
        </p:blipFill>
        <p:spPr>
          <a:xfrm>
            <a:off x="1650202" y="464235"/>
            <a:ext cx="683491" cy="683491"/>
          </a:xfrm>
          <a:prstGeom prst="rect">
            <a:avLst/>
          </a:prstGeom>
        </p:spPr>
      </p:pic>
    </p:spTree>
    <p:extLst>
      <p:ext uri="{BB962C8B-B14F-4D97-AF65-F5344CB8AC3E}">
        <p14:creationId xmlns:p14="http://schemas.microsoft.com/office/powerpoint/2010/main" val="2925388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2DC56D3-E026-2DBC-53E6-CCCF167BA4D6}"/>
              </a:ext>
            </a:extLst>
          </p:cNvPr>
          <p:cNvSpPr>
            <a:spLocks noGrp="1"/>
          </p:cNvSpPr>
          <p:nvPr>
            <p:ph sz="quarter" idx="10"/>
          </p:nvPr>
        </p:nvSpPr>
        <p:spPr>
          <a:xfrm>
            <a:off x="389277" y="3072070"/>
            <a:ext cx="3205339" cy="1793289"/>
          </a:xfrm>
        </p:spPr>
        <p:txBody>
          <a:bodyPr>
            <a:noAutofit/>
          </a:bodyPr>
          <a:lstStyle/>
          <a:p>
            <a:r>
              <a:rPr lang="en-AU" sz="1400" b="0" i="0" dirty="0">
                <a:solidFill>
                  <a:srgbClr val="223469"/>
                </a:solidFill>
                <a:effectLst/>
                <a:latin typeface="Söhne"/>
              </a:rPr>
              <a:t>Respondents express a desire for expanded professional development, community collaboration platforms, increased advocacy efforts, broader marketing initiatives, and enhanced resources. There is a call for more diverse engagement channels and learning opportunities to facilitate growth and collaboration across the Gifts in Wills sector.</a:t>
            </a:r>
            <a:endParaRPr lang="en-US" sz="1400" b="1" dirty="0">
              <a:solidFill>
                <a:srgbClr val="223469"/>
              </a:solidFill>
            </a:endParaRPr>
          </a:p>
        </p:txBody>
      </p:sp>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latin typeface="+mn-lt"/>
              </a:rPr>
              <a:t>What additional activities would you like to see from the Include a Charity campaign?</a:t>
            </a:r>
          </a:p>
        </p:txBody>
      </p:sp>
      <p:sp>
        <p:nvSpPr>
          <p:cNvPr id="13" name="TextBox 12">
            <a:extLst>
              <a:ext uri="{FF2B5EF4-FFF2-40B4-BE49-F238E27FC236}">
                <a16:creationId xmlns:a16="http://schemas.microsoft.com/office/drawing/2014/main" id="{721F1213-EF6C-874E-2FC6-7F1A2A7CDDB8}"/>
              </a:ext>
            </a:extLst>
          </p:cNvPr>
          <p:cNvSpPr txBox="1"/>
          <p:nvPr/>
        </p:nvSpPr>
        <p:spPr>
          <a:xfrm>
            <a:off x="149416" y="1798407"/>
            <a:ext cx="3685065" cy="584775"/>
          </a:xfrm>
          <a:prstGeom prst="rect">
            <a:avLst/>
          </a:prstGeom>
          <a:noFill/>
        </p:spPr>
        <p:txBody>
          <a:bodyPr wrap="square" rtlCol="0">
            <a:spAutoFit/>
          </a:bodyPr>
          <a:lstStyle/>
          <a:p>
            <a:pPr algn="ctr"/>
            <a:r>
              <a:rPr lang="en-AU" sz="1600" b="1" i="0" dirty="0">
                <a:solidFill>
                  <a:srgbClr val="223469"/>
                </a:solidFill>
                <a:effectLst/>
                <a:latin typeface="Söhne"/>
              </a:rPr>
              <a:t>Expanding Horizons: A Call for Growth and Collaboration</a:t>
            </a:r>
          </a:p>
        </p:txBody>
      </p:sp>
      <p:sp>
        <p:nvSpPr>
          <p:cNvPr id="14" name="TextBox 13">
            <a:extLst>
              <a:ext uri="{FF2B5EF4-FFF2-40B4-BE49-F238E27FC236}">
                <a16:creationId xmlns:a16="http://schemas.microsoft.com/office/drawing/2014/main" id="{971B9454-FEF1-94CA-F2E8-488097B1E74C}"/>
              </a:ext>
            </a:extLst>
          </p:cNvPr>
          <p:cNvSpPr txBox="1"/>
          <p:nvPr/>
        </p:nvSpPr>
        <p:spPr>
          <a:xfrm>
            <a:off x="247069" y="5354831"/>
            <a:ext cx="3489757" cy="1200329"/>
          </a:xfrm>
          <a:prstGeom prst="rect">
            <a:avLst/>
          </a:prstGeom>
          <a:noFill/>
        </p:spPr>
        <p:txBody>
          <a:bodyPr wrap="square" rtlCol="0">
            <a:spAutoFit/>
          </a:bodyPr>
          <a:lstStyle/>
          <a:p>
            <a:pPr algn="ctr"/>
            <a:r>
              <a:rPr lang="en-AU" sz="1200" b="1" i="0" dirty="0">
                <a:solidFill>
                  <a:srgbClr val="223469"/>
                </a:solidFill>
                <a:effectLst/>
                <a:latin typeface="Söhne"/>
              </a:rPr>
              <a:t>Prioritise the development of professional development opportunities, community discussion spaces, and advocacy efforts.</a:t>
            </a:r>
          </a:p>
          <a:p>
            <a:pPr algn="ctr"/>
            <a:r>
              <a:rPr lang="en-AU" sz="1200" b="1" i="0" dirty="0">
                <a:solidFill>
                  <a:srgbClr val="223469"/>
                </a:solidFill>
                <a:effectLst/>
                <a:latin typeface="Söhne"/>
              </a:rPr>
              <a:t>Explore new ways to foster collaboration and learning within the community, including in-person catch-ups and knowledge-sharing platforms.</a:t>
            </a:r>
            <a:endParaRPr lang="en-US" sz="1200" b="1" dirty="0">
              <a:solidFill>
                <a:srgbClr val="223469"/>
              </a:solidFill>
            </a:endParaRPr>
          </a:p>
        </p:txBody>
      </p:sp>
      <p:sp>
        <p:nvSpPr>
          <p:cNvPr id="15" name="Rounded Rectangle 14">
            <a:extLst>
              <a:ext uri="{FF2B5EF4-FFF2-40B4-BE49-F238E27FC236}">
                <a16:creationId xmlns:a16="http://schemas.microsoft.com/office/drawing/2014/main" id="{02DE026F-8558-CAE4-07F8-BFAB4B9BA1B4}"/>
              </a:ext>
            </a:extLst>
          </p:cNvPr>
          <p:cNvSpPr/>
          <p:nvPr/>
        </p:nvSpPr>
        <p:spPr>
          <a:xfrm>
            <a:off x="4398818" y="1257962"/>
            <a:ext cx="7315200" cy="687469"/>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050" b="1" i="0" dirty="0">
                <a:solidFill>
                  <a:schemeClr val="bg1"/>
                </a:solidFill>
                <a:effectLst/>
                <a:latin typeface="Söhne"/>
              </a:rPr>
              <a:t>Enhanced Professional Development Opportunities: </a:t>
            </a:r>
            <a:r>
              <a:rPr lang="en-AU" sz="1050" i="0" dirty="0">
                <a:solidFill>
                  <a:schemeClr val="bg1"/>
                </a:solidFill>
                <a:effectLst/>
                <a:latin typeface="Söhne"/>
              </a:rPr>
              <a:t>Respondents express a desire for more professional development opportunities to advance knowledge and skills. They specifically mention interest in CEO/board engagement and more interaction with solicitors and financial advisors.</a:t>
            </a:r>
          </a:p>
        </p:txBody>
      </p:sp>
      <p:sp>
        <p:nvSpPr>
          <p:cNvPr id="16" name="Rounded Rectangle 15">
            <a:extLst>
              <a:ext uri="{FF2B5EF4-FFF2-40B4-BE49-F238E27FC236}">
                <a16:creationId xmlns:a16="http://schemas.microsoft.com/office/drawing/2014/main" id="{1955E3F2-C679-6FD6-C11A-EF7FF2BF24A5}"/>
              </a:ext>
            </a:extLst>
          </p:cNvPr>
          <p:cNvSpPr/>
          <p:nvPr/>
        </p:nvSpPr>
        <p:spPr>
          <a:xfrm>
            <a:off x="4398818" y="2135166"/>
            <a:ext cx="7315200" cy="687469"/>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050" b="1" i="0" dirty="0">
                <a:solidFill>
                  <a:schemeClr val="bg1"/>
                </a:solidFill>
                <a:effectLst/>
                <a:latin typeface="Söhne"/>
              </a:rPr>
              <a:t>Community Collaboration and Discussion Platforms: </a:t>
            </a:r>
            <a:r>
              <a:rPr lang="en-AU" sz="1050" i="0" dirty="0">
                <a:solidFill>
                  <a:schemeClr val="bg1"/>
                </a:solidFill>
                <a:effectLst/>
                <a:latin typeface="Söhne"/>
              </a:rPr>
              <a:t>There is a request for more space for the community to discuss and collaborate on topical matters. Respondents express a desire for both online and in-person interactions, including in-person catch-ups and unified positions on sector-wide topics.</a:t>
            </a:r>
          </a:p>
        </p:txBody>
      </p:sp>
      <p:sp>
        <p:nvSpPr>
          <p:cNvPr id="17" name="Rounded Rectangle 16">
            <a:extLst>
              <a:ext uri="{FF2B5EF4-FFF2-40B4-BE49-F238E27FC236}">
                <a16:creationId xmlns:a16="http://schemas.microsoft.com/office/drawing/2014/main" id="{136E2D34-AF59-2CC9-63EB-E83FF3B0B94A}"/>
              </a:ext>
            </a:extLst>
          </p:cNvPr>
          <p:cNvSpPr/>
          <p:nvPr/>
        </p:nvSpPr>
        <p:spPr>
          <a:xfrm>
            <a:off x="4398818" y="2958024"/>
            <a:ext cx="7315200" cy="687469"/>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050" b="1" i="0" dirty="0">
                <a:solidFill>
                  <a:schemeClr val="bg1"/>
                </a:solidFill>
                <a:effectLst/>
                <a:latin typeface="Söhne"/>
              </a:rPr>
              <a:t>Advocacy and External Engagement: </a:t>
            </a:r>
            <a:r>
              <a:rPr lang="en-AU" sz="1050" i="0" dirty="0">
                <a:solidFill>
                  <a:schemeClr val="bg1"/>
                </a:solidFill>
                <a:effectLst/>
                <a:latin typeface="Söhne"/>
              </a:rPr>
              <a:t>Interest is shown in advocacy efforts towards the government, lawyer groups, and sharing international best practices. There are also suggestions for more promotions and engagement with solicitors to encourage the Gifts in Wills question.</a:t>
            </a:r>
          </a:p>
        </p:txBody>
      </p:sp>
      <p:sp>
        <p:nvSpPr>
          <p:cNvPr id="2" name="Rounded Rectangle 1">
            <a:extLst>
              <a:ext uri="{FF2B5EF4-FFF2-40B4-BE49-F238E27FC236}">
                <a16:creationId xmlns:a16="http://schemas.microsoft.com/office/drawing/2014/main" id="{9392D188-141F-E418-2261-279424D64002}"/>
              </a:ext>
            </a:extLst>
          </p:cNvPr>
          <p:cNvSpPr/>
          <p:nvPr/>
        </p:nvSpPr>
        <p:spPr>
          <a:xfrm>
            <a:off x="4398818" y="3794957"/>
            <a:ext cx="7315200" cy="687469"/>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050" b="1" i="0" dirty="0">
                <a:effectLst/>
                <a:latin typeface="Söhne"/>
              </a:rPr>
              <a:t>Marketing and Resource Support:</a:t>
            </a:r>
            <a:r>
              <a:rPr lang="en-AU" sz="1050" b="0" i="0" dirty="0">
                <a:solidFill>
                  <a:srgbClr val="374151"/>
                </a:solidFill>
                <a:effectLst/>
                <a:latin typeface="Söhne"/>
              </a:rPr>
              <a:t> </a:t>
            </a:r>
            <a:r>
              <a:rPr lang="en-AU" sz="1050" i="0" dirty="0">
                <a:solidFill>
                  <a:schemeClr val="bg1"/>
                </a:solidFill>
                <a:effectLst/>
                <a:latin typeface="Söhne"/>
              </a:rPr>
              <a:t>Respondents express the need for more broad marketing initiatives and resources. There is an interest in testimonial videos across charities and more opportunities to learn from other charities in the Gifts in Wills space.</a:t>
            </a:r>
          </a:p>
        </p:txBody>
      </p:sp>
      <p:sp>
        <p:nvSpPr>
          <p:cNvPr id="3" name="Rounded Rectangle 2">
            <a:extLst>
              <a:ext uri="{FF2B5EF4-FFF2-40B4-BE49-F238E27FC236}">
                <a16:creationId xmlns:a16="http://schemas.microsoft.com/office/drawing/2014/main" id="{39B35A72-B7C0-C075-E342-85FBFBEE3016}"/>
              </a:ext>
            </a:extLst>
          </p:cNvPr>
          <p:cNvSpPr/>
          <p:nvPr/>
        </p:nvSpPr>
        <p:spPr>
          <a:xfrm>
            <a:off x="4398818" y="4667362"/>
            <a:ext cx="7315200" cy="687469"/>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050" b="1" i="0" dirty="0">
                <a:solidFill>
                  <a:schemeClr val="bg1"/>
                </a:solidFill>
                <a:effectLst/>
                <a:latin typeface="Söhne"/>
              </a:rPr>
              <a:t>Ethical Standards and Awareness Building: </a:t>
            </a:r>
            <a:r>
              <a:rPr lang="en-AU" sz="1050" i="0" dirty="0">
                <a:solidFill>
                  <a:schemeClr val="bg1"/>
                </a:solidFill>
                <a:effectLst/>
                <a:latin typeface="Söhne"/>
              </a:rPr>
              <a:t>Calls are made for more resources to help set up programs from scratch and a code of ethical standards for stewardship. There is also interest in general awareness building in the community and education on Capital Gains Tax (CGT) issues</a:t>
            </a:r>
            <a:r>
              <a:rPr lang="en-AU" sz="1050" b="1" i="0" dirty="0">
                <a:solidFill>
                  <a:schemeClr val="bg1"/>
                </a:solidFill>
                <a:effectLst/>
                <a:latin typeface="Söhne"/>
              </a:rPr>
              <a:t>.</a:t>
            </a:r>
            <a:endParaRPr lang="en-AU" sz="1050" i="0" dirty="0">
              <a:solidFill>
                <a:schemeClr val="bg1"/>
              </a:solidFill>
              <a:effectLst/>
              <a:latin typeface="Söhne"/>
            </a:endParaRPr>
          </a:p>
        </p:txBody>
      </p:sp>
      <p:pic>
        <p:nvPicPr>
          <p:cNvPr id="6" name="Picture 5" descr="A black background with a black square&#10;&#10;Description automatically generated with medium confidence">
            <a:extLst>
              <a:ext uri="{FF2B5EF4-FFF2-40B4-BE49-F238E27FC236}">
                <a16:creationId xmlns:a16="http://schemas.microsoft.com/office/drawing/2014/main" id="{974AA229-6ACD-A5EF-A8AE-5DE71C77CFBC}"/>
              </a:ext>
            </a:extLst>
          </p:cNvPr>
          <p:cNvPicPr>
            <a:picLocks noChangeAspect="1"/>
          </p:cNvPicPr>
          <p:nvPr/>
        </p:nvPicPr>
        <p:blipFill>
          <a:blip r:embed="rId3"/>
          <a:stretch>
            <a:fillRect/>
          </a:stretch>
        </p:blipFill>
        <p:spPr>
          <a:xfrm>
            <a:off x="1542252" y="424193"/>
            <a:ext cx="776076" cy="776076"/>
          </a:xfrm>
          <a:prstGeom prst="rect">
            <a:avLst/>
          </a:prstGeom>
        </p:spPr>
      </p:pic>
    </p:spTree>
    <p:extLst>
      <p:ext uri="{BB962C8B-B14F-4D97-AF65-F5344CB8AC3E}">
        <p14:creationId xmlns:p14="http://schemas.microsoft.com/office/powerpoint/2010/main" val="10584446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t>How important do you think the</a:t>
            </a:r>
            <a:br>
              <a:rPr lang="en-US" sz="2400" dirty="0"/>
            </a:br>
            <a:r>
              <a:rPr lang="en-US" sz="2400" dirty="0"/>
              <a:t> Include a Charity campaign is?</a:t>
            </a:r>
          </a:p>
        </p:txBody>
      </p:sp>
      <p:sp>
        <p:nvSpPr>
          <p:cNvPr id="14" name="TextBox 13">
            <a:extLst>
              <a:ext uri="{FF2B5EF4-FFF2-40B4-BE49-F238E27FC236}">
                <a16:creationId xmlns:a16="http://schemas.microsoft.com/office/drawing/2014/main" id="{971B9454-FEF1-94CA-F2E8-488097B1E74C}"/>
              </a:ext>
            </a:extLst>
          </p:cNvPr>
          <p:cNvSpPr txBox="1"/>
          <p:nvPr/>
        </p:nvSpPr>
        <p:spPr>
          <a:xfrm>
            <a:off x="460803" y="5573803"/>
            <a:ext cx="3062287" cy="830997"/>
          </a:xfrm>
          <a:prstGeom prst="rect">
            <a:avLst/>
          </a:prstGeom>
          <a:noFill/>
        </p:spPr>
        <p:txBody>
          <a:bodyPr wrap="square" rtlCol="0">
            <a:spAutoFit/>
          </a:bodyPr>
          <a:lstStyle/>
          <a:p>
            <a:pPr algn="ctr"/>
            <a:r>
              <a:rPr lang="en-AU" sz="1200" b="1" i="0" dirty="0">
                <a:solidFill>
                  <a:srgbClr val="223469"/>
                </a:solidFill>
                <a:effectLst/>
              </a:rPr>
              <a:t>Continue to promote Include a Charity as a way for members and charities to unite during the year to build the awareness of gift in Wills in the community.</a:t>
            </a:r>
            <a:endParaRPr lang="en-US" sz="1200" b="1" dirty="0">
              <a:solidFill>
                <a:srgbClr val="223469"/>
              </a:solidFill>
            </a:endParaRPr>
          </a:p>
        </p:txBody>
      </p:sp>
      <p:sp>
        <p:nvSpPr>
          <p:cNvPr id="3" name="TextBox 2">
            <a:extLst>
              <a:ext uri="{FF2B5EF4-FFF2-40B4-BE49-F238E27FC236}">
                <a16:creationId xmlns:a16="http://schemas.microsoft.com/office/drawing/2014/main" id="{2C8DA085-D1A4-8F11-D7CE-DC0AD2DB2CC2}"/>
              </a:ext>
            </a:extLst>
          </p:cNvPr>
          <p:cNvSpPr txBox="1"/>
          <p:nvPr/>
        </p:nvSpPr>
        <p:spPr>
          <a:xfrm>
            <a:off x="391963" y="1791248"/>
            <a:ext cx="3199968" cy="584775"/>
          </a:xfrm>
          <a:prstGeom prst="rect">
            <a:avLst/>
          </a:prstGeom>
          <a:noFill/>
        </p:spPr>
        <p:txBody>
          <a:bodyPr wrap="square" rtlCol="0">
            <a:spAutoFit/>
          </a:bodyPr>
          <a:lstStyle/>
          <a:p>
            <a:pPr algn="ctr"/>
            <a:r>
              <a:rPr lang="en-US" sz="1600" b="1" dirty="0">
                <a:solidFill>
                  <a:srgbClr val="354373"/>
                </a:solidFill>
              </a:rPr>
              <a:t>High Importance of Include a Charity Campaign across Members</a:t>
            </a:r>
          </a:p>
        </p:txBody>
      </p:sp>
      <p:sp>
        <p:nvSpPr>
          <p:cNvPr id="5" name="Content Placeholder 4">
            <a:extLst>
              <a:ext uri="{FF2B5EF4-FFF2-40B4-BE49-F238E27FC236}">
                <a16:creationId xmlns:a16="http://schemas.microsoft.com/office/drawing/2014/main" id="{C3CE6C86-D3D3-962C-31A3-DBBCB7C33B2F}"/>
              </a:ext>
            </a:extLst>
          </p:cNvPr>
          <p:cNvSpPr>
            <a:spLocks noGrp="1"/>
          </p:cNvSpPr>
          <p:nvPr>
            <p:ph sz="quarter" idx="10"/>
          </p:nvPr>
        </p:nvSpPr>
        <p:spPr>
          <a:xfrm>
            <a:off x="460804" y="3092825"/>
            <a:ext cx="3062287" cy="1764176"/>
          </a:xfrm>
        </p:spPr>
        <p:txBody>
          <a:bodyPr>
            <a:normAutofit/>
          </a:bodyPr>
          <a:lstStyle/>
          <a:p>
            <a:r>
              <a:rPr lang="en-AU" sz="1400" b="0" i="0" dirty="0">
                <a:solidFill>
                  <a:srgbClr val="223469"/>
                </a:solidFill>
                <a:effectLst/>
              </a:rPr>
              <a:t>Most members believe Include a Charity campaign is important, with 27% stating it is extremely important and 50% very important. Only a small number, 7% believe it is slightly important.</a:t>
            </a:r>
            <a:endParaRPr lang="en-US" sz="1400" dirty="0">
              <a:solidFill>
                <a:srgbClr val="223469"/>
              </a:solidFill>
            </a:endParaRPr>
          </a:p>
        </p:txBody>
      </p:sp>
      <p:graphicFrame>
        <p:nvGraphicFramePr>
          <p:cNvPr id="7" name="Content Placeholder 1">
            <a:extLst>
              <a:ext uri="{FF2B5EF4-FFF2-40B4-BE49-F238E27FC236}">
                <a16:creationId xmlns:a16="http://schemas.microsoft.com/office/drawing/2014/main" id="{B4AE5545-148A-E537-3658-67CE42A97A78}"/>
              </a:ext>
            </a:extLst>
          </p:cNvPr>
          <p:cNvGraphicFramePr>
            <a:graphicFrameLocks/>
          </p:cNvGraphicFramePr>
          <p:nvPr>
            <p:extLst>
              <p:ext uri="{D42A27DB-BD31-4B8C-83A1-F6EECF244321}">
                <p14:modId xmlns:p14="http://schemas.microsoft.com/office/powerpoint/2010/main" val="4289601100"/>
              </p:ext>
            </p:extLst>
          </p:nvPr>
        </p:nvGraphicFramePr>
        <p:xfrm>
          <a:off x="4595956" y="1068227"/>
          <a:ext cx="6660861" cy="4846387"/>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descr="A black background with a black square&#10;&#10;Description automatically generated with medium confidence">
            <a:extLst>
              <a:ext uri="{FF2B5EF4-FFF2-40B4-BE49-F238E27FC236}">
                <a16:creationId xmlns:a16="http://schemas.microsoft.com/office/drawing/2014/main" id="{8189168D-365B-B745-A7F2-9474CDDD606B}"/>
              </a:ext>
            </a:extLst>
          </p:cNvPr>
          <p:cNvPicPr>
            <a:picLocks noChangeAspect="1"/>
          </p:cNvPicPr>
          <p:nvPr/>
        </p:nvPicPr>
        <p:blipFill>
          <a:blip r:embed="rId4"/>
          <a:stretch>
            <a:fillRect/>
          </a:stretch>
        </p:blipFill>
        <p:spPr>
          <a:xfrm>
            <a:off x="1604019" y="462008"/>
            <a:ext cx="705071" cy="705071"/>
          </a:xfrm>
          <a:prstGeom prst="rect">
            <a:avLst/>
          </a:prstGeom>
        </p:spPr>
      </p:pic>
    </p:spTree>
    <p:extLst>
      <p:ext uri="{BB962C8B-B14F-4D97-AF65-F5344CB8AC3E}">
        <p14:creationId xmlns:p14="http://schemas.microsoft.com/office/powerpoint/2010/main" val="4554839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506F92AD-B8B2-A09D-53AF-4D49345B152C}"/>
              </a:ext>
            </a:extLst>
          </p:cNvPr>
          <p:cNvSpPr/>
          <p:nvPr/>
        </p:nvSpPr>
        <p:spPr>
          <a:xfrm>
            <a:off x="2248711" y="36066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Increasing awareness of GIWs and will-writing in Aus is no easy feat, but IAC is talking steps towards this so we can follow countries like the UK who have massive GIWs income.</a:t>
            </a:r>
            <a:endParaRPr lang="en-US" sz="1400" i="1" dirty="0">
              <a:solidFill>
                <a:schemeClr val="bg1"/>
              </a:solidFill>
            </a:endParaRPr>
          </a:p>
        </p:txBody>
      </p:sp>
      <p:sp>
        <p:nvSpPr>
          <p:cNvPr id="4" name="Rounded Rectangle 3">
            <a:extLst>
              <a:ext uri="{FF2B5EF4-FFF2-40B4-BE49-F238E27FC236}">
                <a16:creationId xmlns:a16="http://schemas.microsoft.com/office/drawing/2014/main" id="{D7801BC9-3A97-3FE7-83AF-567FB6F93811}"/>
              </a:ext>
            </a:extLst>
          </p:cNvPr>
          <p:cNvSpPr/>
          <p:nvPr/>
        </p:nvSpPr>
        <p:spPr>
          <a:xfrm>
            <a:off x="5523690" y="36066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The only way we can elevate the sector and spread awareness is if all charities are working together. </a:t>
            </a:r>
            <a:endParaRPr lang="en-US" sz="1400" i="1" dirty="0">
              <a:solidFill>
                <a:schemeClr val="bg1"/>
              </a:solidFill>
            </a:endParaRPr>
          </a:p>
        </p:txBody>
      </p:sp>
      <p:sp>
        <p:nvSpPr>
          <p:cNvPr id="5" name="Rounded Rectangle 4">
            <a:extLst>
              <a:ext uri="{FF2B5EF4-FFF2-40B4-BE49-F238E27FC236}">
                <a16:creationId xmlns:a16="http://schemas.microsoft.com/office/drawing/2014/main" id="{BC22F80B-B0D7-90E1-0EFF-428391347B1D}"/>
              </a:ext>
            </a:extLst>
          </p:cNvPr>
          <p:cNvSpPr/>
          <p:nvPr/>
        </p:nvSpPr>
        <p:spPr>
          <a:xfrm>
            <a:off x="8773252" y="34808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It gives support to an important area of fundraising, often neglected.</a:t>
            </a:r>
            <a:endParaRPr lang="en-US" sz="1400" i="1" dirty="0">
              <a:solidFill>
                <a:schemeClr val="bg1"/>
              </a:solidFill>
            </a:endParaRPr>
          </a:p>
        </p:txBody>
      </p:sp>
      <p:sp>
        <p:nvSpPr>
          <p:cNvPr id="6" name="Rounded Rectangle 5">
            <a:extLst>
              <a:ext uri="{FF2B5EF4-FFF2-40B4-BE49-F238E27FC236}">
                <a16:creationId xmlns:a16="http://schemas.microsoft.com/office/drawing/2014/main" id="{0791AA27-C7C3-CBC7-B0C1-8872288C1FBF}"/>
              </a:ext>
            </a:extLst>
          </p:cNvPr>
          <p:cNvSpPr/>
          <p:nvPr/>
        </p:nvSpPr>
        <p:spPr>
          <a:xfrm>
            <a:off x="2248711" y="284127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The UK has shown the potential of GiW fundraising and I believe IAC are best placed to drive similar work in Australia.</a:t>
            </a:r>
            <a:endParaRPr lang="en-US" sz="1400" i="1" dirty="0">
              <a:solidFill>
                <a:schemeClr val="bg1"/>
              </a:solidFill>
            </a:endParaRPr>
          </a:p>
        </p:txBody>
      </p:sp>
      <p:sp>
        <p:nvSpPr>
          <p:cNvPr id="7" name="Rounded Rectangle 6">
            <a:extLst>
              <a:ext uri="{FF2B5EF4-FFF2-40B4-BE49-F238E27FC236}">
                <a16:creationId xmlns:a16="http://schemas.microsoft.com/office/drawing/2014/main" id="{C9A6BD1F-C4AC-1568-8B07-240A22D9D07C}"/>
              </a:ext>
            </a:extLst>
          </p:cNvPr>
          <p:cNvSpPr/>
          <p:nvPr/>
        </p:nvSpPr>
        <p:spPr>
          <a:xfrm>
            <a:off x="5523690" y="284127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It is very important to reach solicitors and the general public on the importance of a GIW. </a:t>
            </a:r>
            <a:endParaRPr lang="en-US" sz="1400" i="1" dirty="0">
              <a:solidFill>
                <a:schemeClr val="bg1"/>
              </a:solidFill>
            </a:endParaRPr>
          </a:p>
        </p:txBody>
      </p:sp>
      <p:sp>
        <p:nvSpPr>
          <p:cNvPr id="8" name="Rounded Rectangle 7">
            <a:extLst>
              <a:ext uri="{FF2B5EF4-FFF2-40B4-BE49-F238E27FC236}">
                <a16:creationId xmlns:a16="http://schemas.microsoft.com/office/drawing/2014/main" id="{5D00D936-E380-9192-25F7-37E80EB457E2}"/>
              </a:ext>
            </a:extLst>
          </p:cNvPr>
          <p:cNvSpPr/>
          <p:nvPr/>
        </p:nvSpPr>
        <p:spPr>
          <a:xfrm>
            <a:off x="8773252" y="282869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I think sometimes across the calendar year, charities struggle to get the active promotion of IAC approved in time to participate in the activities. Though I think if the timing is aligned, and they are able to successfully promote the campaign it is of huge benefit. </a:t>
            </a:r>
            <a:endParaRPr lang="en-US" sz="1400" i="1" dirty="0">
              <a:solidFill>
                <a:schemeClr val="bg1"/>
              </a:solidFill>
            </a:endParaRPr>
          </a:p>
        </p:txBody>
      </p:sp>
      <p:sp>
        <p:nvSpPr>
          <p:cNvPr id="9" name="TextBox 8">
            <a:extLst>
              <a:ext uri="{FF2B5EF4-FFF2-40B4-BE49-F238E27FC236}">
                <a16:creationId xmlns:a16="http://schemas.microsoft.com/office/drawing/2014/main" id="{EEC4FAE6-8622-7BA3-150B-9909C9022D2D}"/>
              </a:ext>
            </a:extLst>
          </p:cNvPr>
          <p:cNvSpPr txBox="1"/>
          <p:nvPr/>
        </p:nvSpPr>
        <p:spPr>
          <a:xfrm rot="16200000">
            <a:off x="-1492463" y="2767280"/>
            <a:ext cx="4631823" cy="1323439"/>
          </a:xfrm>
          <a:prstGeom prst="rect">
            <a:avLst/>
          </a:prstGeom>
          <a:noFill/>
        </p:spPr>
        <p:txBody>
          <a:bodyPr wrap="square" rtlCol="0">
            <a:spAutoFit/>
          </a:bodyPr>
          <a:lstStyle/>
          <a:p>
            <a:pPr algn="ctr"/>
            <a:r>
              <a:rPr lang="en-US" sz="4000" b="1" dirty="0">
                <a:solidFill>
                  <a:srgbClr val="223469"/>
                </a:solidFill>
                <a:latin typeface="MrEavesXLModOT" panose="020B0603060502020204" pitchFamily="34" charset="77"/>
              </a:rPr>
              <a:t>What Are Our Members Saying?</a:t>
            </a:r>
          </a:p>
        </p:txBody>
      </p:sp>
      <p:sp>
        <p:nvSpPr>
          <p:cNvPr id="10" name="Title 9">
            <a:extLst>
              <a:ext uri="{FF2B5EF4-FFF2-40B4-BE49-F238E27FC236}">
                <a16:creationId xmlns:a16="http://schemas.microsoft.com/office/drawing/2014/main" id="{9044826C-6640-29F0-DDFE-AF33764D1AE3}"/>
              </a:ext>
            </a:extLst>
          </p:cNvPr>
          <p:cNvSpPr txBox="1">
            <a:spLocks/>
          </p:cNvSpPr>
          <p:nvPr/>
        </p:nvSpPr>
        <p:spPr>
          <a:xfrm>
            <a:off x="2170053" y="5434258"/>
            <a:ext cx="7554050" cy="8263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rgbClr val="223469"/>
                </a:solidFill>
                <a:latin typeface="MrEavesXLModOT" panose="020B0603060502020204" pitchFamily="34" charset="77"/>
                <a:ea typeface="+mn-ea"/>
                <a:cs typeface="+mn-cs"/>
              </a:rPr>
              <a:t>How important do you think the</a:t>
            </a:r>
            <a:br>
              <a:rPr lang="en-US" sz="4000" b="1" dirty="0">
                <a:solidFill>
                  <a:srgbClr val="223469"/>
                </a:solidFill>
                <a:latin typeface="MrEavesXLModOT" panose="020B0603060502020204" pitchFamily="34" charset="77"/>
                <a:ea typeface="+mn-ea"/>
                <a:cs typeface="+mn-cs"/>
              </a:rPr>
            </a:br>
            <a:r>
              <a:rPr lang="en-US" sz="4000" b="1" dirty="0">
                <a:solidFill>
                  <a:srgbClr val="223469"/>
                </a:solidFill>
                <a:latin typeface="MrEavesXLModOT" panose="020B0603060502020204" pitchFamily="34" charset="77"/>
                <a:ea typeface="+mn-ea"/>
                <a:cs typeface="+mn-cs"/>
              </a:rPr>
              <a:t>Include a Charity campaign is?</a:t>
            </a:r>
          </a:p>
        </p:txBody>
      </p:sp>
    </p:spTree>
    <p:extLst>
      <p:ext uri="{BB962C8B-B14F-4D97-AF65-F5344CB8AC3E}">
        <p14:creationId xmlns:p14="http://schemas.microsoft.com/office/powerpoint/2010/main" val="1516171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2DC56D3-E026-2DBC-53E6-CCCF167BA4D6}"/>
              </a:ext>
            </a:extLst>
          </p:cNvPr>
          <p:cNvSpPr>
            <a:spLocks noGrp="1"/>
          </p:cNvSpPr>
          <p:nvPr>
            <p:ph sz="quarter" idx="10"/>
          </p:nvPr>
        </p:nvSpPr>
        <p:spPr>
          <a:xfrm>
            <a:off x="460807" y="3129127"/>
            <a:ext cx="3062287" cy="1697189"/>
          </a:xfrm>
        </p:spPr>
        <p:txBody>
          <a:bodyPr>
            <a:normAutofit fontScale="85000" lnSpcReduction="10000"/>
          </a:bodyPr>
          <a:lstStyle/>
          <a:p>
            <a:r>
              <a:rPr lang="en-AU" sz="1600" b="0" i="0" dirty="0">
                <a:solidFill>
                  <a:srgbClr val="223469"/>
                </a:solidFill>
                <a:effectLst/>
              </a:rPr>
              <a:t>The data shows IAC’s pivotal role in normalising Gifts in Wills conversations, building awareness, and capitalising on opportunities presented by the impending intergenerational wealth transfer. While challenges exist, the sentiment is positive about IAC's potential impact and its crucial role in sector elevation.</a:t>
            </a:r>
            <a:endParaRPr lang="en-US" sz="1600" b="1" dirty="0">
              <a:solidFill>
                <a:srgbClr val="223469"/>
              </a:solidFill>
            </a:endParaRPr>
          </a:p>
        </p:txBody>
      </p:sp>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t>How important do you think the</a:t>
            </a:r>
            <a:br>
              <a:rPr lang="en-US" sz="2400" dirty="0"/>
            </a:br>
            <a:r>
              <a:rPr lang="en-US" sz="2400" dirty="0"/>
              <a:t> Include a Charity campaign is?</a:t>
            </a:r>
          </a:p>
        </p:txBody>
      </p:sp>
      <p:sp>
        <p:nvSpPr>
          <p:cNvPr id="13" name="TextBox 12">
            <a:extLst>
              <a:ext uri="{FF2B5EF4-FFF2-40B4-BE49-F238E27FC236}">
                <a16:creationId xmlns:a16="http://schemas.microsoft.com/office/drawing/2014/main" id="{721F1213-EF6C-874E-2FC6-7F1A2A7CDDB8}"/>
              </a:ext>
            </a:extLst>
          </p:cNvPr>
          <p:cNvSpPr txBox="1"/>
          <p:nvPr/>
        </p:nvSpPr>
        <p:spPr>
          <a:xfrm>
            <a:off x="304777" y="1763831"/>
            <a:ext cx="3374345" cy="646331"/>
          </a:xfrm>
          <a:prstGeom prst="rect">
            <a:avLst/>
          </a:prstGeom>
          <a:noFill/>
        </p:spPr>
        <p:txBody>
          <a:bodyPr wrap="square" rtlCol="0">
            <a:spAutoFit/>
          </a:bodyPr>
          <a:lstStyle/>
          <a:p>
            <a:pPr algn="ctr"/>
            <a:r>
              <a:rPr lang="en-AU" b="1" i="0" dirty="0">
                <a:solidFill>
                  <a:srgbClr val="223469"/>
                </a:solidFill>
                <a:effectLst/>
              </a:rPr>
              <a:t>Empowering Change: IAC's Crucial Role in Normalising GIWs</a:t>
            </a:r>
          </a:p>
        </p:txBody>
      </p:sp>
      <p:sp>
        <p:nvSpPr>
          <p:cNvPr id="14" name="TextBox 13">
            <a:extLst>
              <a:ext uri="{FF2B5EF4-FFF2-40B4-BE49-F238E27FC236}">
                <a16:creationId xmlns:a16="http://schemas.microsoft.com/office/drawing/2014/main" id="{971B9454-FEF1-94CA-F2E8-488097B1E74C}"/>
              </a:ext>
            </a:extLst>
          </p:cNvPr>
          <p:cNvSpPr txBox="1"/>
          <p:nvPr/>
        </p:nvSpPr>
        <p:spPr>
          <a:xfrm>
            <a:off x="382790" y="5545281"/>
            <a:ext cx="3218317" cy="830997"/>
          </a:xfrm>
          <a:prstGeom prst="rect">
            <a:avLst/>
          </a:prstGeom>
          <a:noFill/>
        </p:spPr>
        <p:txBody>
          <a:bodyPr wrap="square" rtlCol="0">
            <a:spAutoFit/>
          </a:bodyPr>
          <a:lstStyle/>
          <a:p>
            <a:pPr algn="ctr"/>
            <a:r>
              <a:rPr lang="en-AU" sz="1200" b="1" i="0" dirty="0">
                <a:solidFill>
                  <a:srgbClr val="223469"/>
                </a:solidFill>
                <a:effectLst/>
              </a:rPr>
              <a:t>Focus on overcoming approval challenges, leverage IAC's potential to drive impactful awareness campaigns, and collaborate with other charities to collectively elevate the sector.</a:t>
            </a:r>
            <a:endParaRPr lang="en-US" sz="1200" b="1" dirty="0">
              <a:solidFill>
                <a:srgbClr val="223469"/>
              </a:solidFill>
            </a:endParaRPr>
          </a:p>
        </p:txBody>
      </p:sp>
      <p:sp>
        <p:nvSpPr>
          <p:cNvPr id="2" name="Rounded Rectangle 1">
            <a:extLst>
              <a:ext uri="{FF2B5EF4-FFF2-40B4-BE49-F238E27FC236}">
                <a16:creationId xmlns:a16="http://schemas.microsoft.com/office/drawing/2014/main" id="{508EC358-758A-BB8F-2BF4-0B8204CC6F28}"/>
              </a:ext>
            </a:extLst>
          </p:cNvPr>
          <p:cNvSpPr/>
          <p:nvPr/>
        </p:nvSpPr>
        <p:spPr>
          <a:xfrm>
            <a:off x="4881153" y="1271293"/>
            <a:ext cx="6459201" cy="1382091"/>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solidFill>
                  <a:schemeClr val="bg1"/>
                </a:solidFill>
                <a:effectLst/>
              </a:rPr>
              <a:t>Advocacy for Normalising GIW Conversations and Building Awareness: </a:t>
            </a:r>
            <a:r>
              <a:rPr lang="en-AU" sz="1600" i="0" dirty="0">
                <a:solidFill>
                  <a:schemeClr val="bg1"/>
                </a:solidFill>
                <a:effectLst/>
              </a:rPr>
              <a:t>Respondents stress the importance of IAC in normalising the Gifts in Wills conversation and building community awareness. They see it as a crucial resource to educate the public.</a:t>
            </a:r>
          </a:p>
        </p:txBody>
      </p:sp>
      <p:sp>
        <p:nvSpPr>
          <p:cNvPr id="3" name="Rounded Rectangle 2">
            <a:extLst>
              <a:ext uri="{FF2B5EF4-FFF2-40B4-BE49-F238E27FC236}">
                <a16:creationId xmlns:a16="http://schemas.microsoft.com/office/drawing/2014/main" id="{0407CDB1-601B-8297-F4FA-51C0B1F2042E}"/>
              </a:ext>
            </a:extLst>
          </p:cNvPr>
          <p:cNvSpPr/>
          <p:nvPr/>
        </p:nvSpPr>
        <p:spPr>
          <a:xfrm>
            <a:off x="4881153" y="2829930"/>
            <a:ext cx="6459201" cy="1382091"/>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solidFill>
                  <a:schemeClr val="bg1"/>
                </a:solidFill>
                <a:effectLst/>
              </a:rPr>
              <a:t>IAC's Potential Impact and Role in Intergenerational Wealth Transfer: </a:t>
            </a:r>
            <a:r>
              <a:rPr lang="en-AU" sz="1600" i="0" dirty="0">
                <a:solidFill>
                  <a:schemeClr val="bg1"/>
                </a:solidFill>
                <a:effectLst/>
              </a:rPr>
              <a:t>There is a perception that IAC has untapped potential to play a more significant role, like Remember A Charity in the UK. Respondents highlight its crucial role in driving awareness in the context of the intergenerational wealth transfer.</a:t>
            </a:r>
          </a:p>
        </p:txBody>
      </p:sp>
      <p:sp>
        <p:nvSpPr>
          <p:cNvPr id="4" name="Rounded Rectangle 3">
            <a:extLst>
              <a:ext uri="{FF2B5EF4-FFF2-40B4-BE49-F238E27FC236}">
                <a16:creationId xmlns:a16="http://schemas.microsoft.com/office/drawing/2014/main" id="{A89BEF66-DA80-057B-99A3-A6E7214C2B72}"/>
              </a:ext>
            </a:extLst>
          </p:cNvPr>
          <p:cNvSpPr/>
          <p:nvPr/>
        </p:nvSpPr>
        <p:spPr>
          <a:xfrm>
            <a:off x="4929844" y="4388567"/>
            <a:ext cx="6459201" cy="1382091"/>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solidFill>
                  <a:schemeClr val="bg1"/>
                </a:solidFill>
                <a:effectLst/>
              </a:rPr>
              <a:t>Challenges in Timing and Approval, but Recognised Benefits: </a:t>
            </a:r>
            <a:r>
              <a:rPr lang="en-AU" sz="1600" i="0" dirty="0">
                <a:solidFill>
                  <a:schemeClr val="bg1"/>
                </a:solidFill>
                <a:effectLst/>
              </a:rPr>
              <a:t>Some charities face challenges in getting timely approval for active promotion of IAC. However, when successfully promoted, respondents note substantial benefits.</a:t>
            </a:r>
          </a:p>
        </p:txBody>
      </p:sp>
      <p:pic>
        <p:nvPicPr>
          <p:cNvPr id="6" name="Picture 5" descr="A black background with a black square&#10;&#10;Description automatically generated with medium confidence">
            <a:extLst>
              <a:ext uri="{FF2B5EF4-FFF2-40B4-BE49-F238E27FC236}">
                <a16:creationId xmlns:a16="http://schemas.microsoft.com/office/drawing/2014/main" id="{76B853C4-AA28-55EE-E0B9-CE7829B5F151}"/>
              </a:ext>
            </a:extLst>
          </p:cNvPr>
          <p:cNvPicPr>
            <a:picLocks noChangeAspect="1"/>
          </p:cNvPicPr>
          <p:nvPr/>
        </p:nvPicPr>
        <p:blipFill>
          <a:blip r:embed="rId3"/>
          <a:stretch>
            <a:fillRect/>
          </a:stretch>
        </p:blipFill>
        <p:spPr>
          <a:xfrm>
            <a:off x="1604019" y="462008"/>
            <a:ext cx="705071" cy="705071"/>
          </a:xfrm>
          <a:prstGeom prst="rect">
            <a:avLst/>
          </a:prstGeom>
        </p:spPr>
      </p:pic>
    </p:spTree>
    <p:extLst>
      <p:ext uri="{BB962C8B-B14F-4D97-AF65-F5344CB8AC3E}">
        <p14:creationId xmlns:p14="http://schemas.microsoft.com/office/powerpoint/2010/main" val="629538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2DC56D3-E026-2DBC-53E6-CCCF167BA4D6}"/>
              </a:ext>
            </a:extLst>
          </p:cNvPr>
          <p:cNvSpPr>
            <a:spLocks noGrp="1"/>
          </p:cNvSpPr>
          <p:nvPr>
            <p:ph sz="quarter" idx="10"/>
          </p:nvPr>
        </p:nvSpPr>
        <p:spPr>
          <a:xfrm>
            <a:off x="460807" y="3063524"/>
            <a:ext cx="3062287" cy="1793289"/>
          </a:xfrm>
        </p:spPr>
        <p:txBody>
          <a:bodyPr>
            <a:noAutofit/>
          </a:bodyPr>
          <a:lstStyle/>
          <a:p>
            <a:r>
              <a:rPr lang="en-AU" sz="1400" b="0" i="0" dirty="0">
                <a:solidFill>
                  <a:srgbClr val="223469"/>
                </a:solidFill>
                <a:effectLst/>
                <a:cs typeface="Poppins" pitchFamily="2" charset="77"/>
              </a:rPr>
              <a:t>Organisations exhibit dynamic engagement with IAC initiatives, participating in events and webinars, and adopting varied approaches to use campaign assets. The use of multi-channel promotion and customisation reflects a strategic and diverse approach to maximising the impact of IAC initiatives.</a:t>
            </a:r>
            <a:endParaRPr lang="en-US" sz="1400" b="1" dirty="0">
              <a:solidFill>
                <a:srgbClr val="223469"/>
              </a:solidFill>
              <a:cs typeface="Poppins" pitchFamily="2" charset="77"/>
            </a:endParaRPr>
          </a:p>
        </p:txBody>
      </p:sp>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cs typeface="Poppins" pitchFamily="2" charset="77"/>
              </a:rPr>
              <a:t>Please share the details of your involvement for IAC 2023 :</a:t>
            </a:r>
          </a:p>
        </p:txBody>
      </p:sp>
      <p:sp>
        <p:nvSpPr>
          <p:cNvPr id="13" name="TextBox 12">
            <a:extLst>
              <a:ext uri="{FF2B5EF4-FFF2-40B4-BE49-F238E27FC236}">
                <a16:creationId xmlns:a16="http://schemas.microsoft.com/office/drawing/2014/main" id="{721F1213-EF6C-874E-2FC6-7F1A2A7CDDB8}"/>
              </a:ext>
            </a:extLst>
          </p:cNvPr>
          <p:cNvSpPr txBox="1"/>
          <p:nvPr/>
        </p:nvSpPr>
        <p:spPr>
          <a:xfrm>
            <a:off x="149416" y="1798407"/>
            <a:ext cx="3685065" cy="584775"/>
          </a:xfrm>
          <a:prstGeom prst="rect">
            <a:avLst/>
          </a:prstGeom>
          <a:noFill/>
        </p:spPr>
        <p:txBody>
          <a:bodyPr wrap="square" rtlCol="0">
            <a:spAutoFit/>
          </a:bodyPr>
          <a:lstStyle/>
          <a:p>
            <a:pPr algn="ctr"/>
            <a:r>
              <a:rPr lang="en-US" sz="1600" b="1" dirty="0">
                <a:solidFill>
                  <a:srgbClr val="354373"/>
                </a:solidFill>
                <a:cs typeface="Poppins" pitchFamily="2" charset="77"/>
              </a:rPr>
              <a:t>Dynamic Engagement: Diverse Strategies in Leveraging IAC Initiatives</a:t>
            </a:r>
          </a:p>
        </p:txBody>
      </p:sp>
      <p:sp>
        <p:nvSpPr>
          <p:cNvPr id="14" name="TextBox 13">
            <a:extLst>
              <a:ext uri="{FF2B5EF4-FFF2-40B4-BE49-F238E27FC236}">
                <a16:creationId xmlns:a16="http://schemas.microsoft.com/office/drawing/2014/main" id="{971B9454-FEF1-94CA-F2E8-488097B1E74C}"/>
              </a:ext>
            </a:extLst>
          </p:cNvPr>
          <p:cNvSpPr txBox="1"/>
          <p:nvPr/>
        </p:nvSpPr>
        <p:spPr>
          <a:xfrm>
            <a:off x="344724" y="5474261"/>
            <a:ext cx="3294447" cy="1015663"/>
          </a:xfrm>
          <a:prstGeom prst="rect">
            <a:avLst/>
          </a:prstGeom>
          <a:noFill/>
        </p:spPr>
        <p:txBody>
          <a:bodyPr wrap="square" rtlCol="0">
            <a:spAutoFit/>
          </a:bodyPr>
          <a:lstStyle/>
          <a:p>
            <a:pPr algn="ctr"/>
            <a:r>
              <a:rPr lang="en-AU" sz="1200" b="1" i="0" dirty="0">
                <a:solidFill>
                  <a:srgbClr val="223469"/>
                </a:solidFill>
                <a:effectLst/>
                <a:cs typeface="Poppins" pitchFamily="2" charset="77"/>
              </a:rPr>
              <a:t>Encourage continued active participation in IAC events, address concerns about misalignment with branding, and promote the flexibility and adaptability of campaign assets to cater to diverse organisational needs.</a:t>
            </a:r>
            <a:endParaRPr lang="en-US" sz="1200" b="1" dirty="0">
              <a:solidFill>
                <a:srgbClr val="223469"/>
              </a:solidFill>
              <a:cs typeface="Poppins" pitchFamily="2" charset="77"/>
            </a:endParaRPr>
          </a:p>
        </p:txBody>
      </p:sp>
      <p:sp>
        <p:nvSpPr>
          <p:cNvPr id="15" name="Rounded Rectangle 14">
            <a:extLst>
              <a:ext uri="{FF2B5EF4-FFF2-40B4-BE49-F238E27FC236}">
                <a16:creationId xmlns:a16="http://schemas.microsoft.com/office/drawing/2014/main" id="{02DE026F-8558-CAE4-07F8-BFAB4B9BA1B4}"/>
              </a:ext>
            </a:extLst>
          </p:cNvPr>
          <p:cNvSpPr/>
          <p:nvPr/>
        </p:nvSpPr>
        <p:spPr>
          <a:xfrm>
            <a:off x="4943905" y="1253365"/>
            <a:ext cx="6338792" cy="1233996"/>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effectLst/>
                <a:cs typeface="Poppins" pitchFamily="2" charset="77"/>
              </a:rPr>
              <a:t>Participation in IAC Events and Webinars:</a:t>
            </a:r>
            <a:r>
              <a:rPr lang="en-AU" sz="1600" b="0" i="0" dirty="0">
                <a:solidFill>
                  <a:srgbClr val="374151"/>
                </a:solidFill>
                <a:effectLst/>
                <a:cs typeface="Poppins" pitchFamily="2" charset="77"/>
              </a:rPr>
              <a:t> </a:t>
            </a:r>
            <a:r>
              <a:rPr lang="en-AU" sz="1600" dirty="0">
                <a:solidFill>
                  <a:schemeClr val="bg1"/>
                </a:solidFill>
                <a:cs typeface="Poppins" pitchFamily="2" charset="77"/>
              </a:rPr>
              <a:t>O</a:t>
            </a:r>
            <a:r>
              <a:rPr lang="en-AU" sz="1600" b="0" i="0" dirty="0">
                <a:solidFill>
                  <a:schemeClr val="bg1"/>
                </a:solidFill>
                <a:effectLst/>
                <a:cs typeface="Poppins" pitchFamily="2" charset="77"/>
              </a:rPr>
              <a:t>rganisations express active participation in IAC events, webinars, and roadshows, showcasing a commitment to ongoing engagement and learning within the sector.</a:t>
            </a:r>
          </a:p>
        </p:txBody>
      </p:sp>
      <p:sp>
        <p:nvSpPr>
          <p:cNvPr id="16" name="Rounded Rectangle 15">
            <a:extLst>
              <a:ext uri="{FF2B5EF4-FFF2-40B4-BE49-F238E27FC236}">
                <a16:creationId xmlns:a16="http://schemas.microsoft.com/office/drawing/2014/main" id="{1955E3F2-C679-6FD6-C11A-EF7FF2BF24A5}"/>
              </a:ext>
            </a:extLst>
          </p:cNvPr>
          <p:cNvSpPr/>
          <p:nvPr/>
        </p:nvSpPr>
        <p:spPr>
          <a:xfrm>
            <a:off x="4943905" y="2812002"/>
            <a:ext cx="6338792" cy="1233996"/>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solidFill>
                  <a:schemeClr val="bg1"/>
                </a:solidFill>
                <a:effectLst/>
                <a:cs typeface="Poppins" pitchFamily="2" charset="77"/>
              </a:rPr>
              <a:t>Varied Use of IAC Campaign Assets: </a:t>
            </a:r>
            <a:r>
              <a:rPr lang="en-AU" sz="1600" i="0" dirty="0">
                <a:solidFill>
                  <a:schemeClr val="bg1"/>
                </a:solidFill>
                <a:effectLst/>
                <a:cs typeface="Poppins" pitchFamily="2" charset="77"/>
              </a:rPr>
              <a:t>Responses indicate diverse approaches to using campaign assets. While some organisations actively incorporate campaign materials into their efforts, others choose not to use them due to misalignment with branding or proposition.</a:t>
            </a:r>
          </a:p>
        </p:txBody>
      </p:sp>
      <p:sp>
        <p:nvSpPr>
          <p:cNvPr id="17" name="Rounded Rectangle 16">
            <a:extLst>
              <a:ext uri="{FF2B5EF4-FFF2-40B4-BE49-F238E27FC236}">
                <a16:creationId xmlns:a16="http://schemas.microsoft.com/office/drawing/2014/main" id="{136E2D34-AF59-2CC9-63EB-E83FF3B0B94A}"/>
              </a:ext>
            </a:extLst>
          </p:cNvPr>
          <p:cNvSpPr/>
          <p:nvPr/>
        </p:nvSpPr>
        <p:spPr>
          <a:xfrm>
            <a:off x="4992596" y="4370639"/>
            <a:ext cx="6338792" cy="1233996"/>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solidFill>
                  <a:schemeClr val="bg1"/>
                </a:solidFill>
                <a:effectLst/>
                <a:cs typeface="Poppins" pitchFamily="2" charset="77"/>
              </a:rPr>
              <a:t>Multi-Channel Promotion and Customisation:</a:t>
            </a:r>
            <a:r>
              <a:rPr lang="en-AU" sz="1600" b="0" i="0" dirty="0">
                <a:solidFill>
                  <a:schemeClr val="bg1"/>
                </a:solidFill>
                <a:effectLst/>
                <a:cs typeface="Poppins" pitchFamily="2" charset="77"/>
              </a:rPr>
              <a:t> </a:t>
            </a:r>
            <a:r>
              <a:rPr lang="en-AU" sz="1600" i="0" dirty="0">
                <a:solidFill>
                  <a:schemeClr val="bg1"/>
                </a:solidFill>
                <a:effectLst/>
                <a:cs typeface="Poppins" pitchFamily="2" charset="77"/>
              </a:rPr>
              <a:t>Organisations</a:t>
            </a:r>
            <a:r>
              <a:rPr lang="en-AU" sz="1600" b="0" i="0" dirty="0">
                <a:solidFill>
                  <a:schemeClr val="bg1"/>
                </a:solidFill>
                <a:effectLst/>
                <a:cs typeface="Poppins" pitchFamily="2" charset="77"/>
              </a:rPr>
              <a:t> employ a variety of channels, including social media, webinars, radio, newspapers, and EDMs, to actively promote IAC. </a:t>
            </a:r>
          </a:p>
        </p:txBody>
      </p:sp>
      <p:pic>
        <p:nvPicPr>
          <p:cNvPr id="2" name="Picture 1" descr="A black background with a black square&#10;&#10;Description automatically generated with medium confidence">
            <a:extLst>
              <a:ext uri="{FF2B5EF4-FFF2-40B4-BE49-F238E27FC236}">
                <a16:creationId xmlns:a16="http://schemas.microsoft.com/office/drawing/2014/main" id="{289934FD-E96D-B5FC-16A4-583AFC294E24}"/>
              </a:ext>
            </a:extLst>
          </p:cNvPr>
          <p:cNvPicPr>
            <a:picLocks noChangeAspect="1"/>
          </p:cNvPicPr>
          <p:nvPr/>
        </p:nvPicPr>
        <p:blipFill>
          <a:blip r:embed="rId3"/>
          <a:stretch>
            <a:fillRect/>
          </a:stretch>
        </p:blipFill>
        <p:spPr>
          <a:xfrm>
            <a:off x="1542252" y="424193"/>
            <a:ext cx="776076" cy="776076"/>
          </a:xfrm>
          <a:prstGeom prst="rect">
            <a:avLst/>
          </a:prstGeom>
        </p:spPr>
      </p:pic>
    </p:spTree>
    <p:extLst>
      <p:ext uri="{BB962C8B-B14F-4D97-AF65-F5344CB8AC3E}">
        <p14:creationId xmlns:p14="http://schemas.microsoft.com/office/powerpoint/2010/main" val="680288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t>Did you use IAC Week messaging in internal and/or external promotion?</a:t>
            </a:r>
          </a:p>
        </p:txBody>
      </p:sp>
      <p:sp>
        <p:nvSpPr>
          <p:cNvPr id="14" name="TextBox 13">
            <a:extLst>
              <a:ext uri="{FF2B5EF4-FFF2-40B4-BE49-F238E27FC236}">
                <a16:creationId xmlns:a16="http://schemas.microsoft.com/office/drawing/2014/main" id="{971B9454-FEF1-94CA-F2E8-488097B1E74C}"/>
              </a:ext>
            </a:extLst>
          </p:cNvPr>
          <p:cNvSpPr txBox="1"/>
          <p:nvPr/>
        </p:nvSpPr>
        <p:spPr>
          <a:xfrm>
            <a:off x="391966" y="5471393"/>
            <a:ext cx="3199966" cy="1015663"/>
          </a:xfrm>
          <a:prstGeom prst="rect">
            <a:avLst/>
          </a:prstGeom>
          <a:noFill/>
        </p:spPr>
        <p:txBody>
          <a:bodyPr wrap="square" rtlCol="0">
            <a:spAutoFit/>
          </a:bodyPr>
          <a:lstStyle/>
          <a:p>
            <a:pPr algn="ctr"/>
            <a:r>
              <a:rPr lang="en-AU" sz="1200" b="1" i="0" dirty="0">
                <a:solidFill>
                  <a:srgbClr val="223469"/>
                </a:solidFill>
                <a:effectLst/>
              </a:rPr>
              <a:t>Understanding the aspects of the messaging that resonate well with stakeholders and actively promoting these elements can solidify its role as a central and impactful component in both external and internal promotion efforts.</a:t>
            </a:r>
            <a:endParaRPr lang="en-US" sz="1200" b="1" dirty="0">
              <a:solidFill>
                <a:srgbClr val="223469"/>
              </a:solidFill>
            </a:endParaRPr>
          </a:p>
        </p:txBody>
      </p:sp>
      <p:sp>
        <p:nvSpPr>
          <p:cNvPr id="3" name="TextBox 2">
            <a:extLst>
              <a:ext uri="{FF2B5EF4-FFF2-40B4-BE49-F238E27FC236}">
                <a16:creationId xmlns:a16="http://schemas.microsoft.com/office/drawing/2014/main" id="{2C8DA085-D1A4-8F11-D7CE-DC0AD2DB2CC2}"/>
              </a:ext>
            </a:extLst>
          </p:cNvPr>
          <p:cNvSpPr txBox="1"/>
          <p:nvPr/>
        </p:nvSpPr>
        <p:spPr>
          <a:xfrm>
            <a:off x="460806" y="1751113"/>
            <a:ext cx="3062287" cy="584775"/>
          </a:xfrm>
          <a:prstGeom prst="rect">
            <a:avLst/>
          </a:prstGeom>
          <a:noFill/>
        </p:spPr>
        <p:txBody>
          <a:bodyPr wrap="square" rtlCol="0">
            <a:spAutoFit/>
          </a:bodyPr>
          <a:lstStyle/>
          <a:p>
            <a:pPr algn="ctr"/>
            <a:r>
              <a:rPr lang="en-AU" sz="1600" b="1" i="0" dirty="0">
                <a:solidFill>
                  <a:srgbClr val="223469"/>
                </a:solidFill>
                <a:effectLst/>
              </a:rPr>
              <a:t>IAC Messaging Gains Traction in External and Internal Promotion</a:t>
            </a:r>
            <a:endParaRPr lang="en-US" sz="1600" b="1" dirty="0">
              <a:solidFill>
                <a:srgbClr val="223469"/>
              </a:solidFill>
            </a:endParaRPr>
          </a:p>
        </p:txBody>
      </p:sp>
      <p:sp>
        <p:nvSpPr>
          <p:cNvPr id="5" name="Content Placeholder 4">
            <a:extLst>
              <a:ext uri="{FF2B5EF4-FFF2-40B4-BE49-F238E27FC236}">
                <a16:creationId xmlns:a16="http://schemas.microsoft.com/office/drawing/2014/main" id="{C3CE6C86-D3D3-962C-31A3-DBBCB7C33B2F}"/>
              </a:ext>
            </a:extLst>
          </p:cNvPr>
          <p:cNvSpPr>
            <a:spLocks noGrp="1"/>
          </p:cNvSpPr>
          <p:nvPr>
            <p:ph sz="quarter" idx="10"/>
          </p:nvPr>
        </p:nvSpPr>
        <p:spPr>
          <a:xfrm>
            <a:off x="460806" y="3101105"/>
            <a:ext cx="3062287" cy="1678959"/>
          </a:xfrm>
        </p:spPr>
        <p:txBody>
          <a:bodyPr>
            <a:normAutofit/>
          </a:bodyPr>
          <a:lstStyle/>
          <a:p>
            <a:r>
              <a:rPr lang="en-AU" sz="1400" b="0" i="0" dirty="0">
                <a:solidFill>
                  <a:srgbClr val="223469"/>
                </a:solidFill>
                <a:effectLst/>
              </a:rPr>
              <a:t>Stakeholders are increasingly aligning with IAC messaging, with a notable increase in those confirming its use in both external and internal promotion—from 64% to 77%.</a:t>
            </a:r>
            <a:endParaRPr lang="en-US" sz="1400" dirty="0">
              <a:solidFill>
                <a:srgbClr val="223469"/>
              </a:solidFill>
            </a:endParaRPr>
          </a:p>
        </p:txBody>
      </p:sp>
      <p:graphicFrame>
        <p:nvGraphicFramePr>
          <p:cNvPr id="7" name="Content Placeholder 1">
            <a:extLst>
              <a:ext uri="{FF2B5EF4-FFF2-40B4-BE49-F238E27FC236}">
                <a16:creationId xmlns:a16="http://schemas.microsoft.com/office/drawing/2014/main" id="{B4AE5545-148A-E537-3658-67CE42A97A78}"/>
              </a:ext>
            </a:extLst>
          </p:cNvPr>
          <p:cNvGraphicFramePr>
            <a:graphicFrameLocks/>
          </p:cNvGraphicFramePr>
          <p:nvPr>
            <p:extLst>
              <p:ext uri="{D42A27DB-BD31-4B8C-83A1-F6EECF244321}">
                <p14:modId xmlns:p14="http://schemas.microsoft.com/office/powerpoint/2010/main" val="47200959"/>
              </p:ext>
            </p:extLst>
          </p:nvPr>
        </p:nvGraphicFramePr>
        <p:xfrm>
          <a:off x="4595956" y="1068227"/>
          <a:ext cx="6660861" cy="4846387"/>
        </p:xfrm>
        <a:graphic>
          <a:graphicData uri="http://schemas.openxmlformats.org/drawingml/2006/chart">
            <c:chart xmlns:c="http://schemas.openxmlformats.org/drawingml/2006/chart" xmlns:r="http://schemas.openxmlformats.org/officeDocument/2006/relationships" r:id="rId3"/>
          </a:graphicData>
        </a:graphic>
      </p:graphicFrame>
      <p:pic>
        <p:nvPicPr>
          <p:cNvPr id="2" name="Picture 1" descr="A black background with a black square&#10;&#10;Description automatically generated with medium confidence">
            <a:extLst>
              <a:ext uri="{FF2B5EF4-FFF2-40B4-BE49-F238E27FC236}">
                <a16:creationId xmlns:a16="http://schemas.microsoft.com/office/drawing/2014/main" id="{25F83961-9C1E-0CD7-3734-056E5DC91687}"/>
              </a:ext>
            </a:extLst>
          </p:cNvPr>
          <p:cNvPicPr>
            <a:picLocks noChangeAspect="1"/>
          </p:cNvPicPr>
          <p:nvPr/>
        </p:nvPicPr>
        <p:blipFill>
          <a:blip r:embed="rId4"/>
          <a:stretch>
            <a:fillRect/>
          </a:stretch>
        </p:blipFill>
        <p:spPr>
          <a:xfrm>
            <a:off x="1594889" y="446592"/>
            <a:ext cx="725419" cy="725419"/>
          </a:xfrm>
          <a:prstGeom prst="rect">
            <a:avLst/>
          </a:prstGeom>
        </p:spPr>
      </p:pic>
    </p:spTree>
    <p:extLst>
      <p:ext uri="{BB962C8B-B14F-4D97-AF65-F5344CB8AC3E}">
        <p14:creationId xmlns:p14="http://schemas.microsoft.com/office/powerpoint/2010/main" val="1907717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latin typeface="+mn-lt"/>
              </a:rPr>
              <a:t>Which member assets did you utilise?</a:t>
            </a:r>
          </a:p>
        </p:txBody>
      </p:sp>
      <p:sp>
        <p:nvSpPr>
          <p:cNvPr id="14" name="TextBox 13">
            <a:extLst>
              <a:ext uri="{FF2B5EF4-FFF2-40B4-BE49-F238E27FC236}">
                <a16:creationId xmlns:a16="http://schemas.microsoft.com/office/drawing/2014/main" id="{971B9454-FEF1-94CA-F2E8-488097B1E74C}"/>
              </a:ext>
            </a:extLst>
          </p:cNvPr>
          <p:cNvSpPr txBox="1"/>
          <p:nvPr/>
        </p:nvSpPr>
        <p:spPr>
          <a:xfrm>
            <a:off x="390774" y="5591448"/>
            <a:ext cx="3202350" cy="646331"/>
          </a:xfrm>
          <a:prstGeom prst="rect">
            <a:avLst/>
          </a:prstGeom>
          <a:noFill/>
        </p:spPr>
        <p:txBody>
          <a:bodyPr wrap="square" rtlCol="0">
            <a:spAutoFit/>
          </a:bodyPr>
          <a:lstStyle/>
          <a:p>
            <a:pPr algn="ctr"/>
            <a:r>
              <a:rPr lang="en-AU" sz="1200" b="1" i="0" dirty="0">
                <a:solidFill>
                  <a:srgbClr val="223469"/>
                </a:solidFill>
                <a:effectLst/>
              </a:rPr>
              <a:t>Engaging stakeholders to understand their preferences and expectations for social media content can inform strategic adjustments.</a:t>
            </a:r>
            <a:endParaRPr lang="en-US" sz="1200" b="1" dirty="0">
              <a:solidFill>
                <a:srgbClr val="223469"/>
              </a:solidFill>
            </a:endParaRPr>
          </a:p>
        </p:txBody>
      </p:sp>
      <p:sp>
        <p:nvSpPr>
          <p:cNvPr id="3" name="TextBox 2">
            <a:extLst>
              <a:ext uri="{FF2B5EF4-FFF2-40B4-BE49-F238E27FC236}">
                <a16:creationId xmlns:a16="http://schemas.microsoft.com/office/drawing/2014/main" id="{2C8DA085-D1A4-8F11-D7CE-DC0AD2DB2CC2}"/>
              </a:ext>
            </a:extLst>
          </p:cNvPr>
          <p:cNvSpPr txBox="1"/>
          <p:nvPr/>
        </p:nvSpPr>
        <p:spPr>
          <a:xfrm>
            <a:off x="460806" y="1751113"/>
            <a:ext cx="3062287" cy="646331"/>
          </a:xfrm>
          <a:prstGeom prst="rect">
            <a:avLst/>
          </a:prstGeom>
          <a:noFill/>
        </p:spPr>
        <p:txBody>
          <a:bodyPr wrap="square" rtlCol="0">
            <a:spAutoFit/>
          </a:bodyPr>
          <a:lstStyle/>
          <a:p>
            <a:pPr algn="ctr"/>
            <a:r>
              <a:rPr lang="en-US" b="1" dirty="0">
                <a:solidFill>
                  <a:srgbClr val="354373"/>
                </a:solidFill>
              </a:rPr>
              <a:t>Small Decrease in Social Media Assets Used in 2023</a:t>
            </a:r>
          </a:p>
        </p:txBody>
      </p:sp>
      <p:graphicFrame>
        <p:nvGraphicFramePr>
          <p:cNvPr id="7" name="Content Placeholder 1">
            <a:extLst>
              <a:ext uri="{FF2B5EF4-FFF2-40B4-BE49-F238E27FC236}">
                <a16:creationId xmlns:a16="http://schemas.microsoft.com/office/drawing/2014/main" id="{B4AE5545-148A-E537-3658-67CE42A97A78}"/>
              </a:ext>
            </a:extLst>
          </p:cNvPr>
          <p:cNvGraphicFramePr>
            <a:graphicFrameLocks/>
          </p:cNvGraphicFramePr>
          <p:nvPr>
            <p:extLst>
              <p:ext uri="{D42A27DB-BD31-4B8C-83A1-F6EECF244321}">
                <p14:modId xmlns:p14="http://schemas.microsoft.com/office/powerpoint/2010/main" val="679613731"/>
              </p:ext>
            </p:extLst>
          </p:nvPr>
        </p:nvGraphicFramePr>
        <p:xfrm>
          <a:off x="4595956" y="1068227"/>
          <a:ext cx="6660861" cy="4846387"/>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38754CE2-FFBA-41A6-38DF-688B8E56DFC6}"/>
              </a:ext>
            </a:extLst>
          </p:cNvPr>
          <p:cNvSpPr txBox="1"/>
          <p:nvPr/>
        </p:nvSpPr>
        <p:spPr>
          <a:xfrm>
            <a:off x="354837" y="3066472"/>
            <a:ext cx="3202350" cy="1815882"/>
          </a:xfrm>
          <a:prstGeom prst="rect">
            <a:avLst/>
          </a:prstGeom>
          <a:noFill/>
        </p:spPr>
        <p:txBody>
          <a:bodyPr wrap="square" rtlCol="0">
            <a:spAutoFit/>
          </a:bodyPr>
          <a:lstStyle/>
          <a:p>
            <a:pPr algn="ctr"/>
            <a:r>
              <a:rPr lang="en-AU" sz="1400" b="0" i="0" dirty="0">
                <a:solidFill>
                  <a:srgbClr val="223469"/>
                </a:solidFill>
                <a:effectLst/>
              </a:rPr>
              <a:t>Analysis of IAC member asset usage reveals a small decrease in the use of social media assets, dropping from 44% to 35%. </a:t>
            </a:r>
            <a:r>
              <a:rPr lang="en-AU" sz="1400" dirty="0">
                <a:solidFill>
                  <a:srgbClr val="223469"/>
                </a:solidFill>
              </a:rPr>
              <a:t>T</a:t>
            </a:r>
            <a:r>
              <a:rPr lang="en-AU" sz="1400" b="0" i="0" dirty="0">
                <a:solidFill>
                  <a:srgbClr val="223469"/>
                </a:solidFill>
                <a:effectLst/>
              </a:rPr>
              <a:t>here's a slight increase in the use of downloadable guides. This shift in utilisation patterns suggests evolving preferences or priorities among stakeholders.</a:t>
            </a:r>
            <a:endParaRPr lang="en-US" sz="1400" dirty="0">
              <a:solidFill>
                <a:srgbClr val="223469"/>
              </a:solidFill>
            </a:endParaRPr>
          </a:p>
        </p:txBody>
      </p:sp>
      <p:pic>
        <p:nvPicPr>
          <p:cNvPr id="6" name="Picture 5" descr="A black background with a black square&#10;&#10;Description automatically generated with medium confidence">
            <a:extLst>
              <a:ext uri="{FF2B5EF4-FFF2-40B4-BE49-F238E27FC236}">
                <a16:creationId xmlns:a16="http://schemas.microsoft.com/office/drawing/2014/main" id="{D8AA39D2-7DAE-33F0-2128-08CAA7F48550}"/>
              </a:ext>
            </a:extLst>
          </p:cNvPr>
          <p:cNvPicPr>
            <a:picLocks noChangeAspect="1"/>
          </p:cNvPicPr>
          <p:nvPr/>
        </p:nvPicPr>
        <p:blipFill>
          <a:blip r:embed="rId4"/>
          <a:stretch>
            <a:fillRect/>
          </a:stretch>
        </p:blipFill>
        <p:spPr>
          <a:xfrm>
            <a:off x="1551110" y="364496"/>
            <a:ext cx="826366" cy="826366"/>
          </a:xfrm>
          <a:prstGeom prst="rect">
            <a:avLst/>
          </a:prstGeom>
        </p:spPr>
      </p:pic>
    </p:spTree>
    <p:extLst>
      <p:ext uri="{BB962C8B-B14F-4D97-AF65-F5344CB8AC3E}">
        <p14:creationId xmlns:p14="http://schemas.microsoft.com/office/powerpoint/2010/main" val="1651876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2DC56D3-E026-2DBC-53E6-CCCF167BA4D6}"/>
              </a:ext>
            </a:extLst>
          </p:cNvPr>
          <p:cNvSpPr>
            <a:spLocks noGrp="1"/>
          </p:cNvSpPr>
          <p:nvPr>
            <p:ph sz="quarter" idx="10"/>
          </p:nvPr>
        </p:nvSpPr>
        <p:spPr>
          <a:xfrm>
            <a:off x="460807" y="3063524"/>
            <a:ext cx="3062287" cy="1793289"/>
          </a:xfrm>
        </p:spPr>
        <p:txBody>
          <a:bodyPr>
            <a:noAutofit/>
          </a:bodyPr>
          <a:lstStyle/>
          <a:p>
            <a:r>
              <a:rPr lang="en-AU" sz="1400" b="0" i="0" dirty="0">
                <a:solidFill>
                  <a:srgbClr val="223469"/>
                </a:solidFill>
                <a:effectLst/>
                <a:latin typeface="Söhne"/>
              </a:rPr>
              <a:t>Organisation utilise a combination of internal and external communication channels to promote IAC Week initiatives. This includes leveraging existing campaigns, integrating IAC Week into ongoing efforts, and ensuring visibility across a range of platforms.</a:t>
            </a:r>
            <a:endParaRPr lang="en-US" sz="1400" b="1" dirty="0">
              <a:solidFill>
                <a:srgbClr val="223469"/>
              </a:solidFill>
            </a:endParaRPr>
          </a:p>
        </p:txBody>
      </p:sp>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latin typeface="+mn-lt"/>
              </a:rPr>
              <a:t>Did you use IAC Week messaging in internal and/or external promotion?</a:t>
            </a:r>
          </a:p>
        </p:txBody>
      </p:sp>
      <p:sp>
        <p:nvSpPr>
          <p:cNvPr id="13" name="TextBox 12">
            <a:extLst>
              <a:ext uri="{FF2B5EF4-FFF2-40B4-BE49-F238E27FC236}">
                <a16:creationId xmlns:a16="http://schemas.microsoft.com/office/drawing/2014/main" id="{721F1213-EF6C-874E-2FC6-7F1A2A7CDDB8}"/>
              </a:ext>
            </a:extLst>
          </p:cNvPr>
          <p:cNvSpPr txBox="1"/>
          <p:nvPr/>
        </p:nvSpPr>
        <p:spPr>
          <a:xfrm>
            <a:off x="149416" y="1798407"/>
            <a:ext cx="3685065" cy="584775"/>
          </a:xfrm>
          <a:prstGeom prst="rect">
            <a:avLst/>
          </a:prstGeom>
          <a:noFill/>
        </p:spPr>
        <p:txBody>
          <a:bodyPr wrap="square" rtlCol="0">
            <a:spAutoFit/>
          </a:bodyPr>
          <a:lstStyle/>
          <a:p>
            <a:pPr algn="ctr"/>
            <a:r>
              <a:rPr lang="en-AU" sz="1600" b="1" i="0" dirty="0">
                <a:solidFill>
                  <a:srgbClr val="223469"/>
                </a:solidFill>
                <a:effectLst/>
                <a:latin typeface="Söhne"/>
              </a:rPr>
              <a:t>Strategic Messaging: Leveraging Internal and External Channels</a:t>
            </a:r>
          </a:p>
        </p:txBody>
      </p:sp>
      <p:sp>
        <p:nvSpPr>
          <p:cNvPr id="14" name="TextBox 13">
            <a:extLst>
              <a:ext uri="{FF2B5EF4-FFF2-40B4-BE49-F238E27FC236}">
                <a16:creationId xmlns:a16="http://schemas.microsoft.com/office/drawing/2014/main" id="{971B9454-FEF1-94CA-F2E8-488097B1E74C}"/>
              </a:ext>
            </a:extLst>
          </p:cNvPr>
          <p:cNvSpPr txBox="1"/>
          <p:nvPr/>
        </p:nvSpPr>
        <p:spPr>
          <a:xfrm>
            <a:off x="344724" y="5537155"/>
            <a:ext cx="3294447" cy="830997"/>
          </a:xfrm>
          <a:prstGeom prst="rect">
            <a:avLst/>
          </a:prstGeom>
          <a:noFill/>
        </p:spPr>
        <p:txBody>
          <a:bodyPr wrap="square" rtlCol="0">
            <a:spAutoFit/>
          </a:bodyPr>
          <a:lstStyle/>
          <a:p>
            <a:pPr algn="ctr"/>
            <a:r>
              <a:rPr lang="en-AU" sz="1200" b="1" i="0" dirty="0">
                <a:solidFill>
                  <a:srgbClr val="223469"/>
                </a:solidFill>
                <a:effectLst/>
                <a:latin typeface="Söhne"/>
              </a:rPr>
              <a:t>Encourage continued integration of IAC initiatives into existing campaigns. Highlight the importance of diverse communication channels both internally and externally. </a:t>
            </a:r>
            <a:endParaRPr lang="en-US" sz="1200" b="1" dirty="0">
              <a:solidFill>
                <a:srgbClr val="223469"/>
              </a:solidFill>
            </a:endParaRPr>
          </a:p>
        </p:txBody>
      </p:sp>
      <p:sp>
        <p:nvSpPr>
          <p:cNvPr id="15" name="Rounded Rectangle 14">
            <a:extLst>
              <a:ext uri="{FF2B5EF4-FFF2-40B4-BE49-F238E27FC236}">
                <a16:creationId xmlns:a16="http://schemas.microsoft.com/office/drawing/2014/main" id="{02DE026F-8558-CAE4-07F8-BFAB4B9BA1B4}"/>
              </a:ext>
            </a:extLst>
          </p:cNvPr>
          <p:cNvSpPr/>
          <p:nvPr/>
        </p:nvSpPr>
        <p:spPr>
          <a:xfrm>
            <a:off x="4675710" y="1262872"/>
            <a:ext cx="6787640" cy="1346671"/>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effectLst/>
                <a:latin typeface="Söhne"/>
              </a:rPr>
              <a:t>Internal Communication Channels:</a:t>
            </a:r>
            <a:r>
              <a:rPr lang="en-AU" sz="1600" b="0" i="0" dirty="0">
                <a:solidFill>
                  <a:srgbClr val="374151"/>
                </a:solidFill>
                <a:effectLst/>
                <a:latin typeface="Söhne"/>
              </a:rPr>
              <a:t> </a:t>
            </a:r>
            <a:r>
              <a:rPr lang="en-AU" sz="1600" b="0" i="0" dirty="0">
                <a:solidFill>
                  <a:schemeClr val="bg1"/>
                </a:solidFill>
                <a:effectLst/>
                <a:latin typeface="Söhne"/>
              </a:rPr>
              <a:t>Organisations utilise various internal communication channels to promote Include a Charity (IAC) initiatives. These include team updates, staff intranets, and internal newsletters</a:t>
            </a:r>
            <a:r>
              <a:rPr lang="en-AU" sz="1600" dirty="0">
                <a:solidFill>
                  <a:schemeClr val="bg1"/>
                </a:solidFill>
                <a:latin typeface="Söhne"/>
              </a:rPr>
              <a:t>.</a:t>
            </a:r>
            <a:endParaRPr lang="en-AU" sz="1600" i="0" dirty="0">
              <a:solidFill>
                <a:schemeClr val="bg1"/>
              </a:solidFill>
              <a:effectLst/>
              <a:latin typeface="Söhne"/>
            </a:endParaRPr>
          </a:p>
        </p:txBody>
      </p:sp>
      <p:sp>
        <p:nvSpPr>
          <p:cNvPr id="16" name="Rounded Rectangle 15">
            <a:extLst>
              <a:ext uri="{FF2B5EF4-FFF2-40B4-BE49-F238E27FC236}">
                <a16:creationId xmlns:a16="http://schemas.microsoft.com/office/drawing/2014/main" id="{1955E3F2-C679-6FD6-C11A-EF7FF2BF24A5}"/>
              </a:ext>
            </a:extLst>
          </p:cNvPr>
          <p:cNvSpPr/>
          <p:nvPr/>
        </p:nvSpPr>
        <p:spPr>
          <a:xfrm>
            <a:off x="4675710" y="2821509"/>
            <a:ext cx="6787640" cy="1346671"/>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effectLst/>
                <a:latin typeface="Söhne"/>
              </a:rPr>
              <a:t>External Communication Channels:</a:t>
            </a:r>
            <a:r>
              <a:rPr lang="en-AU" sz="1600" b="0" i="0" dirty="0">
                <a:solidFill>
                  <a:srgbClr val="374151"/>
                </a:solidFill>
                <a:effectLst/>
                <a:latin typeface="Söhne"/>
              </a:rPr>
              <a:t> </a:t>
            </a:r>
            <a:r>
              <a:rPr lang="en-AU" sz="1600" b="0" i="0" dirty="0">
                <a:solidFill>
                  <a:schemeClr val="bg1"/>
                </a:solidFill>
                <a:effectLst/>
                <a:latin typeface="Söhne"/>
              </a:rPr>
              <a:t>Respondents leverage external communication channels such as monthly newsletters, websites, email campaigns, and social media platforms to reach a wider audience. Print and digital advertising, as well as specific campaigns, are employed to enhance visibility and engagement</a:t>
            </a:r>
            <a:r>
              <a:rPr lang="en-AU" sz="1600" b="0" i="0" dirty="0">
                <a:solidFill>
                  <a:srgbClr val="374151"/>
                </a:solidFill>
                <a:effectLst/>
                <a:latin typeface="Söhne"/>
              </a:rPr>
              <a:t>.</a:t>
            </a:r>
            <a:endParaRPr lang="en-AU" sz="1600" i="0" dirty="0">
              <a:solidFill>
                <a:schemeClr val="bg1"/>
              </a:solidFill>
              <a:effectLst/>
              <a:latin typeface="Söhne"/>
            </a:endParaRPr>
          </a:p>
        </p:txBody>
      </p:sp>
      <p:sp>
        <p:nvSpPr>
          <p:cNvPr id="17" name="Rounded Rectangle 16">
            <a:extLst>
              <a:ext uri="{FF2B5EF4-FFF2-40B4-BE49-F238E27FC236}">
                <a16:creationId xmlns:a16="http://schemas.microsoft.com/office/drawing/2014/main" id="{136E2D34-AF59-2CC9-63EB-E83FF3B0B94A}"/>
              </a:ext>
            </a:extLst>
          </p:cNvPr>
          <p:cNvSpPr/>
          <p:nvPr/>
        </p:nvSpPr>
        <p:spPr>
          <a:xfrm>
            <a:off x="4724401" y="4380146"/>
            <a:ext cx="6787640" cy="1346671"/>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effectLst/>
                <a:latin typeface="Söhne"/>
              </a:rPr>
              <a:t>Integration with Existing Campaigns:</a:t>
            </a:r>
            <a:r>
              <a:rPr lang="en-AU" sz="1600" b="0" i="0" dirty="0">
                <a:solidFill>
                  <a:srgbClr val="374151"/>
                </a:solidFill>
                <a:effectLst/>
                <a:latin typeface="Söhne"/>
              </a:rPr>
              <a:t> </a:t>
            </a:r>
            <a:r>
              <a:rPr lang="en-AU" sz="1600" b="0" i="0" dirty="0">
                <a:solidFill>
                  <a:schemeClr val="bg1"/>
                </a:solidFill>
                <a:effectLst/>
                <a:latin typeface="Söhne"/>
              </a:rPr>
              <a:t>IAC initiatives are integrated into existing campaigns, leveraging their influence and reach. This includes using IAC Week to promote Gifts in Wills (GIWs) to unconfirmed supporters and aligning key messages with ongoing campaigns.</a:t>
            </a:r>
            <a:endParaRPr lang="en-AU" sz="1600" i="0" dirty="0">
              <a:solidFill>
                <a:schemeClr val="bg1"/>
              </a:solidFill>
              <a:effectLst/>
              <a:latin typeface="Söhne"/>
            </a:endParaRPr>
          </a:p>
        </p:txBody>
      </p:sp>
      <p:pic>
        <p:nvPicPr>
          <p:cNvPr id="2" name="Picture 1" descr="A black background with a black square&#10;&#10;Description automatically generated with medium confidence">
            <a:extLst>
              <a:ext uri="{FF2B5EF4-FFF2-40B4-BE49-F238E27FC236}">
                <a16:creationId xmlns:a16="http://schemas.microsoft.com/office/drawing/2014/main" id="{6F59FB53-E376-1D1F-1C79-18A6A4738010}"/>
              </a:ext>
            </a:extLst>
          </p:cNvPr>
          <p:cNvPicPr>
            <a:picLocks noChangeAspect="1"/>
          </p:cNvPicPr>
          <p:nvPr/>
        </p:nvPicPr>
        <p:blipFill>
          <a:blip r:embed="rId3"/>
          <a:stretch>
            <a:fillRect/>
          </a:stretch>
        </p:blipFill>
        <p:spPr>
          <a:xfrm>
            <a:off x="1594889" y="446592"/>
            <a:ext cx="725419" cy="725419"/>
          </a:xfrm>
          <a:prstGeom prst="rect">
            <a:avLst/>
          </a:prstGeom>
        </p:spPr>
      </p:pic>
    </p:spTree>
    <p:extLst>
      <p:ext uri="{BB962C8B-B14F-4D97-AF65-F5344CB8AC3E}">
        <p14:creationId xmlns:p14="http://schemas.microsoft.com/office/powerpoint/2010/main" val="21350234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latin typeface="+mn-lt"/>
              </a:rPr>
              <a:t>How easy was it to implement the Include a Charity Week 2023 messaging?</a:t>
            </a:r>
          </a:p>
        </p:txBody>
      </p:sp>
      <p:sp>
        <p:nvSpPr>
          <p:cNvPr id="14" name="TextBox 13">
            <a:extLst>
              <a:ext uri="{FF2B5EF4-FFF2-40B4-BE49-F238E27FC236}">
                <a16:creationId xmlns:a16="http://schemas.microsoft.com/office/drawing/2014/main" id="{971B9454-FEF1-94CA-F2E8-488097B1E74C}"/>
              </a:ext>
            </a:extLst>
          </p:cNvPr>
          <p:cNvSpPr txBox="1"/>
          <p:nvPr/>
        </p:nvSpPr>
        <p:spPr>
          <a:xfrm>
            <a:off x="261933" y="5466604"/>
            <a:ext cx="3460029" cy="1015663"/>
          </a:xfrm>
          <a:prstGeom prst="rect">
            <a:avLst/>
          </a:prstGeom>
          <a:noFill/>
        </p:spPr>
        <p:txBody>
          <a:bodyPr wrap="square" rtlCol="0">
            <a:spAutoFit/>
          </a:bodyPr>
          <a:lstStyle/>
          <a:p>
            <a:pPr algn="ctr"/>
            <a:r>
              <a:rPr lang="en-AU" sz="1200" b="1" i="0" dirty="0">
                <a:solidFill>
                  <a:srgbClr val="223469"/>
                </a:solidFill>
                <a:effectLst/>
                <a:latin typeface="Söhne"/>
              </a:rPr>
              <a:t>While the majority experienced smooth implementation, reaching out to the minority who found it less straightforward can provide valuable insights. May be driven by reported issues with co-branding and internal approval processes. </a:t>
            </a:r>
            <a:endParaRPr lang="en-US" sz="1200" b="1" dirty="0">
              <a:solidFill>
                <a:srgbClr val="223469"/>
              </a:solidFill>
            </a:endParaRPr>
          </a:p>
        </p:txBody>
      </p:sp>
      <p:sp>
        <p:nvSpPr>
          <p:cNvPr id="3" name="TextBox 2">
            <a:extLst>
              <a:ext uri="{FF2B5EF4-FFF2-40B4-BE49-F238E27FC236}">
                <a16:creationId xmlns:a16="http://schemas.microsoft.com/office/drawing/2014/main" id="{2C8DA085-D1A4-8F11-D7CE-DC0AD2DB2CC2}"/>
              </a:ext>
            </a:extLst>
          </p:cNvPr>
          <p:cNvSpPr txBox="1"/>
          <p:nvPr/>
        </p:nvSpPr>
        <p:spPr>
          <a:xfrm>
            <a:off x="460805" y="1751097"/>
            <a:ext cx="3062287" cy="646331"/>
          </a:xfrm>
          <a:prstGeom prst="rect">
            <a:avLst/>
          </a:prstGeom>
          <a:noFill/>
        </p:spPr>
        <p:txBody>
          <a:bodyPr wrap="square" rtlCol="0">
            <a:spAutoFit/>
          </a:bodyPr>
          <a:lstStyle/>
          <a:p>
            <a:pPr algn="ctr"/>
            <a:r>
              <a:rPr lang="en-US" b="1" dirty="0">
                <a:solidFill>
                  <a:srgbClr val="354373"/>
                </a:solidFill>
              </a:rPr>
              <a:t>Smooth Implementation for Most for IAC Messaging</a:t>
            </a:r>
          </a:p>
        </p:txBody>
      </p:sp>
      <p:sp>
        <p:nvSpPr>
          <p:cNvPr id="5" name="Content Placeholder 4">
            <a:extLst>
              <a:ext uri="{FF2B5EF4-FFF2-40B4-BE49-F238E27FC236}">
                <a16:creationId xmlns:a16="http://schemas.microsoft.com/office/drawing/2014/main" id="{C3CE6C86-D3D3-962C-31A3-DBBCB7C33B2F}"/>
              </a:ext>
            </a:extLst>
          </p:cNvPr>
          <p:cNvSpPr>
            <a:spLocks noGrp="1"/>
          </p:cNvSpPr>
          <p:nvPr>
            <p:ph sz="quarter" idx="10"/>
          </p:nvPr>
        </p:nvSpPr>
        <p:spPr>
          <a:xfrm>
            <a:off x="460805" y="3115711"/>
            <a:ext cx="3062287" cy="1678959"/>
          </a:xfrm>
        </p:spPr>
        <p:txBody>
          <a:bodyPr>
            <a:normAutofit lnSpcReduction="10000"/>
          </a:bodyPr>
          <a:lstStyle/>
          <a:p>
            <a:r>
              <a:rPr lang="en-AU" sz="1400" b="0" i="0" dirty="0">
                <a:solidFill>
                  <a:srgbClr val="223469"/>
                </a:solidFill>
                <a:effectLst/>
                <a:latin typeface="Söhne"/>
              </a:rPr>
              <a:t>Approximately two-thirds of respondents found it easy to implement IAC Week messaging, rating it a 4 or 5 out of 5. </a:t>
            </a:r>
          </a:p>
          <a:p>
            <a:r>
              <a:rPr lang="en-AU" sz="1400" b="0" i="0" dirty="0">
                <a:solidFill>
                  <a:srgbClr val="223469"/>
                </a:solidFill>
                <a:effectLst/>
                <a:latin typeface="Söhne"/>
              </a:rPr>
              <a:t>Just over on—third rated it a 2 or 3, suggesting that for a minority, implementation may have presented some challenges.</a:t>
            </a:r>
            <a:endParaRPr lang="en-US" sz="1400" dirty="0">
              <a:solidFill>
                <a:srgbClr val="223469"/>
              </a:solidFill>
            </a:endParaRPr>
          </a:p>
        </p:txBody>
      </p:sp>
      <p:graphicFrame>
        <p:nvGraphicFramePr>
          <p:cNvPr id="7" name="Content Placeholder 1">
            <a:extLst>
              <a:ext uri="{FF2B5EF4-FFF2-40B4-BE49-F238E27FC236}">
                <a16:creationId xmlns:a16="http://schemas.microsoft.com/office/drawing/2014/main" id="{B4AE5545-148A-E537-3658-67CE42A97A78}"/>
              </a:ext>
            </a:extLst>
          </p:cNvPr>
          <p:cNvGraphicFramePr>
            <a:graphicFrameLocks/>
          </p:cNvGraphicFramePr>
          <p:nvPr>
            <p:extLst>
              <p:ext uri="{D42A27DB-BD31-4B8C-83A1-F6EECF244321}">
                <p14:modId xmlns:p14="http://schemas.microsoft.com/office/powerpoint/2010/main" val="1204980507"/>
              </p:ext>
            </p:extLst>
          </p:nvPr>
        </p:nvGraphicFramePr>
        <p:xfrm>
          <a:off x="4595956" y="1068227"/>
          <a:ext cx="6660861" cy="4846387"/>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descr="A black background with a black square&#10;&#10;Description automatically generated with medium confidence">
            <a:extLst>
              <a:ext uri="{FF2B5EF4-FFF2-40B4-BE49-F238E27FC236}">
                <a16:creationId xmlns:a16="http://schemas.microsoft.com/office/drawing/2014/main" id="{9C3295F8-A946-CF40-827E-C2F839F742B1}"/>
              </a:ext>
            </a:extLst>
          </p:cNvPr>
          <p:cNvPicPr>
            <a:picLocks noChangeAspect="1"/>
          </p:cNvPicPr>
          <p:nvPr/>
        </p:nvPicPr>
        <p:blipFill>
          <a:blip r:embed="rId4"/>
          <a:stretch>
            <a:fillRect/>
          </a:stretch>
        </p:blipFill>
        <p:spPr>
          <a:xfrm>
            <a:off x="1594889" y="446592"/>
            <a:ext cx="725419" cy="725419"/>
          </a:xfrm>
          <a:prstGeom prst="rect">
            <a:avLst/>
          </a:prstGeom>
        </p:spPr>
      </p:pic>
    </p:spTree>
    <p:extLst>
      <p:ext uri="{BB962C8B-B14F-4D97-AF65-F5344CB8AC3E}">
        <p14:creationId xmlns:p14="http://schemas.microsoft.com/office/powerpoint/2010/main" val="2326286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B321C-FC2D-44BA-F0A1-E2E38A9EA73C}"/>
              </a:ext>
            </a:extLst>
          </p:cNvPr>
          <p:cNvSpPr>
            <a:spLocks noGrp="1"/>
          </p:cNvSpPr>
          <p:nvPr>
            <p:ph type="title"/>
          </p:nvPr>
        </p:nvSpPr>
        <p:spPr>
          <a:xfrm>
            <a:off x="351726" y="3015817"/>
            <a:ext cx="3178055" cy="826366"/>
          </a:xfrm>
        </p:spPr>
        <p:txBody>
          <a:bodyPr/>
          <a:lstStyle/>
          <a:p>
            <a:pPr algn="l"/>
            <a:r>
              <a:rPr lang="en-US" sz="4800" dirty="0"/>
              <a:t>Overview</a:t>
            </a:r>
            <a:endParaRPr lang="en-US" dirty="0"/>
          </a:p>
        </p:txBody>
      </p:sp>
      <p:sp>
        <p:nvSpPr>
          <p:cNvPr id="4" name="TextBox 3">
            <a:extLst>
              <a:ext uri="{FF2B5EF4-FFF2-40B4-BE49-F238E27FC236}">
                <a16:creationId xmlns:a16="http://schemas.microsoft.com/office/drawing/2014/main" id="{0D94D77C-A30C-BE45-208B-456D31C8C09C}"/>
              </a:ext>
            </a:extLst>
          </p:cNvPr>
          <p:cNvSpPr txBox="1"/>
          <p:nvPr/>
        </p:nvSpPr>
        <p:spPr>
          <a:xfrm>
            <a:off x="4336026" y="388313"/>
            <a:ext cx="7177548" cy="5016758"/>
          </a:xfrm>
          <a:prstGeom prst="rect">
            <a:avLst/>
          </a:prstGeom>
          <a:noFill/>
        </p:spPr>
        <p:txBody>
          <a:bodyPr wrap="square">
            <a:spAutoFit/>
          </a:bodyPr>
          <a:lstStyle/>
          <a:p>
            <a:pPr algn="l">
              <a:buFont typeface="+mj-lt"/>
              <a:buAutoNum type="arabicPeriod"/>
            </a:pPr>
            <a:r>
              <a:rPr lang="en-AU" sz="1600" b="1" i="0" dirty="0">
                <a:solidFill>
                  <a:srgbClr val="223469"/>
                </a:solidFill>
                <a:effectLst/>
                <a:latin typeface="Söhne"/>
              </a:rPr>
              <a:t>Training Excellence:</a:t>
            </a:r>
            <a:r>
              <a:rPr lang="en-AU" sz="1600" b="0" i="0" dirty="0">
                <a:solidFill>
                  <a:srgbClr val="223469"/>
                </a:solidFill>
                <a:effectLst/>
                <a:latin typeface="Söhne"/>
              </a:rPr>
              <a:t> IAC provides exceptional training opportunities, earning praise for high-quality sessions and resources.</a:t>
            </a:r>
            <a:br>
              <a:rPr lang="en-AU" sz="1600" b="0" i="0" dirty="0">
                <a:solidFill>
                  <a:srgbClr val="223469"/>
                </a:solidFill>
                <a:effectLst/>
                <a:latin typeface="Söhne"/>
              </a:rPr>
            </a:br>
            <a:endParaRPr lang="en-AU" sz="1600" b="0" i="0" dirty="0">
              <a:solidFill>
                <a:srgbClr val="223469"/>
              </a:solidFill>
              <a:effectLst/>
              <a:latin typeface="Söhne"/>
            </a:endParaRPr>
          </a:p>
          <a:p>
            <a:pPr algn="l">
              <a:buFont typeface="+mj-lt"/>
              <a:buAutoNum type="arabicPeriod"/>
            </a:pPr>
            <a:r>
              <a:rPr lang="en-AU" sz="1600" b="1" i="0" dirty="0">
                <a:solidFill>
                  <a:srgbClr val="223469"/>
                </a:solidFill>
                <a:effectLst/>
                <a:latin typeface="Söhne"/>
              </a:rPr>
              <a:t>Networking Success:</a:t>
            </a:r>
            <a:r>
              <a:rPr lang="en-AU" sz="1600" b="0" i="0" dirty="0">
                <a:solidFill>
                  <a:srgbClr val="223469"/>
                </a:solidFill>
                <a:effectLst/>
                <a:latin typeface="Söhne"/>
              </a:rPr>
              <a:t> IAC is </a:t>
            </a:r>
            <a:r>
              <a:rPr lang="en-AU" sz="1600" dirty="0">
                <a:solidFill>
                  <a:srgbClr val="223469"/>
                </a:solidFill>
                <a:latin typeface="Söhne"/>
              </a:rPr>
              <a:t>a </a:t>
            </a:r>
            <a:r>
              <a:rPr lang="en-AU" sz="1600" b="0" i="0" dirty="0">
                <a:solidFill>
                  <a:srgbClr val="223469"/>
                </a:solidFill>
                <a:effectLst/>
                <a:latin typeface="Söhne"/>
              </a:rPr>
              <a:t>valuable networking platform, connecting professionals, fostering idea exchange, and building a unified charitable community.</a:t>
            </a:r>
            <a:br>
              <a:rPr lang="en-AU" sz="1600" b="0" i="0" dirty="0">
                <a:solidFill>
                  <a:srgbClr val="223469"/>
                </a:solidFill>
                <a:effectLst/>
                <a:latin typeface="Söhne"/>
              </a:rPr>
            </a:br>
            <a:endParaRPr lang="en-AU" sz="1600" b="0" i="0" dirty="0">
              <a:solidFill>
                <a:srgbClr val="223469"/>
              </a:solidFill>
              <a:effectLst/>
              <a:latin typeface="Söhne"/>
            </a:endParaRPr>
          </a:p>
          <a:p>
            <a:pPr algn="l">
              <a:buFont typeface="+mj-lt"/>
              <a:buAutoNum type="arabicPeriod"/>
            </a:pPr>
            <a:r>
              <a:rPr lang="en-AU" sz="1600" b="1" i="0" dirty="0">
                <a:solidFill>
                  <a:srgbClr val="223469"/>
                </a:solidFill>
                <a:effectLst/>
                <a:latin typeface="Söhne"/>
              </a:rPr>
              <a:t>Sector Impact:</a:t>
            </a:r>
            <a:r>
              <a:rPr lang="en-AU" sz="1600" b="0" i="0" dirty="0">
                <a:solidFill>
                  <a:srgbClr val="223469"/>
                </a:solidFill>
                <a:effectLst/>
                <a:latin typeface="Söhne"/>
              </a:rPr>
              <a:t> Running initiatives like Include a Charity Week, IAC has positively shifted mindsets, raised awareness, and played a crucial role in the sector.</a:t>
            </a:r>
            <a:br>
              <a:rPr lang="en-AU" sz="1600" b="0" i="0" dirty="0">
                <a:solidFill>
                  <a:srgbClr val="223469"/>
                </a:solidFill>
                <a:effectLst/>
                <a:latin typeface="Söhne"/>
              </a:rPr>
            </a:br>
            <a:endParaRPr lang="en-AU" sz="1600" b="0" i="0" dirty="0">
              <a:solidFill>
                <a:srgbClr val="223469"/>
              </a:solidFill>
              <a:effectLst/>
              <a:latin typeface="Söhne"/>
            </a:endParaRPr>
          </a:p>
          <a:p>
            <a:pPr algn="l"/>
            <a:r>
              <a:rPr lang="en-AU" sz="1600" b="0" i="1" dirty="0">
                <a:solidFill>
                  <a:srgbClr val="223469"/>
                </a:solidFill>
                <a:effectLst/>
                <a:latin typeface="Söhne"/>
              </a:rPr>
              <a:t>Focus of the Report:</a:t>
            </a:r>
            <a:endParaRPr lang="en-AU" sz="1600" b="0" i="0" dirty="0">
              <a:solidFill>
                <a:srgbClr val="223469"/>
              </a:solidFill>
              <a:effectLst/>
              <a:latin typeface="Söhne"/>
            </a:endParaRPr>
          </a:p>
          <a:p>
            <a:pPr marL="285750" indent="-285750" algn="l">
              <a:buFont typeface="Arial" panose="020B0604020202020204" pitchFamily="34" charset="0"/>
              <a:buChar char="•"/>
            </a:pPr>
            <a:r>
              <a:rPr lang="en-AU" sz="1600" b="1" i="0" dirty="0">
                <a:solidFill>
                  <a:srgbClr val="223469"/>
                </a:solidFill>
                <a:effectLst/>
                <a:latin typeface="Söhne"/>
              </a:rPr>
              <a:t>Opportunities for Growth:</a:t>
            </a:r>
            <a:r>
              <a:rPr lang="en-AU" sz="1600" b="0" i="0" dirty="0">
                <a:solidFill>
                  <a:srgbClr val="223469"/>
                </a:solidFill>
                <a:effectLst/>
                <a:latin typeface="Söhne"/>
              </a:rPr>
              <a:t> The report explores opportunities for IAC's growth, ensuring it evolves to meet the changing needs of its members.</a:t>
            </a:r>
            <a:br>
              <a:rPr lang="en-AU" sz="1600" b="0" i="0" dirty="0">
                <a:solidFill>
                  <a:srgbClr val="223469"/>
                </a:solidFill>
                <a:effectLst/>
                <a:latin typeface="Söhne"/>
              </a:rPr>
            </a:br>
            <a:endParaRPr lang="en-AU" sz="1600" b="0" i="0" dirty="0">
              <a:solidFill>
                <a:srgbClr val="223469"/>
              </a:solidFill>
              <a:effectLst/>
              <a:latin typeface="Söhne"/>
            </a:endParaRPr>
          </a:p>
          <a:p>
            <a:pPr marL="285750" indent="-285750" algn="l">
              <a:buFont typeface="Arial" panose="020B0604020202020204" pitchFamily="34" charset="0"/>
              <a:buChar char="•"/>
            </a:pPr>
            <a:r>
              <a:rPr lang="en-AU" sz="1600" b="1" i="0" dirty="0">
                <a:solidFill>
                  <a:srgbClr val="223469"/>
                </a:solidFill>
                <a:effectLst/>
                <a:latin typeface="Söhne"/>
              </a:rPr>
              <a:t>Continuous Improvement:</a:t>
            </a:r>
            <a:r>
              <a:rPr lang="en-AU" sz="1600" b="0" i="0" dirty="0">
                <a:solidFill>
                  <a:srgbClr val="223469"/>
                </a:solidFill>
                <a:effectLst/>
                <a:latin typeface="Söhne"/>
              </a:rPr>
              <a:t> We explore areas for improvement to enhance IAC's services, ensuring its continued effectiveness in the field of gifts in wills.</a:t>
            </a:r>
            <a:br>
              <a:rPr lang="en-AU" sz="1600" b="0" i="0" dirty="0">
                <a:solidFill>
                  <a:srgbClr val="223469"/>
                </a:solidFill>
                <a:effectLst/>
                <a:latin typeface="Söhne"/>
              </a:rPr>
            </a:br>
            <a:endParaRPr lang="en-AU" sz="1600" b="0" i="0" dirty="0">
              <a:solidFill>
                <a:srgbClr val="223469"/>
              </a:solidFill>
              <a:effectLst/>
              <a:latin typeface="Söhne"/>
            </a:endParaRPr>
          </a:p>
          <a:p>
            <a:pPr algn="l"/>
            <a:r>
              <a:rPr lang="en-AU" sz="1600" b="0" i="1" dirty="0">
                <a:solidFill>
                  <a:srgbClr val="223469"/>
                </a:solidFill>
                <a:effectLst/>
                <a:latin typeface="Söhne"/>
              </a:rPr>
              <a:t>Cautionary Note:</a:t>
            </a:r>
            <a:endParaRPr lang="en-AU" sz="1600" b="0" i="0" dirty="0">
              <a:solidFill>
                <a:srgbClr val="223469"/>
              </a:solidFill>
              <a:effectLst/>
              <a:latin typeface="Söhne"/>
            </a:endParaRPr>
          </a:p>
          <a:p>
            <a:pPr algn="l"/>
            <a:r>
              <a:rPr lang="en-AU" sz="1600" b="1" i="0" dirty="0">
                <a:solidFill>
                  <a:srgbClr val="223469"/>
                </a:solidFill>
                <a:effectLst/>
                <a:latin typeface="Söhne"/>
              </a:rPr>
              <a:t>Small Sample Size:</a:t>
            </a:r>
            <a:r>
              <a:rPr lang="en-AU" sz="1600" b="0" i="0" dirty="0">
                <a:solidFill>
                  <a:srgbClr val="223469"/>
                </a:solidFill>
                <a:effectLst/>
                <a:latin typeface="Söhne"/>
              </a:rPr>
              <a:t> It's important to note that this report is based on a small sample size, and while it highlights triumphs and opportunities, a comprehensive understanding requires broader perspectives within the sector.</a:t>
            </a:r>
          </a:p>
        </p:txBody>
      </p:sp>
    </p:spTree>
    <p:extLst>
      <p:ext uri="{BB962C8B-B14F-4D97-AF65-F5344CB8AC3E}">
        <p14:creationId xmlns:p14="http://schemas.microsoft.com/office/powerpoint/2010/main" val="40438326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latin typeface="+mn-lt"/>
              </a:rPr>
              <a:t>Does IAC Week boost your GiW program?</a:t>
            </a:r>
          </a:p>
        </p:txBody>
      </p:sp>
      <p:sp>
        <p:nvSpPr>
          <p:cNvPr id="14" name="TextBox 13">
            <a:extLst>
              <a:ext uri="{FF2B5EF4-FFF2-40B4-BE49-F238E27FC236}">
                <a16:creationId xmlns:a16="http://schemas.microsoft.com/office/drawing/2014/main" id="{971B9454-FEF1-94CA-F2E8-488097B1E74C}"/>
              </a:ext>
            </a:extLst>
          </p:cNvPr>
          <p:cNvSpPr txBox="1"/>
          <p:nvPr/>
        </p:nvSpPr>
        <p:spPr>
          <a:xfrm>
            <a:off x="391962" y="5471436"/>
            <a:ext cx="3268811" cy="1015663"/>
          </a:xfrm>
          <a:prstGeom prst="rect">
            <a:avLst/>
          </a:prstGeom>
          <a:noFill/>
        </p:spPr>
        <p:txBody>
          <a:bodyPr wrap="square" rtlCol="0">
            <a:spAutoFit/>
          </a:bodyPr>
          <a:lstStyle/>
          <a:p>
            <a:pPr algn="ctr"/>
            <a:r>
              <a:rPr lang="en-AU" sz="1200" b="1" i="0" dirty="0">
                <a:solidFill>
                  <a:srgbClr val="223469"/>
                </a:solidFill>
                <a:effectLst/>
                <a:latin typeface="Söhne"/>
              </a:rPr>
              <a:t>Addressing the measurement challenges associated with IAC Week is important. Enhancing clarity on how success is defined and measured will provide stakeholders with a clearer understanding of the campaign's impact.</a:t>
            </a:r>
            <a:endParaRPr lang="en-US" sz="1200" b="1" dirty="0">
              <a:solidFill>
                <a:srgbClr val="223469"/>
              </a:solidFill>
            </a:endParaRPr>
          </a:p>
        </p:txBody>
      </p:sp>
      <p:sp>
        <p:nvSpPr>
          <p:cNvPr id="3" name="TextBox 2">
            <a:extLst>
              <a:ext uri="{FF2B5EF4-FFF2-40B4-BE49-F238E27FC236}">
                <a16:creationId xmlns:a16="http://schemas.microsoft.com/office/drawing/2014/main" id="{2C8DA085-D1A4-8F11-D7CE-DC0AD2DB2CC2}"/>
              </a:ext>
            </a:extLst>
          </p:cNvPr>
          <p:cNvSpPr txBox="1"/>
          <p:nvPr/>
        </p:nvSpPr>
        <p:spPr>
          <a:xfrm>
            <a:off x="460805" y="1751097"/>
            <a:ext cx="3062287" cy="646331"/>
          </a:xfrm>
          <a:prstGeom prst="rect">
            <a:avLst/>
          </a:prstGeom>
          <a:noFill/>
        </p:spPr>
        <p:txBody>
          <a:bodyPr wrap="square" rtlCol="0">
            <a:spAutoFit/>
          </a:bodyPr>
          <a:lstStyle/>
          <a:p>
            <a:pPr algn="ctr"/>
            <a:r>
              <a:rPr lang="en-US" b="1" dirty="0">
                <a:solidFill>
                  <a:srgbClr val="354373"/>
                </a:solidFill>
              </a:rPr>
              <a:t>Small Drop in Positive Sentiment Towards IAC Week</a:t>
            </a:r>
          </a:p>
        </p:txBody>
      </p:sp>
      <p:sp>
        <p:nvSpPr>
          <p:cNvPr id="5" name="Content Placeholder 4">
            <a:extLst>
              <a:ext uri="{FF2B5EF4-FFF2-40B4-BE49-F238E27FC236}">
                <a16:creationId xmlns:a16="http://schemas.microsoft.com/office/drawing/2014/main" id="{C3CE6C86-D3D3-962C-31A3-DBBCB7C33B2F}"/>
              </a:ext>
            </a:extLst>
          </p:cNvPr>
          <p:cNvSpPr>
            <a:spLocks noGrp="1"/>
          </p:cNvSpPr>
          <p:nvPr>
            <p:ph sz="quarter" idx="10"/>
          </p:nvPr>
        </p:nvSpPr>
        <p:spPr>
          <a:xfrm>
            <a:off x="460804" y="3131875"/>
            <a:ext cx="3062287" cy="1678959"/>
          </a:xfrm>
        </p:spPr>
        <p:txBody>
          <a:bodyPr>
            <a:normAutofit fontScale="85000" lnSpcReduction="10000"/>
          </a:bodyPr>
          <a:lstStyle/>
          <a:p>
            <a:r>
              <a:rPr lang="en-AU" b="0" i="0" dirty="0">
                <a:solidFill>
                  <a:srgbClr val="223469"/>
                </a:solidFill>
                <a:effectLst/>
                <a:latin typeface="Söhne"/>
              </a:rPr>
              <a:t>Stakeholder responses indicate a small drop in those affirming that IAC Week boosts their Gifts in Wills program—from 33% to 17%. The data shows uncertainties regarding the campaign's impact, often tied to challenges in measuring and defining success.</a:t>
            </a:r>
            <a:endParaRPr lang="en-US" dirty="0">
              <a:solidFill>
                <a:srgbClr val="223469"/>
              </a:solidFill>
            </a:endParaRPr>
          </a:p>
        </p:txBody>
      </p:sp>
      <p:graphicFrame>
        <p:nvGraphicFramePr>
          <p:cNvPr id="7" name="Content Placeholder 1">
            <a:extLst>
              <a:ext uri="{FF2B5EF4-FFF2-40B4-BE49-F238E27FC236}">
                <a16:creationId xmlns:a16="http://schemas.microsoft.com/office/drawing/2014/main" id="{B4AE5545-148A-E537-3658-67CE42A97A78}"/>
              </a:ext>
            </a:extLst>
          </p:cNvPr>
          <p:cNvGraphicFramePr>
            <a:graphicFrameLocks/>
          </p:cNvGraphicFramePr>
          <p:nvPr>
            <p:extLst>
              <p:ext uri="{D42A27DB-BD31-4B8C-83A1-F6EECF244321}">
                <p14:modId xmlns:p14="http://schemas.microsoft.com/office/powerpoint/2010/main" val="3502097256"/>
              </p:ext>
            </p:extLst>
          </p:nvPr>
        </p:nvGraphicFramePr>
        <p:xfrm>
          <a:off x="4595956" y="1068227"/>
          <a:ext cx="6660861" cy="4846387"/>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descr="A black background with a black square&#10;&#10;Description automatically generated with medium confidence">
            <a:extLst>
              <a:ext uri="{FF2B5EF4-FFF2-40B4-BE49-F238E27FC236}">
                <a16:creationId xmlns:a16="http://schemas.microsoft.com/office/drawing/2014/main" id="{85D618BB-E8F3-2B24-B653-A4E7033EE0A8}"/>
              </a:ext>
            </a:extLst>
          </p:cNvPr>
          <p:cNvPicPr>
            <a:picLocks noChangeAspect="1"/>
          </p:cNvPicPr>
          <p:nvPr/>
        </p:nvPicPr>
        <p:blipFill>
          <a:blip r:embed="rId4"/>
          <a:stretch>
            <a:fillRect/>
          </a:stretch>
        </p:blipFill>
        <p:spPr>
          <a:xfrm>
            <a:off x="1600200" y="424224"/>
            <a:ext cx="699654" cy="699654"/>
          </a:xfrm>
          <a:prstGeom prst="rect">
            <a:avLst/>
          </a:prstGeom>
        </p:spPr>
      </p:pic>
    </p:spTree>
    <p:extLst>
      <p:ext uri="{BB962C8B-B14F-4D97-AF65-F5344CB8AC3E}">
        <p14:creationId xmlns:p14="http://schemas.microsoft.com/office/powerpoint/2010/main" val="3452091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506F92AD-B8B2-A09D-53AF-4D49345B152C}"/>
              </a:ext>
            </a:extLst>
          </p:cNvPr>
          <p:cNvSpPr/>
          <p:nvPr/>
        </p:nvSpPr>
        <p:spPr>
          <a:xfrm>
            <a:off x="2248711" y="36066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It's a great anchor to talk about GIW or remind people about their intention/enquiry of GIW. </a:t>
            </a:r>
            <a:endParaRPr lang="en-US" sz="1400" i="1" dirty="0">
              <a:solidFill>
                <a:schemeClr val="bg1"/>
              </a:solidFill>
            </a:endParaRPr>
          </a:p>
        </p:txBody>
      </p:sp>
      <p:sp>
        <p:nvSpPr>
          <p:cNvPr id="4" name="Rounded Rectangle 3">
            <a:extLst>
              <a:ext uri="{FF2B5EF4-FFF2-40B4-BE49-F238E27FC236}">
                <a16:creationId xmlns:a16="http://schemas.microsoft.com/office/drawing/2014/main" id="{D7801BC9-3A97-3FE7-83AF-567FB6F93811}"/>
              </a:ext>
            </a:extLst>
          </p:cNvPr>
          <p:cNvSpPr/>
          <p:nvPr/>
        </p:nvSpPr>
        <p:spPr>
          <a:xfrm>
            <a:off x="5523690" y="36066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I think the coordinated increase in communication across the non-profit sector boosts everyone's programs. </a:t>
            </a:r>
            <a:endParaRPr lang="en-US" sz="1400" i="1" dirty="0">
              <a:solidFill>
                <a:schemeClr val="bg1"/>
              </a:solidFill>
            </a:endParaRPr>
          </a:p>
        </p:txBody>
      </p:sp>
      <p:sp>
        <p:nvSpPr>
          <p:cNvPr id="5" name="Rounded Rectangle 4">
            <a:extLst>
              <a:ext uri="{FF2B5EF4-FFF2-40B4-BE49-F238E27FC236}">
                <a16:creationId xmlns:a16="http://schemas.microsoft.com/office/drawing/2014/main" id="{BC22F80B-B0D7-90E1-0EFF-428391347B1D}"/>
              </a:ext>
            </a:extLst>
          </p:cNvPr>
          <p:cNvSpPr/>
          <p:nvPr/>
        </p:nvSpPr>
        <p:spPr>
          <a:xfrm>
            <a:off x="8773252" y="34808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We didn't see any direct rise in expressions of interest, but we weren't able to do very much because it was clashing with another fundraising campaign that was taking the lead at the time. </a:t>
            </a:r>
            <a:endParaRPr lang="en-US" sz="1400" i="1" dirty="0">
              <a:solidFill>
                <a:schemeClr val="bg1"/>
              </a:solidFill>
            </a:endParaRPr>
          </a:p>
        </p:txBody>
      </p:sp>
      <p:sp>
        <p:nvSpPr>
          <p:cNvPr id="6" name="Rounded Rectangle 5">
            <a:extLst>
              <a:ext uri="{FF2B5EF4-FFF2-40B4-BE49-F238E27FC236}">
                <a16:creationId xmlns:a16="http://schemas.microsoft.com/office/drawing/2014/main" id="{0791AA27-C7C3-CBC7-B0C1-8872288C1FBF}"/>
              </a:ext>
            </a:extLst>
          </p:cNvPr>
          <p:cNvSpPr/>
          <p:nvPr/>
        </p:nvSpPr>
        <p:spPr>
          <a:xfrm>
            <a:off x="2248711" y="284127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With every other charity out in market, I think it's increased competition more than anything. </a:t>
            </a:r>
            <a:endParaRPr lang="en-US" sz="1400" i="1" dirty="0">
              <a:solidFill>
                <a:schemeClr val="bg1"/>
              </a:solidFill>
            </a:endParaRPr>
          </a:p>
        </p:txBody>
      </p:sp>
      <p:sp>
        <p:nvSpPr>
          <p:cNvPr id="7" name="Rounded Rectangle 6">
            <a:extLst>
              <a:ext uri="{FF2B5EF4-FFF2-40B4-BE49-F238E27FC236}">
                <a16:creationId xmlns:a16="http://schemas.microsoft.com/office/drawing/2014/main" id="{C9A6BD1F-C4AC-1568-8B07-240A22D9D07C}"/>
              </a:ext>
            </a:extLst>
          </p:cNvPr>
          <p:cNvSpPr/>
          <p:nvPr/>
        </p:nvSpPr>
        <p:spPr>
          <a:xfrm>
            <a:off x="5523690" y="284127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We don not see a tangible impact in terms of confirmed bequests, but it's crucial to awareness-raising among our supporter base.</a:t>
            </a:r>
            <a:endParaRPr lang="en-US" sz="1400" i="1" dirty="0">
              <a:solidFill>
                <a:schemeClr val="bg1"/>
              </a:solidFill>
            </a:endParaRPr>
          </a:p>
        </p:txBody>
      </p:sp>
      <p:sp>
        <p:nvSpPr>
          <p:cNvPr id="8" name="Rounded Rectangle 7">
            <a:extLst>
              <a:ext uri="{FF2B5EF4-FFF2-40B4-BE49-F238E27FC236}">
                <a16:creationId xmlns:a16="http://schemas.microsoft.com/office/drawing/2014/main" id="{5D00D936-E380-9192-25F7-37E80EB457E2}"/>
              </a:ext>
            </a:extLst>
          </p:cNvPr>
          <p:cNvSpPr/>
          <p:nvPr/>
        </p:nvSpPr>
        <p:spPr>
          <a:xfrm>
            <a:off x="8773252" y="282869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We didn't promote IAC Week this year due to time constraints. </a:t>
            </a:r>
            <a:br>
              <a:rPr lang="en-AU" sz="1400" i="1" dirty="0">
                <a:solidFill>
                  <a:schemeClr val="bg1"/>
                </a:solidFill>
              </a:rPr>
            </a:br>
            <a:endParaRPr lang="en-US" sz="1400" i="1" dirty="0">
              <a:solidFill>
                <a:schemeClr val="bg1"/>
              </a:solidFill>
            </a:endParaRPr>
          </a:p>
        </p:txBody>
      </p:sp>
      <p:sp>
        <p:nvSpPr>
          <p:cNvPr id="9" name="TextBox 8">
            <a:extLst>
              <a:ext uri="{FF2B5EF4-FFF2-40B4-BE49-F238E27FC236}">
                <a16:creationId xmlns:a16="http://schemas.microsoft.com/office/drawing/2014/main" id="{EEC4FAE6-8622-7BA3-150B-9909C9022D2D}"/>
              </a:ext>
            </a:extLst>
          </p:cNvPr>
          <p:cNvSpPr txBox="1"/>
          <p:nvPr/>
        </p:nvSpPr>
        <p:spPr>
          <a:xfrm rot="16200000">
            <a:off x="-1492463" y="2767280"/>
            <a:ext cx="4631823" cy="1323439"/>
          </a:xfrm>
          <a:prstGeom prst="rect">
            <a:avLst/>
          </a:prstGeom>
          <a:noFill/>
        </p:spPr>
        <p:txBody>
          <a:bodyPr wrap="square" rtlCol="0">
            <a:spAutoFit/>
          </a:bodyPr>
          <a:lstStyle/>
          <a:p>
            <a:pPr algn="ctr"/>
            <a:r>
              <a:rPr lang="en-US" sz="4000" b="1" dirty="0">
                <a:solidFill>
                  <a:srgbClr val="223469"/>
                </a:solidFill>
                <a:latin typeface="MrEavesXLModOT" panose="020B0603060502020204" pitchFamily="34" charset="77"/>
              </a:rPr>
              <a:t>What Are Our Members Saying?</a:t>
            </a:r>
          </a:p>
        </p:txBody>
      </p:sp>
      <p:sp>
        <p:nvSpPr>
          <p:cNvPr id="10" name="Title 9">
            <a:extLst>
              <a:ext uri="{FF2B5EF4-FFF2-40B4-BE49-F238E27FC236}">
                <a16:creationId xmlns:a16="http://schemas.microsoft.com/office/drawing/2014/main" id="{9044826C-6640-29F0-DDFE-AF33764D1AE3}"/>
              </a:ext>
            </a:extLst>
          </p:cNvPr>
          <p:cNvSpPr txBox="1">
            <a:spLocks/>
          </p:cNvSpPr>
          <p:nvPr/>
        </p:nvSpPr>
        <p:spPr>
          <a:xfrm>
            <a:off x="2170053" y="5434258"/>
            <a:ext cx="7554050" cy="8263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b="1" dirty="0">
                <a:solidFill>
                  <a:srgbClr val="223469"/>
                </a:solidFill>
                <a:latin typeface="MrEavesXLModOT" panose="020B0603060502020204" pitchFamily="34" charset="77"/>
                <a:ea typeface="+mn-ea"/>
                <a:cs typeface="+mn-cs"/>
              </a:rPr>
              <a:t>Does IAC Week boost your GiW program?</a:t>
            </a:r>
          </a:p>
        </p:txBody>
      </p:sp>
    </p:spTree>
    <p:extLst>
      <p:ext uri="{BB962C8B-B14F-4D97-AF65-F5344CB8AC3E}">
        <p14:creationId xmlns:p14="http://schemas.microsoft.com/office/powerpoint/2010/main" val="31947030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2DC56D3-E026-2DBC-53E6-CCCF167BA4D6}"/>
              </a:ext>
            </a:extLst>
          </p:cNvPr>
          <p:cNvSpPr>
            <a:spLocks noGrp="1"/>
          </p:cNvSpPr>
          <p:nvPr>
            <p:ph sz="quarter" idx="10"/>
          </p:nvPr>
        </p:nvSpPr>
        <p:spPr>
          <a:xfrm>
            <a:off x="460807" y="3063524"/>
            <a:ext cx="3062287" cy="1793289"/>
          </a:xfrm>
        </p:spPr>
        <p:txBody>
          <a:bodyPr>
            <a:noAutofit/>
          </a:bodyPr>
          <a:lstStyle/>
          <a:p>
            <a:r>
              <a:rPr lang="en-AU" sz="1200" b="0" i="0" dirty="0">
                <a:solidFill>
                  <a:srgbClr val="223469"/>
                </a:solidFill>
                <a:effectLst/>
              </a:rPr>
              <a:t>The responses highlight the influence of constraints such as time limitations and resource allocation on the promotion of IAC Week. Despite these challenges, there is a shared belief in the potential success of IAC Week with strategic promotion, acknowledging its role as an awareness anchor and a contributor to coordinated sector-wide communication.</a:t>
            </a:r>
            <a:endParaRPr lang="en-US" sz="1200" b="1" dirty="0">
              <a:solidFill>
                <a:srgbClr val="223469"/>
              </a:solidFill>
            </a:endParaRPr>
          </a:p>
        </p:txBody>
      </p:sp>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t>Does IAC Week boost your GiW program?</a:t>
            </a:r>
          </a:p>
        </p:txBody>
      </p:sp>
      <p:sp>
        <p:nvSpPr>
          <p:cNvPr id="13" name="TextBox 12">
            <a:extLst>
              <a:ext uri="{FF2B5EF4-FFF2-40B4-BE49-F238E27FC236}">
                <a16:creationId xmlns:a16="http://schemas.microsoft.com/office/drawing/2014/main" id="{721F1213-EF6C-874E-2FC6-7F1A2A7CDDB8}"/>
              </a:ext>
            </a:extLst>
          </p:cNvPr>
          <p:cNvSpPr txBox="1"/>
          <p:nvPr/>
        </p:nvSpPr>
        <p:spPr>
          <a:xfrm>
            <a:off x="149416" y="1798407"/>
            <a:ext cx="3685065" cy="584775"/>
          </a:xfrm>
          <a:prstGeom prst="rect">
            <a:avLst/>
          </a:prstGeom>
          <a:noFill/>
        </p:spPr>
        <p:txBody>
          <a:bodyPr wrap="square" rtlCol="0">
            <a:spAutoFit/>
          </a:bodyPr>
          <a:lstStyle/>
          <a:p>
            <a:pPr algn="ctr"/>
            <a:r>
              <a:rPr lang="en-AU" sz="1600" b="1" i="0" dirty="0">
                <a:solidFill>
                  <a:srgbClr val="223469"/>
                </a:solidFill>
                <a:effectLst/>
              </a:rPr>
              <a:t>Navigating Constraints and </a:t>
            </a:r>
          </a:p>
          <a:p>
            <a:pPr algn="ctr"/>
            <a:r>
              <a:rPr lang="en-AU" sz="1600" b="1" i="0" dirty="0">
                <a:solidFill>
                  <a:srgbClr val="223469"/>
                </a:solidFill>
                <a:effectLst/>
              </a:rPr>
              <a:t>Optimising Potential</a:t>
            </a:r>
          </a:p>
        </p:txBody>
      </p:sp>
      <p:sp>
        <p:nvSpPr>
          <p:cNvPr id="14" name="TextBox 13">
            <a:extLst>
              <a:ext uri="{FF2B5EF4-FFF2-40B4-BE49-F238E27FC236}">
                <a16:creationId xmlns:a16="http://schemas.microsoft.com/office/drawing/2014/main" id="{971B9454-FEF1-94CA-F2E8-488097B1E74C}"/>
              </a:ext>
            </a:extLst>
          </p:cNvPr>
          <p:cNvSpPr txBox="1"/>
          <p:nvPr/>
        </p:nvSpPr>
        <p:spPr>
          <a:xfrm>
            <a:off x="289108" y="5471903"/>
            <a:ext cx="3393558" cy="1015663"/>
          </a:xfrm>
          <a:prstGeom prst="rect">
            <a:avLst/>
          </a:prstGeom>
          <a:noFill/>
        </p:spPr>
        <p:txBody>
          <a:bodyPr wrap="square" rtlCol="0">
            <a:spAutoFit/>
          </a:bodyPr>
          <a:lstStyle/>
          <a:p>
            <a:pPr algn="ctr"/>
            <a:r>
              <a:rPr lang="en-AU" sz="1200" b="1" i="0" dirty="0">
                <a:solidFill>
                  <a:srgbClr val="223469"/>
                </a:solidFill>
                <a:effectLst/>
              </a:rPr>
              <a:t>Address time constraints and resource limitations to enable more </a:t>
            </a:r>
            <a:r>
              <a:rPr lang="en-AU" sz="1200" b="1" dirty="0">
                <a:solidFill>
                  <a:srgbClr val="223469"/>
                </a:solidFill>
              </a:rPr>
              <a:t>o</a:t>
            </a:r>
            <a:r>
              <a:rPr lang="en-AU" sz="1200" b="1" i="0" dirty="0">
                <a:solidFill>
                  <a:srgbClr val="223469"/>
                </a:solidFill>
                <a:effectLst/>
              </a:rPr>
              <a:t>rganisations to actively promote IAC Week. Explore collaborative efforts to enhance the impact of coordinated communication across the non-profit sector.</a:t>
            </a:r>
            <a:endParaRPr lang="en-US" sz="1200" b="1" dirty="0">
              <a:solidFill>
                <a:srgbClr val="223469"/>
              </a:solidFill>
            </a:endParaRPr>
          </a:p>
        </p:txBody>
      </p:sp>
      <p:sp>
        <p:nvSpPr>
          <p:cNvPr id="15" name="Rounded Rectangle 14">
            <a:extLst>
              <a:ext uri="{FF2B5EF4-FFF2-40B4-BE49-F238E27FC236}">
                <a16:creationId xmlns:a16="http://schemas.microsoft.com/office/drawing/2014/main" id="{02DE026F-8558-CAE4-07F8-BFAB4B9BA1B4}"/>
              </a:ext>
            </a:extLst>
          </p:cNvPr>
          <p:cNvSpPr/>
          <p:nvPr/>
        </p:nvSpPr>
        <p:spPr>
          <a:xfrm>
            <a:off x="4312768" y="1253365"/>
            <a:ext cx="7369734" cy="1233996"/>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effectLst/>
              </a:rPr>
              <a:t>Impact of IAC Week Promotion Constraints: </a:t>
            </a:r>
            <a:r>
              <a:rPr lang="en-AU" sz="1600" i="0" dirty="0">
                <a:effectLst/>
              </a:rPr>
              <a:t>Some </a:t>
            </a:r>
            <a:r>
              <a:rPr lang="en-AU" sz="1600" dirty="0"/>
              <a:t>o</a:t>
            </a:r>
            <a:r>
              <a:rPr lang="en-AU" sz="1600" i="0" dirty="0">
                <a:effectLst/>
              </a:rPr>
              <a:t>rganisations cite time constraints as a reason for not promoting IAC Week during a particular year. Limited resources, competition with other campaigns, and challenges in marketing calendar allocation contribute to this constraint</a:t>
            </a:r>
            <a:endParaRPr lang="en-AU" sz="1600" i="0" dirty="0">
              <a:solidFill>
                <a:schemeClr val="bg1"/>
              </a:solidFill>
              <a:effectLst/>
            </a:endParaRPr>
          </a:p>
        </p:txBody>
      </p:sp>
      <p:sp>
        <p:nvSpPr>
          <p:cNvPr id="16" name="Rounded Rectangle 15">
            <a:extLst>
              <a:ext uri="{FF2B5EF4-FFF2-40B4-BE49-F238E27FC236}">
                <a16:creationId xmlns:a16="http://schemas.microsoft.com/office/drawing/2014/main" id="{1955E3F2-C679-6FD6-C11A-EF7FF2BF24A5}"/>
              </a:ext>
            </a:extLst>
          </p:cNvPr>
          <p:cNvSpPr/>
          <p:nvPr/>
        </p:nvSpPr>
        <p:spPr>
          <a:xfrm>
            <a:off x="4312768" y="2812002"/>
            <a:ext cx="7369734" cy="1233996"/>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solidFill>
                  <a:schemeClr val="bg1"/>
                </a:solidFill>
                <a:effectLst/>
              </a:rPr>
              <a:t>Perceived Success with Strategic Promotion: </a:t>
            </a:r>
            <a:r>
              <a:rPr lang="en-AU" sz="1600" i="0" dirty="0">
                <a:solidFill>
                  <a:schemeClr val="bg1"/>
                </a:solidFill>
                <a:effectLst/>
              </a:rPr>
              <a:t>Respondents express a belief that with the correct promotion and push, IAC Week is successful. They highlight the potential of IAC Week as an anchor for promoting Gifts in Wills and leveraging coordinated communication across the non-profit sector.</a:t>
            </a:r>
          </a:p>
        </p:txBody>
      </p:sp>
      <p:sp>
        <p:nvSpPr>
          <p:cNvPr id="17" name="Rounded Rectangle 16">
            <a:extLst>
              <a:ext uri="{FF2B5EF4-FFF2-40B4-BE49-F238E27FC236}">
                <a16:creationId xmlns:a16="http://schemas.microsoft.com/office/drawing/2014/main" id="{136E2D34-AF59-2CC9-63EB-E83FF3B0B94A}"/>
              </a:ext>
            </a:extLst>
          </p:cNvPr>
          <p:cNvSpPr/>
          <p:nvPr/>
        </p:nvSpPr>
        <p:spPr>
          <a:xfrm>
            <a:off x="4361459" y="4370639"/>
            <a:ext cx="7369734" cy="1233996"/>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solidFill>
                  <a:schemeClr val="bg1"/>
                </a:solidFill>
                <a:effectLst/>
              </a:rPr>
              <a:t>Varied Impact and Awareness-Raising: </a:t>
            </a:r>
            <a:r>
              <a:rPr lang="en-AU" sz="1600" i="0" dirty="0">
                <a:solidFill>
                  <a:schemeClr val="bg1"/>
                </a:solidFill>
                <a:effectLst/>
              </a:rPr>
              <a:t>Responses vary in assessing the direct impact of IAC Week on program results. Some note increased awareness and a boost in prospects, while others emphasise the importance of IAC Week in the broader context of awareness-raising and drip-feeding messaging to the supporter base.</a:t>
            </a:r>
          </a:p>
        </p:txBody>
      </p:sp>
      <p:pic>
        <p:nvPicPr>
          <p:cNvPr id="2" name="Picture 1" descr="A black background with a black square&#10;&#10;Description automatically generated with medium confidence">
            <a:extLst>
              <a:ext uri="{FF2B5EF4-FFF2-40B4-BE49-F238E27FC236}">
                <a16:creationId xmlns:a16="http://schemas.microsoft.com/office/drawing/2014/main" id="{912C48E5-76FB-05FF-880A-A1831B119DA0}"/>
              </a:ext>
            </a:extLst>
          </p:cNvPr>
          <p:cNvPicPr>
            <a:picLocks noChangeAspect="1"/>
          </p:cNvPicPr>
          <p:nvPr/>
        </p:nvPicPr>
        <p:blipFill>
          <a:blip r:embed="rId3"/>
          <a:stretch>
            <a:fillRect/>
          </a:stretch>
        </p:blipFill>
        <p:spPr>
          <a:xfrm>
            <a:off x="1600200" y="424224"/>
            <a:ext cx="699654" cy="699654"/>
          </a:xfrm>
          <a:prstGeom prst="rect">
            <a:avLst/>
          </a:prstGeom>
        </p:spPr>
      </p:pic>
    </p:spTree>
    <p:extLst>
      <p:ext uri="{BB962C8B-B14F-4D97-AF65-F5344CB8AC3E}">
        <p14:creationId xmlns:p14="http://schemas.microsoft.com/office/powerpoint/2010/main" val="8956764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2DC56D3-E026-2DBC-53E6-CCCF167BA4D6}"/>
              </a:ext>
            </a:extLst>
          </p:cNvPr>
          <p:cNvSpPr>
            <a:spLocks noGrp="1"/>
          </p:cNvSpPr>
          <p:nvPr>
            <p:ph sz="quarter" idx="10"/>
          </p:nvPr>
        </p:nvSpPr>
        <p:spPr>
          <a:xfrm>
            <a:off x="460807" y="3063524"/>
            <a:ext cx="3062287" cy="1793289"/>
          </a:xfrm>
        </p:spPr>
        <p:txBody>
          <a:bodyPr>
            <a:noAutofit/>
          </a:bodyPr>
          <a:lstStyle/>
          <a:p>
            <a:r>
              <a:rPr lang="en-AU" sz="1400" b="0" i="0" dirty="0">
                <a:solidFill>
                  <a:srgbClr val="223469"/>
                </a:solidFill>
                <a:effectLst/>
                <a:latin typeface="Söhne"/>
              </a:rPr>
              <a:t>Respondents express a desire for increased educational resources, standardised imaging, improved co-branding options, and enhanced support for staff engagement and education. These suggestions aim to elevate the overall experience and impact of IAC Week.</a:t>
            </a:r>
            <a:endParaRPr lang="en-US" sz="1400" b="1" dirty="0">
              <a:solidFill>
                <a:srgbClr val="223469"/>
              </a:solidFill>
            </a:endParaRPr>
          </a:p>
        </p:txBody>
      </p:sp>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latin typeface="+mn-lt"/>
              </a:rPr>
              <a:t>Is there anything you would like to see in IAC Week in future?</a:t>
            </a:r>
          </a:p>
        </p:txBody>
      </p:sp>
      <p:sp>
        <p:nvSpPr>
          <p:cNvPr id="13" name="TextBox 12">
            <a:extLst>
              <a:ext uri="{FF2B5EF4-FFF2-40B4-BE49-F238E27FC236}">
                <a16:creationId xmlns:a16="http://schemas.microsoft.com/office/drawing/2014/main" id="{721F1213-EF6C-874E-2FC6-7F1A2A7CDDB8}"/>
              </a:ext>
            </a:extLst>
          </p:cNvPr>
          <p:cNvSpPr txBox="1"/>
          <p:nvPr/>
        </p:nvSpPr>
        <p:spPr>
          <a:xfrm>
            <a:off x="149416" y="1798407"/>
            <a:ext cx="3685065" cy="584775"/>
          </a:xfrm>
          <a:prstGeom prst="rect">
            <a:avLst/>
          </a:prstGeom>
          <a:noFill/>
        </p:spPr>
        <p:txBody>
          <a:bodyPr wrap="square" rtlCol="0">
            <a:spAutoFit/>
          </a:bodyPr>
          <a:lstStyle/>
          <a:p>
            <a:pPr algn="ctr"/>
            <a:r>
              <a:rPr lang="en-AU" sz="1600" b="1" i="0" dirty="0">
                <a:solidFill>
                  <a:srgbClr val="223469"/>
                </a:solidFill>
                <a:effectLst/>
                <a:latin typeface="Söhne"/>
              </a:rPr>
              <a:t>Calls for More Education, Imaging, and Event Enhancements</a:t>
            </a:r>
          </a:p>
        </p:txBody>
      </p:sp>
      <p:sp>
        <p:nvSpPr>
          <p:cNvPr id="14" name="TextBox 13">
            <a:extLst>
              <a:ext uri="{FF2B5EF4-FFF2-40B4-BE49-F238E27FC236}">
                <a16:creationId xmlns:a16="http://schemas.microsoft.com/office/drawing/2014/main" id="{971B9454-FEF1-94CA-F2E8-488097B1E74C}"/>
              </a:ext>
            </a:extLst>
          </p:cNvPr>
          <p:cNvSpPr txBox="1"/>
          <p:nvPr/>
        </p:nvSpPr>
        <p:spPr>
          <a:xfrm>
            <a:off x="344724" y="5474261"/>
            <a:ext cx="3294447" cy="1015663"/>
          </a:xfrm>
          <a:prstGeom prst="rect">
            <a:avLst/>
          </a:prstGeom>
          <a:noFill/>
        </p:spPr>
        <p:txBody>
          <a:bodyPr wrap="square" rtlCol="0">
            <a:spAutoFit/>
          </a:bodyPr>
          <a:lstStyle/>
          <a:p>
            <a:pPr algn="ctr"/>
            <a:r>
              <a:rPr lang="en-AU" sz="1200" b="1" i="0" dirty="0">
                <a:solidFill>
                  <a:srgbClr val="223469"/>
                </a:solidFill>
                <a:effectLst/>
                <a:latin typeface="Söhne"/>
              </a:rPr>
              <a:t>Consider offering more co-branding flexibility and exploring opportunities for smaller networking groups. Ensure resources cater to diverse organisational needs and enhance the overall appeal of IAC Week.</a:t>
            </a:r>
            <a:endParaRPr lang="en-US" sz="1200" b="1" dirty="0">
              <a:solidFill>
                <a:srgbClr val="223469"/>
              </a:solidFill>
            </a:endParaRPr>
          </a:p>
        </p:txBody>
      </p:sp>
      <p:sp>
        <p:nvSpPr>
          <p:cNvPr id="2" name="Rounded Rectangle 1">
            <a:extLst>
              <a:ext uri="{FF2B5EF4-FFF2-40B4-BE49-F238E27FC236}">
                <a16:creationId xmlns:a16="http://schemas.microsoft.com/office/drawing/2014/main" id="{40B4D9E4-6E80-9A96-1DAF-73B736477861}"/>
              </a:ext>
            </a:extLst>
          </p:cNvPr>
          <p:cNvSpPr/>
          <p:nvPr/>
        </p:nvSpPr>
        <p:spPr>
          <a:xfrm>
            <a:off x="4398818" y="1257962"/>
            <a:ext cx="7315200" cy="687469"/>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050" b="1" i="0" dirty="0">
                <a:solidFill>
                  <a:schemeClr val="bg1"/>
                </a:solidFill>
                <a:effectLst/>
                <a:latin typeface="Söhne"/>
              </a:rPr>
              <a:t>Professional Development Opportunities:</a:t>
            </a:r>
            <a:r>
              <a:rPr lang="en-AU" sz="1050" b="0" i="0" dirty="0">
                <a:solidFill>
                  <a:schemeClr val="bg1"/>
                </a:solidFill>
                <a:effectLst/>
                <a:latin typeface="Söhne"/>
              </a:rPr>
              <a:t> Respondents express a desire for more professional lectures about Gifts in Wills (GIW) fundraising and creating GIW materials. This indicates a need for enhanced educational resources to strengthen fundraising teams' knowledge and expertise.</a:t>
            </a:r>
            <a:endParaRPr lang="en-AU" sz="1050" i="0" dirty="0">
              <a:solidFill>
                <a:schemeClr val="bg1"/>
              </a:solidFill>
              <a:effectLst/>
              <a:latin typeface="Söhne"/>
            </a:endParaRPr>
          </a:p>
        </p:txBody>
      </p:sp>
      <p:sp>
        <p:nvSpPr>
          <p:cNvPr id="3" name="Rounded Rectangle 2">
            <a:extLst>
              <a:ext uri="{FF2B5EF4-FFF2-40B4-BE49-F238E27FC236}">
                <a16:creationId xmlns:a16="http://schemas.microsoft.com/office/drawing/2014/main" id="{72CB43AD-6775-86AA-5EE8-62362493DA1F}"/>
              </a:ext>
            </a:extLst>
          </p:cNvPr>
          <p:cNvSpPr/>
          <p:nvPr/>
        </p:nvSpPr>
        <p:spPr>
          <a:xfrm>
            <a:off x="4398818" y="2135166"/>
            <a:ext cx="7315200" cy="687469"/>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050" b="1" i="0" dirty="0">
                <a:solidFill>
                  <a:schemeClr val="bg1"/>
                </a:solidFill>
                <a:effectLst/>
                <a:latin typeface="Söhne"/>
              </a:rPr>
              <a:t>Generic Imaging for NFPs:</a:t>
            </a:r>
            <a:r>
              <a:rPr lang="en-AU" sz="1050" b="0" i="0" dirty="0">
                <a:solidFill>
                  <a:schemeClr val="bg1"/>
                </a:solidFill>
                <a:effectLst/>
                <a:latin typeface="Söhne"/>
              </a:rPr>
              <a:t> There's a call for more generic imaging that can be universally used across all Organisations. This suggests a desire for cohesive and standardised visual materials to streamline promotional efforts.</a:t>
            </a:r>
            <a:endParaRPr lang="en-AU" sz="1050" i="0" dirty="0">
              <a:solidFill>
                <a:schemeClr val="bg1"/>
              </a:solidFill>
              <a:effectLst/>
              <a:latin typeface="Söhne"/>
            </a:endParaRPr>
          </a:p>
        </p:txBody>
      </p:sp>
      <p:sp>
        <p:nvSpPr>
          <p:cNvPr id="4" name="Rounded Rectangle 3">
            <a:extLst>
              <a:ext uri="{FF2B5EF4-FFF2-40B4-BE49-F238E27FC236}">
                <a16:creationId xmlns:a16="http://schemas.microsoft.com/office/drawing/2014/main" id="{20E68EBA-F0BA-4CB4-27B1-25E0E732FB7F}"/>
              </a:ext>
            </a:extLst>
          </p:cNvPr>
          <p:cNvSpPr/>
          <p:nvPr/>
        </p:nvSpPr>
        <p:spPr>
          <a:xfrm>
            <a:off x="4398818" y="2958024"/>
            <a:ext cx="7315200" cy="687469"/>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050" b="1" i="0" dirty="0">
                <a:solidFill>
                  <a:schemeClr val="bg1"/>
                </a:solidFill>
                <a:effectLst/>
                <a:latin typeface="Söhne"/>
              </a:rPr>
              <a:t>Increased Resources for Staff Engagement and Education:</a:t>
            </a:r>
            <a:r>
              <a:rPr lang="en-AU" sz="1050" b="0" i="0" dirty="0">
                <a:solidFill>
                  <a:schemeClr val="bg1"/>
                </a:solidFill>
                <a:effectLst/>
                <a:latin typeface="Söhne"/>
              </a:rPr>
              <a:t> Organisations seek more resources to increase staff engagement and education, including presentations that fundraising teams can use and tailor for their specific Organisation. This highlights a desire for tools that facilitate internal communication and education.</a:t>
            </a:r>
            <a:endParaRPr lang="en-AU" sz="1050" i="0" dirty="0">
              <a:solidFill>
                <a:schemeClr val="bg1"/>
              </a:solidFill>
              <a:effectLst/>
              <a:latin typeface="Söhne"/>
            </a:endParaRPr>
          </a:p>
        </p:txBody>
      </p:sp>
      <p:sp>
        <p:nvSpPr>
          <p:cNvPr id="6" name="Rounded Rectangle 5">
            <a:extLst>
              <a:ext uri="{FF2B5EF4-FFF2-40B4-BE49-F238E27FC236}">
                <a16:creationId xmlns:a16="http://schemas.microsoft.com/office/drawing/2014/main" id="{51616F3D-4D99-92E9-5961-DACA11D0C1B9}"/>
              </a:ext>
            </a:extLst>
          </p:cNvPr>
          <p:cNvSpPr/>
          <p:nvPr/>
        </p:nvSpPr>
        <p:spPr>
          <a:xfrm>
            <a:off x="4398818" y="3794957"/>
            <a:ext cx="7315200" cy="687469"/>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050" b="1" i="0" dirty="0">
                <a:solidFill>
                  <a:schemeClr val="bg1"/>
                </a:solidFill>
                <a:effectLst/>
                <a:latin typeface="Söhne"/>
              </a:rPr>
              <a:t>Improved Co-Branding Opportunities:</a:t>
            </a:r>
            <a:r>
              <a:rPr lang="en-AU" sz="1050" b="0" i="0" dirty="0">
                <a:solidFill>
                  <a:schemeClr val="bg1"/>
                </a:solidFill>
                <a:effectLst/>
                <a:latin typeface="Söhne"/>
              </a:rPr>
              <a:t> Some respondents express a desire for more co-branding flexibility, particularly on the cover. This includes a request for increased options and creativity in designing the promotional materials to enhance visual appeal and engagement.</a:t>
            </a:r>
            <a:endParaRPr lang="en-AU" sz="1050" i="0" dirty="0">
              <a:solidFill>
                <a:schemeClr val="bg1"/>
              </a:solidFill>
              <a:effectLst/>
              <a:latin typeface="Söhne"/>
            </a:endParaRPr>
          </a:p>
        </p:txBody>
      </p:sp>
      <p:sp>
        <p:nvSpPr>
          <p:cNvPr id="7" name="Rounded Rectangle 6">
            <a:extLst>
              <a:ext uri="{FF2B5EF4-FFF2-40B4-BE49-F238E27FC236}">
                <a16:creationId xmlns:a16="http://schemas.microsoft.com/office/drawing/2014/main" id="{D002BDDE-8C8E-5AB4-6087-0F5E0787C2FE}"/>
              </a:ext>
            </a:extLst>
          </p:cNvPr>
          <p:cNvSpPr/>
          <p:nvPr/>
        </p:nvSpPr>
        <p:spPr>
          <a:xfrm>
            <a:off x="4398818" y="4667362"/>
            <a:ext cx="7315200" cy="687469"/>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050" b="1" i="0" dirty="0">
                <a:solidFill>
                  <a:schemeClr val="bg1"/>
                </a:solidFill>
                <a:effectLst/>
                <a:latin typeface="Söhne"/>
              </a:rPr>
              <a:t>Enhanced Event Support and Networking Opportunities:</a:t>
            </a:r>
            <a:r>
              <a:rPr lang="en-AU" sz="1050" b="0" i="0" dirty="0">
                <a:solidFill>
                  <a:schemeClr val="bg1"/>
                </a:solidFill>
                <a:effectLst/>
                <a:latin typeface="Söhne"/>
              </a:rPr>
              <a:t> Suggestions include smaller networking groups for more targeted discussions, gluten-free options at events, and a larger team at IAC to support events and create training resources. This indicates a desire for improved event experiences and more robust support from the IAC team.</a:t>
            </a:r>
            <a:endParaRPr lang="en-AU" sz="1050" i="0" dirty="0">
              <a:solidFill>
                <a:schemeClr val="bg1"/>
              </a:solidFill>
              <a:effectLst/>
              <a:latin typeface="Söhne"/>
            </a:endParaRPr>
          </a:p>
        </p:txBody>
      </p:sp>
      <p:pic>
        <p:nvPicPr>
          <p:cNvPr id="9" name="Picture 8" descr="A black background with a black square&#10;&#10;Description automatically generated with medium confidence">
            <a:extLst>
              <a:ext uri="{FF2B5EF4-FFF2-40B4-BE49-F238E27FC236}">
                <a16:creationId xmlns:a16="http://schemas.microsoft.com/office/drawing/2014/main" id="{88DE4534-C403-0AE4-D8C3-AA7E51091D28}"/>
              </a:ext>
            </a:extLst>
          </p:cNvPr>
          <p:cNvPicPr>
            <a:picLocks noChangeAspect="1"/>
          </p:cNvPicPr>
          <p:nvPr/>
        </p:nvPicPr>
        <p:blipFill>
          <a:blip r:embed="rId3"/>
          <a:stretch>
            <a:fillRect/>
          </a:stretch>
        </p:blipFill>
        <p:spPr>
          <a:xfrm>
            <a:off x="1610105" y="482705"/>
            <a:ext cx="671319" cy="671319"/>
          </a:xfrm>
          <a:prstGeom prst="rect">
            <a:avLst/>
          </a:prstGeom>
        </p:spPr>
      </p:pic>
    </p:spTree>
    <p:extLst>
      <p:ext uri="{BB962C8B-B14F-4D97-AF65-F5344CB8AC3E}">
        <p14:creationId xmlns:p14="http://schemas.microsoft.com/office/powerpoint/2010/main" val="4149511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8B381A00-69D9-F84B-B81E-F557FDD77191}"/>
              </a:ext>
            </a:extLst>
          </p:cNvPr>
          <p:cNvPicPr>
            <a:picLocks noChangeAspect="1"/>
          </p:cNvPicPr>
          <p:nvPr/>
        </p:nvPicPr>
        <p:blipFill>
          <a:blip r:embed="rId2"/>
          <a:stretch>
            <a:fillRect/>
          </a:stretch>
        </p:blipFill>
        <p:spPr>
          <a:xfrm>
            <a:off x="0" y="0"/>
            <a:ext cx="12192000" cy="6858000"/>
          </a:xfrm>
          <a:prstGeom prst="rect">
            <a:avLst/>
          </a:prstGeom>
        </p:spPr>
      </p:pic>
      <p:pic>
        <p:nvPicPr>
          <p:cNvPr id="3" name="Picture 2" descr="A picture containing drawing&#10;&#10;Description automatically generated">
            <a:extLst>
              <a:ext uri="{FF2B5EF4-FFF2-40B4-BE49-F238E27FC236}">
                <a16:creationId xmlns:a16="http://schemas.microsoft.com/office/drawing/2014/main" id="{83C6F8CB-88A4-B149-A6C1-FE1820B6507E}"/>
              </a:ext>
            </a:extLst>
          </p:cNvPr>
          <p:cNvPicPr>
            <a:picLocks noChangeAspect="1"/>
          </p:cNvPicPr>
          <p:nvPr/>
        </p:nvPicPr>
        <p:blipFill>
          <a:blip r:embed="rId3"/>
          <a:stretch>
            <a:fillRect/>
          </a:stretch>
        </p:blipFill>
        <p:spPr>
          <a:xfrm>
            <a:off x="2883586" y="5218359"/>
            <a:ext cx="3549404" cy="1341848"/>
          </a:xfrm>
          <a:prstGeom prst="rect">
            <a:avLst/>
          </a:prstGeom>
        </p:spPr>
      </p:pic>
      <p:pic>
        <p:nvPicPr>
          <p:cNvPr id="5" name="Picture 4" descr="A close up of a logo&#10;&#10;Description automatically generated">
            <a:extLst>
              <a:ext uri="{FF2B5EF4-FFF2-40B4-BE49-F238E27FC236}">
                <a16:creationId xmlns:a16="http://schemas.microsoft.com/office/drawing/2014/main" id="{9082E8A4-F3F2-9F47-84F8-91B842919923}"/>
              </a:ext>
            </a:extLst>
          </p:cNvPr>
          <p:cNvPicPr>
            <a:picLocks noChangeAspect="1"/>
          </p:cNvPicPr>
          <p:nvPr/>
        </p:nvPicPr>
        <p:blipFill rotWithShape="1">
          <a:blip r:embed="rId4"/>
          <a:srcRect l="13926" t="13421" r="12575" b="32218"/>
          <a:stretch/>
        </p:blipFill>
        <p:spPr>
          <a:xfrm>
            <a:off x="6518166" y="5218359"/>
            <a:ext cx="2373586" cy="1252207"/>
          </a:xfrm>
          <a:prstGeom prst="rect">
            <a:avLst/>
          </a:prstGeom>
        </p:spPr>
      </p:pic>
      <p:sp>
        <p:nvSpPr>
          <p:cNvPr id="6" name="TextBox 5">
            <a:extLst>
              <a:ext uri="{FF2B5EF4-FFF2-40B4-BE49-F238E27FC236}">
                <a16:creationId xmlns:a16="http://schemas.microsoft.com/office/drawing/2014/main" id="{AF1CBB27-A27C-BC47-AF00-85928CA49B5F}"/>
              </a:ext>
            </a:extLst>
          </p:cNvPr>
          <p:cNvSpPr txBox="1"/>
          <p:nvPr/>
        </p:nvSpPr>
        <p:spPr>
          <a:xfrm>
            <a:off x="1676978" y="2265218"/>
            <a:ext cx="8388990" cy="1015663"/>
          </a:xfrm>
          <a:prstGeom prst="rect">
            <a:avLst/>
          </a:prstGeom>
          <a:noFill/>
        </p:spPr>
        <p:txBody>
          <a:bodyPr wrap="square" rtlCol="0">
            <a:spAutoFit/>
          </a:bodyPr>
          <a:lstStyle/>
          <a:p>
            <a:pPr algn="ctr"/>
            <a:r>
              <a:rPr lang="en-US" sz="6000" b="1" dirty="0">
                <a:solidFill>
                  <a:srgbClr val="223469"/>
                </a:solidFill>
                <a:latin typeface="MrEavesXLModOT" panose="020B0603060502020204" pitchFamily="34" charset="77"/>
              </a:rPr>
              <a:t>Key Insights</a:t>
            </a:r>
          </a:p>
        </p:txBody>
      </p:sp>
    </p:spTree>
    <p:extLst>
      <p:ext uri="{BB962C8B-B14F-4D97-AF65-F5344CB8AC3E}">
        <p14:creationId xmlns:p14="http://schemas.microsoft.com/office/powerpoint/2010/main" val="2314307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DB5C0E-4DF2-354C-966C-BA755960B968}"/>
              </a:ext>
            </a:extLst>
          </p:cNvPr>
          <p:cNvSpPr txBox="1"/>
          <p:nvPr/>
        </p:nvSpPr>
        <p:spPr>
          <a:xfrm rot="16200000">
            <a:off x="-3432905" y="2921168"/>
            <a:ext cx="8388990" cy="1015663"/>
          </a:xfrm>
          <a:prstGeom prst="rect">
            <a:avLst/>
          </a:prstGeom>
          <a:noFill/>
        </p:spPr>
        <p:txBody>
          <a:bodyPr wrap="square" rtlCol="0">
            <a:spAutoFit/>
          </a:bodyPr>
          <a:lstStyle/>
          <a:p>
            <a:pPr algn="ctr"/>
            <a:r>
              <a:rPr lang="en-US" sz="6000" b="1" dirty="0">
                <a:solidFill>
                  <a:srgbClr val="223469"/>
                </a:solidFill>
                <a:latin typeface="MrEavesXLModOT" panose="020B0603060502020204" pitchFamily="34" charset="77"/>
              </a:rPr>
              <a:t>Opportunities</a:t>
            </a:r>
          </a:p>
        </p:txBody>
      </p:sp>
      <p:sp>
        <p:nvSpPr>
          <p:cNvPr id="3" name="Rounded Rectangle 2">
            <a:extLst>
              <a:ext uri="{FF2B5EF4-FFF2-40B4-BE49-F238E27FC236}">
                <a16:creationId xmlns:a16="http://schemas.microsoft.com/office/drawing/2014/main" id="{5BA3D4F8-18CC-D074-58F9-B7686E9A7C5C}"/>
              </a:ext>
            </a:extLst>
          </p:cNvPr>
          <p:cNvSpPr/>
          <p:nvPr/>
        </p:nvSpPr>
        <p:spPr>
          <a:xfrm>
            <a:off x="5777622" y="374823"/>
            <a:ext cx="5823751" cy="1382091"/>
          </a:xfrm>
          <a:prstGeom prst="roundRect">
            <a:avLst/>
          </a:prstGeom>
          <a:solidFill>
            <a:schemeClr val="bg1"/>
          </a:solidFill>
          <a:ln w="38100">
            <a:solidFill>
              <a:srgbClr val="223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b="0" i="0" dirty="0">
                <a:solidFill>
                  <a:srgbClr val="223469"/>
                </a:solidFill>
                <a:effectLst/>
                <a:latin typeface="Söhne"/>
              </a:rPr>
              <a:t>Some stakeholder's express uncertainty about the effectiveness of IAC campaigns, citing challenges in measuring success. IAC to focus on refining and implementing robust impact measurement methodologies, transparently communicating campaign objectives, and offering training/support for stakeholders to enhance their ability to measure and articulate campaign success.</a:t>
            </a:r>
            <a:endParaRPr lang="en-AU" sz="1200" i="0" dirty="0">
              <a:solidFill>
                <a:srgbClr val="223469"/>
              </a:solidFill>
              <a:effectLst/>
            </a:endParaRPr>
          </a:p>
        </p:txBody>
      </p:sp>
      <p:sp>
        <p:nvSpPr>
          <p:cNvPr id="6" name="Rounded Rectangle 5">
            <a:extLst>
              <a:ext uri="{FF2B5EF4-FFF2-40B4-BE49-F238E27FC236}">
                <a16:creationId xmlns:a16="http://schemas.microsoft.com/office/drawing/2014/main" id="{0F6DD00D-E8C7-ECB1-BB88-4B1616C2C8C9}"/>
              </a:ext>
            </a:extLst>
          </p:cNvPr>
          <p:cNvSpPr/>
          <p:nvPr/>
        </p:nvSpPr>
        <p:spPr>
          <a:xfrm>
            <a:off x="3670917" y="374823"/>
            <a:ext cx="1797554" cy="1382091"/>
          </a:xfrm>
          <a:prstGeom prst="roundRect">
            <a:avLst/>
          </a:prstGeom>
          <a:solidFill>
            <a:srgbClr val="223469"/>
          </a:solidFill>
          <a:ln w="38100">
            <a:solidFill>
              <a:srgbClr val="223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effectLst/>
                <a:latin typeface="Söhne"/>
              </a:rPr>
              <a:t>Strengthening Measurement and Impact Assessment</a:t>
            </a:r>
          </a:p>
        </p:txBody>
      </p:sp>
      <p:sp>
        <p:nvSpPr>
          <p:cNvPr id="9" name="Oval 8">
            <a:extLst>
              <a:ext uri="{FF2B5EF4-FFF2-40B4-BE49-F238E27FC236}">
                <a16:creationId xmlns:a16="http://schemas.microsoft.com/office/drawing/2014/main" id="{AEB1EFF5-968E-19AE-3240-0DDE90C4EE4E}"/>
              </a:ext>
            </a:extLst>
          </p:cNvPr>
          <p:cNvSpPr/>
          <p:nvPr/>
        </p:nvSpPr>
        <p:spPr>
          <a:xfrm>
            <a:off x="2052918" y="451785"/>
            <a:ext cx="1228165" cy="1228165"/>
          </a:xfrm>
          <a:prstGeom prst="ellipse">
            <a:avLst/>
          </a:prstGeom>
          <a:noFill/>
          <a:ln w="38100">
            <a:solidFill>
              <a:srgbClr val="223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a:extLst>
              <a:ext uri="{FF2B5EF4-FFF2-40B4-BE49-F238E27FC236}">
                <a16:creationId xmlns:a16="http://schemas.microsoft.com/office/drawing/2014/main" id="{26AD0F86-0F2B-C062-21D1-F19C258D3F9D}"/>
              </a:ext>
            </a:extLst>
          </p:cNvPr>
          <p:cNvSpPr/>
          <p:nvPr/>
        </p:nvSpPr>
        <p:spPr>
          <a:xfrm>
            <a:off x="5777622" y="2284306"/>
            <a:ext cx="5823751" cy="1382091"/>
          </a:xfrm>
          <a:prstGeom prst="roundRect">
            <a:avLst/>
          </a:prstGeom>
          <a:solidFill>
            <a:schemeClr val="bg1"/>
          </a:solidFill>
          <a:ln w="38100">
            <a:solidFill>
              <a:srgbClr val="ED7D3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b="0" i="0" dirty="0">
                <a:solidFill>
                  <a:srgbClr val="223469"/>
                </a:solidFill>
                <a:effectLst/>
                <a:latin typeface="Söhne"/>
              </a:rPr>
              <a:t>A recurring theme is the perception that certain resources, particularly co-branding, may not be universally easy to use. IAC to explore resource accessibility, co-branding support, and tailored assistance for stakeholders facing challenges. This includes refining resources, providing clear guidelines, and ensuring universal ease of access.</a:t>
            </a:r>
            <a:endParaRPr lang="en-AU" sz="1200" i="0" dirty="0">
              <a:solidFill>
                <a:srgbClr val="223469"/>
              </a:solidFill>
              <a:effectLst/>
            </a:endParaRPr>
          </a:p>
        </p:txBody>
      </p:sp>
      <p:sp>
        <p:nvSpPr>
          <p:cNvPr id="11" name="Rounded Rectangle 10">
            <a:extLst>
              <a:ext uri="{FF2B5EF4-FFF2-40B4-BE49-F238E27FC236}">
                <a16:creationId xmlns:a16="http://schemas.microsoft.com/office/drawing/2014/main" id="{72EDC6B5-54C4-051A-C673-168D52D39F32}"/>
              </a:ext>
            </a:extLst>
          </p:cNvPr>
          <p:cNvSpPr/>
          <p:nvPr/>
        </p:nvSpPr>
        <p:spPr>
          <a:xfrm>
            <a:off x="3670917" y="2284306"/>
            <a:ext cx="1797554" cy="1382091"/>
          </a:xfrm>
          <a:prstGeom prst="roundRect">
            <a:avLst/>
          </a:prstGeom>
          <a:solidFill>
            <a:srgbClr val="ED7D31"/>
          </a:solidFill>
          <a:ln w="38100">
            <a:solidFill>
              <a:srgbClr val="ED7D3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effectLst/>
                <a:latin typeface="Söhne"/>
              </a:rPr>
              <a:t>Resource Accessibility and Co-Branding Ease</a:t>
            </a:r>
          </a:p>
        </p:txBody>
      </p:sp>
      <p:sp>
        <p:nvSpPr>
          <p:cNvPr id="12" name="Oval 11">
            <a:extLst>
              <a:ext uri="{FF2B5EF4-FFF2-40B4-BE49-F238E27FC236}">
                <a16:creationId xmlns:a16="http://schemas.microsoft.com/office/drawing/2014/main" id="{F1941120-B841-6EE5-9104-20B57005290B}"/>
              </a:ext>
            </a:extLst>
          </p:cNvPr>
          <p:cNvSpPr/>
          <p:nvPr/>
        </p:nvSpPr>
        <p:spPr>
          <a:xfrm>
            <a:off x="2052918" y="2361268"/>
            <a:ext cx="1228165" cy="1228165"/>
          </a:xfrm>
          <a:prstGeom prst="ellipse">
            <a:avLst/>
          </a:prstGeom>
          <a:noFill/>
          <a:ln w="38100">
            <a:solidFill>
              <a:srgbClr val="ED7D3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a:extLst>
              <a:ext uri="{FF2B5EF4-FFF2-40B4-BE49-F238E27FC236}">
                <a16:creationId xmlns:a16="http://schemas.microsoft.com/office/drawing/2014/main" id="{F8B30A00-41A8-39C5-C89A-0AEE6CDA830F}"/>
              </a:ext>
            </a:extLst>
          </p:cNvPr>
          <p:cNvSpPr/>
          <p:nvPr/>
        </p:nvSpPr>
        <p:spPr>
          <a:xfrm>
            <a:off x="5777622" y="4104142"/>
            <a:ext cx="5823751" cy="1382091"/>
          </a:xfrm>
          <a:prstGeom prst="roundRect">
            <a:avLst/>
          </a:prstGeom>
          <a:solidFill>
            <a:schemeClr val="bg1"/>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dirty="0">
                <a:solidFill>
                  <a:srgbClr val="223469"/>
                </a:solidFill>
                <a:latin typeface="Söhne"/>
              </a:rPr>
              <a:t>T</a:t>
            </a:r>
            <a:r>
              <a:rPr lang="en-AU" sz="1200" b="0" i="0" dirty="0">
                <a:solidFill>
                  <a:srgbClr val="223469"/>
                </a:solidFill>
                <a:effectLst/>
                <a:latin typeface="Söhne"/>
              </a:rPr>
              <a:t>here's a positive trend in stakeholders aligning with Include a Charity messaging. However, there are some concerns that IAC </a:t>
            </a:r>
            <a:r>
              <a:rPr lang="en-AU" sz="1200" dirty="0">
                <a:solidFill>
                  <a:srgbClr val="223469"/>
                </a:solidFill>
                <a:latin typeface="Söhne"/>
              </a:rPr>
              <a:t>could be doing more to grow the awareness in the community and with solicitors. </a:t>
            </a:r>
            <a:r>
              <a:rPr lang="en-AU" sz="1200" b="0" i="0" dirty="0">
                <a:solidFill>
                  <a:srgbClr val="223469"/>
                </a:solidFill>
                <a:effectLst/>
                <a:latin typeface="Söhne"/>
              </a:rPr>
              <a:t>IAC should continue refining and promoting impactful messaging strategies and acting as an advocator</a:t>
            </a:r>
            <a:r>
              <a:rPr lang="en-AU" sz="1200" dirty="0">
                <a:solidFill>
                  <a:srgbClr val="223469"/>
                </a:solidFill>
                <a:latin typeface="Söhne"/>
              </a:rPr>
              <a:t> for the sector, taking inspiration from UK counterparts.</a:t>
            </a:r>
            <a:endParaRPr lang="en-AU" sz="1200" i="0" dirty="0">
              <a:solidFill>
                <a:srgbClr val="223469"/>
              </a:solidFill>
              <a:effectLst/>
            </a:endParaRPr>
          </a:p>
        </p:txBody>
      </p:sp>
      <p:sp>
        <p:nvSpPr>
          <p:cNvPr id="14" name="Rounded Rectangle 13">
            <a:extLst>
              <a:ext uri="{FF2B5EF4-FFF2-40B4-BE49-F238E27FC236}">
                <a16:creationId xmlns:a16="http://schemas.microsoft.com/office/drawing/2014/main" id="{68A3A7F1-A412-0E1E-9A08-6F6C5EDDFD1D}"/>
              </a:ext>
            </a:extLst>
          </p:cNvPr>
          <p:cNvSpPr/>
          <p:nvPr/>
        </p:nvSpPr>
        <p:spPr>
          <a:xfrm>
            <a:off x="3670917" y="4104142"/>
            <a:ext cx="1797554" cy="1382091"/>
          </a:xfrm>
          <a:prstGeom prst="roundRect">
            <a:avLst/>
          </a:prstGeom>
          <a:solidFill>
            <a:srgbClr val="70AD47"/>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effectLst/>
                <a:latin typeface="Söhne"/>
              </a:rPr>
              <a:t>Strengthening Messaging and Awareness</a:t>
            </a:r>
          </a:p>
        </p:txBody>
      </p:sp>
      <p:sp>
        <p:nvSpPr>
          <p:cNvPr id="15" name="Oval 14">
            <a:extLst>
              <a:ext uri="{FF2B5EF4-FFF2-40B4-BE49-F238E27FC236}">
                <a16:creationId xmlns:a16="http://schemas.microsoft.com/office/drawing/2014/main" id="{0BC93107-6EA7-884C-D3F7-86F9DBEE8AC3}"/>
              </a:ext>
            </a:extLst>
          </p:cNvPr>
          <p:cNvSpPr/>
          <p:nvPr/>
        </p:nvSpPr>
        <p:spPr>
          <a:xfrm>
            <a:off x="2052918" y="4181104"/>
            <a:ext cx="1228165" cy="1228165"/>
          </a:xfrm>
          <a:prstGeom prst="ellipse">
            <a:avLst/>
          </a:prstGeom>
          <a:no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A black background with a black square&#10;&#10;Description automatically generated with medium confidence">
            <a:extLst>
              <a:ext uri="{FF2B5EF4-FFF2-40B4-BE49-F238E27FC236}">
                <a16:creationId xmlns:a16="http://schemas.microsoft.com/office/drawing/2014/main" id="{B181D725-736B-E471-55BC-1F6C7BA4F579}"/>
              </a:ext>
            </a:extLst>
          </p:cNvPr>
          <p:cNvPicPr>
            <a:picLocks noChangeAspect="1"/>
          </p:cNvPicPr>
          <p:nvPr/>
        </p:nvPicPr>
        <p:blipFill>
          <a:blip r:embed="rId2"/>
          <a:stretch>
            <a:fillRect/>
          </a:stretch>
        </p:blipFill>
        <p:spPr>
          <a:xfrm>
            <a:off x="2282452" y="691391"/>
            <a:ext cx="757340" cy="757340"/>
          </a:xfrm>
          <a:prstGeom prst="rect">
            <a:avLst/>
          </a:prstGeom>
        </p:spPr>
      </p:pic>
      <p:pic>
        <p:nvPicPr>
          <p:cNvPr id="18" name="Picture 17" descr="A black background with a black square&#10;&#10;Description automatically generated with medium confidence">
            <a:extLst>
              <a:ext uri="{FF2B5EF4-FFF2-40B4-BE49-F238E27FC236}">
                <a16:creationId xmlns:a16="http://schemas.microsoft.com/office/drawing/2014/main" id="{7383DB13-588E-F1A0-C061-07AEA6D5F52B}"/>
              </a:ext>
            </a:extLst>
          </p:cNvPr>
          <p:cNvPicPr>
            <a:picLocks noChangeAspect="1"/>
          </p:cNvPicPr>
          <p:nvPr/>
        </p:nvPicPr>
        <p:blipFill>
          <a:blip r:embed="rId3"/>
          <a:stretch>
            <a:fillRect/>
          </a:stretch>
        </p:blipFill>
        <p:spPr>
          <a:xfrm>
            <a:off x="2247939" y="2562167"/>
            <a:ext cx="826366" cy="826366"/>
          </a:xfrm>
          <a:prstGeom prst="rect">
            <a:avLst/>
          </a:prstGeom>
        </p:spPr>
      </p:pic>
      <p:pic>
        <p:nvPicPr>
          <p:cNvPr id="19" name="Picture 18" descr="A black background with a black square&#10;&#10;Description automatically generated with medium confidence">
            <a:extLst>
              <a:ext uri="{FF2B5EF4-FFF2-40B4-BE49-F238E27FC236}">
                <a16:creationId xmlns:a16="http://schemas.microsoft.com/office/drawing/2014/main" id="{E3289CED-AFB0-9DBB-2C2D-8329A76863C0}"/>
              </a:ext>
            </a:extLst>
          </p:cNvPr>
          <p:cNvPicPr>
            <a:picLocks noChangeAspect="1"/>
          </p:cNvPicPr>
          <p:nvPr/>
        </p:nvPicPr>
        <p:blipFill>
          <a:blip r:embed="rId4"/>
          <a:stretch>
            <a:fillRect/>
          </a:stretch>
        </p:blipFill>
        <p:spPr>
          <a:xfrm>
            <a:off x="2298412" y="4432476"/>
            <a:ext cx="725419" cy="725419"/>
          </a:xfrm>
          <a:prstGeom prst="rect">
            <a:avLst/>
          </a:prstGeom>
        </p:spPr>
      </p:pic>
    </p:spTree>
    <p:extLst>
      <p:ext uri="{BB962C8B-B14F-4D97-AF65-F5344CB8AC3E}">
        <p14:creationId xmlns:p14="http://schemas.microsoft.com/office/powerpoint/2010/main" val="8493023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DB5C0E-4DF2-354C-966C-BA755960B968}"/>
              </a:ext>
            </a:extLst>
          </p:cNvPr>
          <p:cNvSpPr txBox="1"/>
          <p:nvPr/>
        </p:nvSpPr>
        <p:spPr>
          <a:xfrm rot="16200000">
            <a:off x="-2351298" y="2921169"/>
            <a:ext cx="6387270" cy="1015663"/>
          </a:xfrm>
          <a:prstGeom prst="rect">
            <a:avLst/>
          </a:prstGeom>
          <a:noFill/>
        </p:spPr>
        <p:txBody>
          <a:bodyPr wrap="square" rtlCol="0">
            <a:spAutoFit/>
          </a:bodyPr>
          <a:lstStyle/>
          <a:p>
            <a:pPr algn="ctr"/>
            <a:r>
              <a:rPr lang="en-US" sz="6000" b="1" dirty="0">
                <a:solidFill>
                  <a:srgbClr val="223469"/>
                </a:solidFill>
                <a:latin typeface="MrEavesXLModOT" panose="020B0603060502020204" pitchFamily="34" charset="77"/>
              </a:rPr>
              <a:t>Triumphs </a:t>
            </a:r>
          </a:p>
        </p:txBody>
      </p:sp>
      <p:sp>
        <p:nvSpPr>
          <p:cNvPr id="3" name="Rounded Rectangle 2">
            <a:extLst>
              <a:ext uri="{FF2B5EF4-FFF2-40B4-BE49-F238E27FC236}">
                <a16:creationId xmlns:a16="http://schemas.microsoft.com/office/drawing/2014/main" id="{5BA3D4F8-18CC-D074-58F9-B7686E9A7C5C}"/>
              </a:ext>
            </a:extLst>
          </p:cNvPr>
          <p:cNvSpPr/>
          <p:nvPr/>
        </p:nvSpPr>
        <p:spPr>
          <a:xfrm>
            <a:off x="5777622" y="374823"/>
            <a:ext cx="5823751" cy="1382091"/>
          </a:xfrm>
          <a:prstGeom prst="roundRect">
            <a:avLst/>
          </a:prstGeom>
          <a:solidFill>
            <a:schemeClr val="bg1"/>
          </a:solidFill>
          <a:ln w="38100">
            <a:solidFill>
              <a:srgbClr val="223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b="0" i="0" dirty="0">
                <a:solidFill>
                  <a:srgbClr val="223469"/>
                </a:solidFill>
                <a:effectLst/>
                <a:latin typeface="Söhne"/>
              </a:rPr>
              <a:t>Include a Charity has excelled in delivering outstanding training opportunities for the sector. Members consistently praised the training sessions, webinars, and resources provided by IAC. The commitment to improving the skills and knowledge of its members has established it as a valuable hub for continuous learning. This dedication ensures that individuals and charities remain up-to-date and well-informed in the ever-evolving landscape of gifts in wills.</a:t>
            </a:r>
            <a:endParaRPr lang="en-AU" sz="1200" i="0" dirty="0">
              <a:solidFill>
                <a:srgbClr val="223469"/>
              </a:solidFill>
              <a:effectLst/>
            </a:endParaRPr>
          </a:p>
        </p:txBody>
      </p:sp>
      <p:sp>
        <p:nvSpPr>
          <p:cNvPr id="6" name="Rounded Rectangle 5">
            <a:extLst>
              <a:ext uri="{FF2B5EF4-FFF2-40B4-BE49-F238E27FC236}">
                <a16:creationId xmlns:a16="http://schemas.microsoft.com/office/drawing/2014/main" id="{0F6DD00D-E8C7-ECB1-BB88-4B1616C2C8C9}"/>
              </a:ext>
            </a:extLst>
          </p:cNvPr>
          <p:cNvSpPr/>
          <p:nvPr/>
        </p:nvSpPr>
        <p:spPr>
          <a:xfrm>
            <a:off x="3670917" y="374823"/>
            <a:ext cx="1797554" cy="1382091"/>
          </a:xfrm>
          <a:prstGeom prst="roundRect">
            <a:avLst/>
          </a:prstGeom>
          <a:solidFill>
            <a:srgbClr val="223469"/>
          </a:solidFill>
          <a:ln w="38100">
            <a:solidFill>
              <a:srgbClr val="223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effectLst/>
                <a:latin typeface="Söhne"/>
              </a:rPr>
              <a:t>Empowering the Sector through Knowledge and Expertise</a:t>
            </a:r>
          </a:p>
        </p:txBody>
      </p:sp>
      <p:sp>
        <p:nvSpPr>
          <p:cNvPr id="9" name="Oval 8">
            <a:extLst>
              <a:ext uri="{FF2B5EF4-FFF2-40B4-BE49-F238E27FC236}">
                <a16:creationId xmlns:a16="http://schemas.microsoft.com/office/drawing/2014/main" id="{AEB1EFF5-968E-19AE-3240-0DDE90C4EE4E}"/>
              </a:ext>
            </a:extLst>
          </p:cNvPr>
          <p:cNvSpPr/>
          <p:nvPr/>
        </p:nvSpPr>
        <p:spPr>
          <a:xfrm>
            <a:off x="2052918" y="451785"/>
            <a:ext cx="1228165" cy="1228165"/>
          </a:xfrm>
          <a:prstGeom prst="ellipse">
            <a:avLst/>
          </a:prstGeom>
          <a:noFill/>
          <a:ln w="38100">
            <a:solidFill>
              <a:srgbClr val="22346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ounded Rectangle 9">
            <a:extLst>
              <a:ext uri="{FF2B5EF4-FFF2-40B4-BE49-F238E27FC236}">
                <a16:creationId xmlns:a16="http://schemas.microsoft.com/office/drawing/2014/main" id="{26AD0F86-0F2B-C062-21D1-F19C258D3F9D}"/>
              </a:ext>
            </a:extLst>
          </p:cNvPr>
          <p:cNvSpPr/>
          <p:nvPr/>
        </p:nvSpPr>
        <p:spPr>
          <a:xfrm>
            <a:off x="5777622" y="2284306"/>
            <a:ext cx="5823751" cy="1382091"/>
          </a:xfrm>
          <a:prstGeom prst="roundRect">
            <a:avLst/>
          </a:prstGeom>
          <a:solidFill>
            <a:schemeClr val="bg1"/>
          </a:solidFill>
          <a:ln w="38100">
            <a:solidFill>
              <a:srgbClr val="ED7D3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b="0" i="0" dirty="0">
                <a:solidFill>
                  <a:srgbClr val="223469"/>
                </a:solidFill>
                <a:effectLst/>
                <a:latin typeface="Söhne"/>
              </a:rPr>
              <a:t>Members consistently praised IAC's networking opportunities, describing it as a platform that connects professionals, fosters idea exchange, and builds relationships within the charitable community. The emphasis on collaboration extends beyond individual organisations, creating a more robust and unified presence in the sector. </a:t>
            </a:r>
            <a:endParaRPr lang="en-AU" sz="1200" i="0" dirty="0">
              <a:solidFill>
                <a:srgbClr val="223469"/>
              </a:solidFill>
              <a:effectLst/>
            </a:endParaRPr>
          </a:p>
        </p:txBody>
      </p:sp>
      <p:sp>
        <p:nvSpPr>
          <p:cNvPr id="11" name="Rounded Rectangle 10">
            <a:extLst>
              <a:ext uri="{FF2B5EF4-FFF2-40B4-BE49-F238E27FC236}">
                <a16:creationId xmlns:a16="http://schemas.microsoft.com/office/drawing/2014/main" id="{72EDC6B5-54C4-051A-C673-168D52D39F32}"/>
              </a:ext>
            </a:extLst>
          </p:cNvPr>
          <p:cNvSpPr/>
          <p:nvPr/>
        </p:nvSpPr>
        <p:spPr>
          <a:xfrm>
            <a:off x="3670917" y="2284306"/>
            <a:ext cx="1797554" cy="1382091"/>
          </a:xfrm>
          <a:prstGeom prst="roundRect">
            <a:avLst/>
          </a:prstGeom>
          <a:solidFill>
            <a:srgbClr val="ED7D31"/>
          </a:solidFill>
          <a:ln w="38100">
            <a:solidFill>
              <a:srgbClr val="ED7D3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effectLst/>
                <a:latin typeface="Söhne"/>
              </a:rPr>
              <a:t>Fostering Collaboration and a Stronger Collective Voice</a:t>
            </a:r>
          </a:p>
        </p:txBody>
      </p:sp>
      <p:sp>
        <p:nvSpPr>
          <p:cNvPr id="12" name="Oval 11">
            <a:extLst>
              <a:ext uri="{FF2B5EF4-FFF2-40B4-BE49-F238E27FC236}">
                <a16:creationId xmlns:a16="http://schemas.microsoft.com/office/drawing/2014/main" id="{F1941120-B841-6EE5-9104-20B57005290B}"/>
              </a:ext>
            </a:extLst>
          </p:cNvPr>
          <p:cNvSpPr/>
          <p:nvPr/>
        </p:nvSpPr>
        <p:spPr>
          <a:xfrm>
            <a:off x="2052918" y="2361268"/>
            <a:ext cx="1228165" cy="1228165"/>
          </a:xfrm>
          <a:prstGeom prst="ellipse">
            <a:avLst/>
          </a:prstGeom>
          <a:noFill/>
          <a:ln w="38100">
            <a:solidFill>
              <a:srgbClr val="ED7D3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a:extLst>
              <a:ext uri="{FF2B5EF4-FFF2-40B4-BE49-F238E27FC236}">
                <a16:creationId xmlns:a16="http://schemas.microsoft.com/office/drawing/2014/main" id="{F8B30A00-41A8-39C5-C89A-0AEE6CDA830F}"/>
              </a:ext>
            </a:extLst>
          </p:cNvPr>
          <p:cNvSpPr/>
          <p:nvPr/>
        </p:nvSpPr>
        <p:spPr>
          <a:xfrm>
            <a:off x="5777622" y="4104142"/>
            <a:ext cx="5823751" cy="1382091"/>
          </a:xfrm>
          <a:prstGeom prst="roundRect">
            <a:avLst/>
          </a:prstGeom>
          <a:solidFill>
            <a:schemeClr val="bg1"/>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b="0" i="0" dirty="0">
                <a:solidFill>
                  <a:srgbClr val="223469"/>
                </a:solidFill>
                <a:effectLst/>
                <a:latin typeface="Söhne"/>
              </a:rPr>
              <a:t>Include a Charity has led impactful initiatives like Include a Charity Week, sparking increased communication in the sector. Members praised IAC for its pivotal role in raising community awareness about including charities in wills. The efforts to normalise conversations around gifts in wills have positively shifted the mindset of Australians.</a:t>
            </a:r>
            <a:endParaRPr lang="en-AU" sz="1200" i="0" dirty="0">
              <a:solidFill>
                <a:srgbClr val="223469"/>
              </a:solidFill>
              <a:effectLst/>
            </a:endParaRPr>
          </a:p>
        </p:txBody>
      </p:sp>
      <p:sp>
        <p:nvSpPr>
          <p:cNvPr id="14" name="Rounded Rectangle 13">
            <a:extLst>
              <a:ext uri="{FF2B5EF4-FFF2-40B4-BE49-F238E27FC236}">
                <a16:creationId xmlns:a16="http://schemas.microsoft.com/office/drawing/2014/main" id="{68A3A7F1-A412-0E1E-9A08-6F6C5EDDFD1D}"/>
              </a:ext>
            </a:extLst>
          </p:cNvPr>
          <p:cNvSpPr/>
          <p:nvPr/>
        </p:nvSpPr>
        <p:spPr>
          <a:xfrm>
            <a:off x="3670917" y="4104142"/>
            <a:ext cx="1797554" cy="1382091"/>
          </a:xfrm>
          <a:prstGeom prst="roundRect">
            <a:avLst/>
          </a:prstGeom>
          <a:solidFill>
            <a:srgbClr val="70AD47"/>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600" b="1" i="0" dirty="0">
                <a:effectLst/>
                <a:latin typeface="Söhne"/>
              </a:rPr>
              <a:t>Elevating Awareness and Advocacy for Gifts in Wills</a:t>
            </a:r>
          </a:p>
        </p:txBody>
      </p:sp>
      <p:sp>
        <p:nvSpPr>
          <p:cNvPr id="15" name="Oval 14">
            <a:extLst>
              <a:ext uri="{FF2B5EF4-FFF2-40B4-BE49-F238E27FC236}">
                <a16:creationId xmlns:a16="http://schemas.microsoft.com/office/drawing/2014/main" id="{0BC93107-6EA7-884C-D3F7-86F9DBEE8AC3}"/>
              </a:ext>
            </a:extLst>
          </p:cNvPr>
          <p:cNvSpPr/>
          <p:nvPr/>
        </p:nvSpPr>
        <p:spPr>
          <a:xfrm>
            <a:off x="2052918" y="4181104"/>
            <a:ext cx="1228165" cy="1228165"/>
          </a:xfrm>
          <a:prstGeom prst="ellipse">
            <a:avLst/>
          </a:prstGeom>
          <a:no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lack background with a black square&#10;&#10;Description automatically generated with medium confidence">
            <a:extLst>
              <a:ext uri="{FF2B5EF4-FFF2-40B4-BE49-F238E27FC236}">
                <a16:creationId xmlns:a16="http://schemas.microsoft.com/office/drawing/2014/main" id="{D6C95163-CD63-F9F5-BA70-8912D94CE5FE}"/>
              </a:ext>
            </a:extLst>
          </p:cNvPr>
          <p:cNvPicPr>
            <a:picLocks noChangeAspect="1"/>
          </p:cNvPicPr>
          <p:nvPr/>
        </p:nvPicPr>
        <p:blipFill>
          <a:blip r:embed="rId2"/>
          <a:stretch>
            <a:fillRect/>
          </a:stretch>
        </p:blipFill>
        <p:spPr>
          <a:xfrm>
            <a:off x="2322325" y="702877"/>
            <a:ext cx="725980" cy="725980"/>
          </a:xfrm>
          <a:prstGeom prst="rect">
            <a:avLst/>
          </a:prstGeom>
        </p:spPr>
      </p:pic>
      <p:pic>
        <p:nvPicPr>
          <p:cNvPr id="8" name="Picture 7" descr="A black background with a black square&#10;&#10;Description automatically generated with medium confidence">
            <a:extLst>
              <a:ext uri="{FF2B5EF4-FFF2-40B4-BE49-F238E27FC236}">
                <a16:creationId xmlns:a16="http://schemas.microsoft.com/office/drawing/2014/main" id="{2BFF4BA8-39E0-1730-4BE4-C8860954EDFA}"/>
              </a:ext>
            </a:extLst>
          </p:cNvPr>
          <p:cNvPicPr>
            <a:picLocks noChangeAspect="1"/>
          </p:cNvPicPr>
          <p:nvPr/>
        </p:nvPicPr>
        <p:blipFill>
          <a:blip r:embed="rId3"/>
          <a:stretch>
            <a:fillRect/>
          </a:stretch>
        </p:blipFill>
        <p:spPr>
          <a:xfrm>
            <a:off x="2322325" y="2630675"/>
            <a:ext cx="689350" cy="689350"/>
          </a:xfrm>
          <a:prstGeom prst="rect">
            <a:avLst/>
          </a:prstGeom>
        </p:spPr>
      </p:pic>
      <p:pic>
        <p:nvPicPr>
          <p:cNvPr id="22" name="Picture 21" descr="A black background with a black square&#10;&#10;Description automatically generated with medium confidence">
            <a:extLst>
              <a:ext uri="{FF2B5EF4-FFF2-40B4-BE49-F238E27FC236}">
                <a16:creationId xmlns:a16="http://schemas.microsoft.com/office/drawing/2014/main" id="{D47BADAF-932C-1068-299A-F12E4937F71E}"/>
              </a:ext>
            </a:extLst>
          </p:cNvPr>
          <p:cNvPicPr>
            <a:picLocks noChangeAspect="1"/>
          </p:cNvPicPr>
          <p:nvPr/>
        </p:nvPicPr>
        <p:blipFill>
          <a:blip r:embed="rId4"/>
          <a:stretch>
            <a:fillRect/>
          </a:stretch>
        </p:blipFill>
        <p:spPr>
          <a:xfrm rot="20718622">
            <a:off x="2293872" y="4403743"/>
            <a:ext cx="782886" cy="782886"/>
          </a:xfrm>
          <a:prstGeom prst="rect">
            <a:avLst/>
          </a:prstGeom>
        </p:spPr>
      </p:pic>
    </p:spTree>
    <p:extLst>
      <p:ext uri="{BB962C8B-B14F-4D97-AF65-F5344CB8AC3E}">
        <p14:creationId xmlns:p14="http://schemas.microsoft.com/office/powerpoint/2010/main" val="428844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8B381A00-69D9-F84B-B81E-F557FDD77191}"/>
              </a:ext>
            </a:extLst>
          </p:cNvPr>
          <p:cNvPicPr>
            <a:picLocks noChangeAspect="1"/>
          </p:cNvPicPr>
          <p:nvPr/>
        </p:nvPicPr>
        <p:blipFill>
          <a:blip r:embed="rId2"/>
          <a:stretch>
            <a:fillRect/>
          </a:stretch>
        </p:blipFill>
        <p:spPr>
          <a:xfrm>
            <a:off x="0" y="0"/>
            <a:ext cx="12192000" cy="6858000"/>
          </a:xfrm>
          <a:prstGeom prst="rect">
            <a:avLst/>
          </a:prstGeom>
        </p:spPr>
      </p:pic>
      <p:pic>
        <p:nvPicPr>
          <p:cNvPr id="3" name="Picture 2" descr="A picture containing drawing&#10;&#10;Description automatically generated">
            <a:extLst>
              <a:ext uri="{FF2B5EF4-FFF2-40B4-BE49-F238E27FC236}">
                <a16:creationId xmlns:a16="http://schemas.microsoft.com/office/drawing/2014/main" id="{83C6F8CB-88A4-B149-A6C1-FE1820B6507E}"/>
              </a:ext>
            </a:extLst>
          </p:cNvPr>
          <p:cNvPicPr>
            <a:picLocks noChangeAspect="1"/>
          </p:cNvPicPr>
          <p:nvPr/>
        </p:nvPicPr>
        <p:blipFill>
          <a:blip r:embed="rId3"/>
          <a:stretch>
            <a:fillRect/>
          </a:stretch>
        </p:blipFill>
        <p:spPr>
          <a:xfrm>
            <a:off x="2883586" y="5218359"/>
            <a:ext cx="3549404" cy="1341848"/>
          </a:xfrm>
          <a:prstGeom prst="rect">
            <a:avLst/>
          </a:prstGeom>
        </p:spPr>
      </p:pic>
      <p:pic>
        <p:nvPicPr>
          <p:cNvPr id="5" name="Picture 4" descr="A close up of a logo&#10;&#10;Description automatically generated">
            <a:extLst>
              <a:ext uri="{FF2B5EF4-FFF2-40B4-BE49-F238E27FC236}">
                <a16:creationId xmlns:a16="http://schemas.microsoft.com/office/drawing/2014/main" id="{9082E8A4-F3F2-9F47-84F8-91B842919923}"/>
              </a:ext>
            </a:extLst>
          </p:cNvPr>
          <p:cNvPicPr>
            <a:picLocks noChangeAspect="1"/>
          </p:cNvPicPr>
          <p:nvPr/>
        </p:nvPicPr>
        <p:blipFill rotWithShape="1">
          <a:blip r:embed="rId4"/>
          <a:srcRect l="13926" t="13421" r="12575" b="32218"/>
          <a:stretch/>
        </p:blipFill>
        <p:spPr>
          <a:xfrm>
            <a:off x="6518166" y="5218359"/>
            <a:ext cx="2373586" cy="1252207"/>
          </a:xfrm>
          <a:prstGeom prst="rect">
            <a:avLst/>
          </a:prstGeom>
        </p:spPr>
      </p:pic>
      <p:sp>
        <p:nvSpPr>
          <p:cNvPr id="6" name="TextBox 5">
            <a:extLst>
              <a:ext uri="{FF2B5EF4-FFF2-40B4-BE49-F238E27FC236}">
                <a16:creationId xmlns:a16="http://schemas.microsoft.com/office/drawing/2014/main" id="{AF1CBB27-A27C-BC47-AF00-85928CA49B5F}"/>
              </a:ext>
            </a:extLst>
          </p:cNvPr>
          <p:cNvSpPr txBox="1"/>
          <p:nvPr/>
        </p:nvSpPr>
        <p:spPr>
          <a:xfrm>
            <a:off x="1901505" y="1842465"/>
            <a:ext cx="8388990" cy="1938992"/>
          </a:xfrm>
          <a:prstGeom prst="rect">
            <a:avLst/>
          </a:prstGeom>
          <a:noFill/>
        </p:spPr>
        <p:txBody>
          <a:bodyPr wrap="square" rtlCol="0">
            <a:spAutoFit/>
          </a:bodyPr>
          <a:lstStyle/>
          <a:p>
            <a:pPr algn="ctr"/>
            <a:r>
              <a:rPr lang="en-US" sz="6000" b="1" dirty="0">
                <a:solidFill>
                  <a:srgbClr val="223469"/>
                </a:solidFill>
                <a:latin typeface="MrEavesXLModOT" panose="020B0603060502020204" pitchFamily="34" charset="77"/>
              </a:rPr>
              <a:t>Thank you for being part of a movement </a:t>
            </a:r>
          </a:p>
        </p:txBody>
      </p:sp>
      <p:sp>
        <p:nvSpPr>
          <p:cNvPr id="10" name="TextBox 9">
            <a:extLst>
              <a:ext uri="{FF2B5EF4-FFF2-40B4-BE49-F238E27FC236}">
                <a16:creationId xmlns:a16="http://schemas.microsoft.com/office/drawing/2014/main" id="{A658C220-35C4-0C4A-8FB0-E6F5F7A1F0A3}"/>
              </a:ext>
            </a:extLst>
          </p:cNvPr>
          <p:cNvSpPr txBox="1"/>
          <p:nvPr/>
        </p:nvSpPr>
        <p:spPr>
          <a:xfrm>
            <a:off x="2110217" y="3452550"/>
            <a:ext cx="7543535" cy="830997"/>
          </a:xfrm>
          <a:prstGeom prst="rect">
            <a:avLst/>
          </a:prstGeom>
          <a:noFill/>
        </p:spPr>
        <p:txBody>
          <a:bodyPr wrap="square" rtlCol="0">
            <a:spAutoFit/>
          </a:bodyPr>
          <a:lstStyle/>
          <a:p>
            <a:pPr algn="ctr"/>
            <a:endParaRPr lang="en-GB" sz="2400" b="1">
              <a:solidFill>
                <a:srgbClr val="002060"/>
              </a:solidFill>
              <a:latin typeface="MrEavesXLModOT" panose="020B0603060502020204" pitchFamily="34" charset="77"/>
              <a:hlinkClick r:id="rId5"/>
            </a:endParaRPr>
          </a:p>
          <a:p>
            <a:pPr algn="ctr"/>
            <a:r>
              <a:rPr lang="en-GB" sz="2400" b="1">
                <a:solidFill>
                  <a:srgbClr val="002060"/>
                </a:solidFill>
                <a:latin typeface="MrEavesXLModOT" panose="020B0603060502020204" pitchFamily="34" charset="77"/>
              </a:rPr>
              <a:t>www.includeacharity.com.au </a:t>
            </a:r>
            <a:endParaRPr lang="en-US" sz="2400" b="1">
              <a:solidFill>
                <a:srgbClr val="002060"/>
              </a:solidFill>
              <a:latin typeface="MrEavesXLModOT" panose="020B0603060502020204" pitchFamily="34" charset="77"/>
            </a:endParaRPr>
          </a:p>
        </p:txBody>
      </p:sp>
    </p:spTree>
    <p:extLst>
      <p:ext uri="{BB962C8B-B14F-4D97-AF65-F5344CB8AC3E}">
        <p14:creationId xmlns:p14="http://schemas.microsoft.com/office/powerpoint/2010/main" val="765535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506F92AD-B8B2-A09D-53AF-4D49345B152C}"/>
              </a:ext>
            </a:extLst>
          </p:cNvPr>
          <p:cNvSpPr/>
          <p:nvPr/>
        </p:nvSpPr>
        <p:spPr>
          <a:xfrm>
            <a:off x="2248711" y="427453"/>
            <a:ext cx="2841523" cy="217592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i="1" dirty="0"/>
              <a:t>We are part of the IaC Campaign because it provides valuable training and networking opportunities. It also helps us promote our GiW program.</a:t>
            </a:r>
          </a:p>
        </p:txBody>
      </p:sp>
      <p:sp>
        <p:nvSpPr>
          <p:cNvPr id="4" name="Rounded Rectangle 3">
            <a:extLst>
              <a:ext uri="{FF2B5EF4-FFF2-40B4-BE49-F238E27FC236}">
                <a16:creationId xmlns:a16="http://schemas.microsoft.com/office/drawing/2014/main" id="{D7801BC9-3A97-3FE7-83AF-567FB6F93811}"/>
              </a:ext>
            </a:extLst>
          </p:cNvPr>
          <p:cNvSpPr/>
          <p:nvPr/>
        </p:nvSpPr>
        <p:spPr>
          <a:xfrm>
            <a:off x="5523690" y="427453"/>
            <a:ext cx="2841523" cy="217592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i="1" dirty="0">
                <a:solidFill>
                  <a:schemeClr val="bg1"/>
                </a:solidFill>
                <a:latin typeface="Söhne"/>
              </a:rPr>
              <a:t>A</a:t>
            </a:r>
            <a:r>
              <a:rPr lang="en-AU" sz="1400" b="0" i="1" dirty="0">
                <a:solidFill>
                  <a:schemeClr val="bg1"/>
                </a:solidFill>
                <a:effectLst/>
                <a:latin typeface="Söhne"/>
              </a:rPr>
              <a:t>s a small charity are not able to fund a GiW role. IAC gives us access to important information and support and accessing free training is incredibly valuable.</a:t>
            </a:r>
            <a:endParaRPr lang="en-US" sz="1400" i="1" dirty="0">
              <a:solidFill>
                <a:schemeClr val="bg1"/>
              </a:solidFill>
            </a:endParaRPr>
          </a:p>
        </p:txBody>
      </p:sp>
      <p:sp>
        <p:nvSpPr>
          <p:cNvPr id="5" name="Rounded Rectangle 4">
            <a:extLst>
              <a:ext uri="{FF2B5EF4-FFF2-40B4-BE49-F238E27FC236}">
                <a16:creationId xmlns:a16="http://schemas.microsoft.com/office/drawing/2014/main" id="{BC22F80B-B0D7-90E1-0EFF-428391347B1D}"/>
              </a:ext>
            </a:extLst>
          </p:cNvPr>
          <p:cNvSpPr/>
          <p:nvPr/>
        </p:nvSpPr>
        <p:spPr>
          <a:xfrm>
            <a:off x="8773252" y="414873"/>
            <a:ext cx="2841523" cy="217592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To be part of the collective promoting gifts in Wills in the community, as well as benefit from shared learnings across the industry (benchmarking, other charity insights, professional education). </a:t>
            </a:r>
            <a:endParaRPr lang="en-US" sz="1400" i="1" dirty="0">
              <a:solidFill>
                <a:schemeClr val="bg1"/>
              </a:solidFill>
            </a:endParaRPr>
          </a:p>
        </p:txBody>
      </p:sp>
      <p:sp>
        <p:nvSpPr>
          <p:cNvPr id="6" name="Rounded Rectangle 5">
            <a:extLst>
              <a:ext uri="{FF2B5EF4-FFF2-40B4-BE49-F238E27FC236}">
                <a16:creationId xmlns:a16="http://schemas.microsoft.com/office/drawing/2014/main" id="{0791AA27-C7C3-CBC7-B0C1-8872288C1FBF}"/>
              </a:ext>
            </a:extLst>
          </p:cNvPr>
          <p:cNvSpPr/>
          <p:nvPr/>
        </p:nvSpPr>
        <p:spPr>
          <a:xfrm>
            <a:off x="2248711" y="2841273"/>
            <a:ext cx="2841523" cy="217592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To be part of the movement to increase visibility of GIW giving to charities in Australia. </a:t>
            </a:r>
            <a:endParaRPr lang="en-US" sz="1400" i="1" dirty="0">
              <a:solidFill>
                <a:schemeClr val="bg1"/>
              </a:solidFill>
            </a:endParaRPr>
          </a:p>
        </p:txBody>
      </p:sp>
      <p:sp>
        <p:nvSpPr>
          <p:cNvPr id="7" name="Rounded Rectangle 6">
            <a:extLst>
              <a:ext uri="{FF2B5EF4-FFF2-40B4-BE49-F238E27FC236}">
                <a16:creationId xmlns:a16="http://schemas.microsoft.com/office/drawing/2014/main" id="{C9A6BD1F-C4AC-1568-8B07-240A22D9D07C}"/>
              </a:ext>
            </a:extLst>
          </p:cNvPr>
          <p:cNvSpPr/>
          <p:nvPr/>
        </p:nvSpPr>
        <p:spPr>
          <a:xfrm>
            <a:off x="5523690" y="2841273"/>
            <a:ext cx="2841523" cy="217592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To be part of the networking group, learn collectively about the trends in the Legacy space around the Globe.</a:t>
            </a:r>
            <a:endParaRPr lang="en-US" sz="1400" i="1" dirty="0">
              <a:solidFill>
                <a:schemeClr val="bg1"/>
              </a:solidFill>
            </a:endParaRPr>
          </a:p>
        </p:txBody>
      </p:sp>
      <p:sp>
        <p:nvSpPr>
          <p:cNvPr id="8" name="Rounded Rectangle 7">
            <a:extLst>
              <a:ext uri="{FF2B5EF4-FFF2-40B4-BE49-F238E27FC236}">
                <a16:creationId xmlns:a16="http://schemas.microsoft.com/office/drawing/2014/main" id="{5D00D936-E380-9192-25F7-37E80EB457E2}"/>
              </a:ext>
            </a:extLst>
          </p:cNvPr>
          <p:cNvSpPr/>
          <p:nvPr/>
        </p:nvSpPr>
        <p:spPr>
          <a:xfrm>
            <a:off x="8773252" y="2828693"/>
            <a:ext cx="2841523" cy="217592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To gain access to the invaluable resources, trainings, material and GIWs community sharing and insights</a:t>
            </a:r>
            <a:endParaRPr lang="en-US" sz="1400" i="1" dirty="0">
              <a:solidFill>
                <a:schemeClr val="bg1"/>
              </a:solidFill>
            </a:endParaRPr>
          </a:p>
        </p:txBody>
      </p:sp>
      <p:sp>
        <p:nvSpPr>
          <p:cNvPr id="9" name="TextBox 8">
            <a:extLst>
              <a:ext uri="{FF2B5EF4-FFF2-40B4-BE49-F238E27FC236}">
                <a16:creationId xmlns:a16="http://schemas.microsoft.com/office/drawing/2014/main" id="{EEC4FAE6-8622-7BA3-150B-9909C9022D2D}"/>
              </a:ext>
            </a:extLst>
          </p:cNvPr>
          <p:cNvSpPr txBox="1"/>
          <p:nvPr/>
        </p:nvSpPr>
        <p:spPr>
          <a:xfrm rot="16200000">
            <a:off x="-1492463" y="2767280"/>
            <a:ext cx="4631823" cy="1323439"/>
          </a:xfrm>
          <a:prstGeom prst="rect">
            <a:avLst/>
          </a:prstGeom>
          <a:noFill/>
        </p:spPr>
        <p:txBody>
          <a:bodyPr wrap="square" rtlCol="0">
            <a:spAutoFit/>
          </a:bodyPr>
          <a:lstStyle/>
          <a:p>
            <a:pPr algn="ctr"/>
            <a:r>
              <a:rPr lang="en-US" sz="4000" b="1" dirty="0">
                <a:solidFill>
                  <a:srgbClr val="223469"/>
                </a:solidFill>
                <a:latin typeface="MrEavesXLModOT" panose="020B0603060502020204" pitchFamily="34" charset="77"/>
              </a:rPr>
              <a:t>What Are Our Members Saying?</a:t>
            </a:r>
          </a:p>
        </p:txBody>
      </p:sp>
      <p:sp>
        <p:nvSpPr>
          <p:cNvPr id="10" name="Title 9">
            <a:extLst>
              <a:ext uri="{FF2B5EF4-FFF2-40B4-BE49-F238E27FC236}">
                <a16:creationId xmlns:a16="http://schemas.microsoft.com/office/drawing/2014/main" id="{9044826C-6640-29F0-DDFE-AF33764D1AE3}"/>
              </a:ext>
            </a:extLst>
          </p:cNvPr>
          <p:cNvSpPr txBox="1">
            <a:spLocks/>
          </p:cNvSpPr>
          <p:nvPr/>
        </p:nvSpPr>
        <p:spPr>
          <a:xfrm>
            <a:off x="2248711" y="5424426"/>
            <a:ext cx="7192205" cy="8263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223469"/>
                </a:solidFill>
                <a:latin typeface="MrEavesXLModOT" panose="020B0603060502020204" pitchFamily="34" charset="77"/>
                <a:ea typeface="+mn-ea"/>
                <a:cs typeface="+mn-cs"/>
              </a:rPr>
              <a:t>Why is your organisation part of the </a:t>
            </a:r>
            <a:br>
              <a:rPr lang="en-US" sz="3600" b="1" dirty="0">
                <a:solidFill>
                  <a:srgbClr val="223469"/>
                </a:solidFill>
                <a:latin typeface="MrEavesXLModOT" panose="020B0603060502020204" pitchFamily="34" charset="77"/>
                <a:ea typeface="+mn-ea"/>
                <a:cs typeface="+mn-cs"/>
              </a:rPr>
            </a:br>
            <a:r>
              <a:rPr lang="en-US" sz="3600" b="1" dirty="0">
                <a:solidFill>
                  <a:srgbClr val="223469"/>
                </a:solidFill>
                <a:latin typeface="MrEavesXLModOT" panose="020B0603060502020204" pitchFamily="34" charset="77"/>
                <a:ea typeface="+mn-ea"/>
                <a:cs typeface="+mn-cs"/>
              </a:rPr>
              <a:t>Include a Charity Campaign?</a:t>
            </a:r>
          </a:p>
        </p:txBody>
      </p:sp>
    </p:spTree>
    <p:extLst>
      <p:ext uri="{BB962C8B-B14F-4D97-AF65-F5344CB8AC3E}">
        <p14:creationId xmlns:p14="http://schemas.microsoft.com/office/powerpoint/2010/main" val="75539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2DC56D3-E026-2DBC-53E6-CCCF167BA4D6}"/>
              </a:ext>
            </a:extLst>
          </p:cNvPr>
          <p:cNvSpPr>
            <a:spLocks noGrp="1"/>
          </p:cNvSpPr>
          <p:nvPr>
            <p:ph sz="quarter" idx="10"/>
          </p:nvPr>
        </p:nvSpPr>
        <p:spPr>
          <a:xfrm>
            <a:off x="460807" y="3063524"/>
            <a:ext cx="3062287" cy="1793289"/>
          </a:xfrm>
        </p:spPr>
        <p:txBody>
          <a:bodyPr>
            <a:noAutofit/>
          </a:bodyPr>
          <a:lstStyle/>
          <a:p>
            <a:r>
              <a:rPr lang="en-AU" sz="1400" b="0" i="0" dirty="0">
                <a:solidFill>
                  <a:srgbClr val="223469"/>
                </a:solidFill>
                <a:effectLst/>
              </a:rPr>
              <a:t>The data highlights a strong emphasis on unity, continuous learning, and collective advocacy within the IAC community. Members value networking for collaboration, prioritise ongoing professional development, and express a shared commitment to the IAC campaign, reflecting a united front in advancing Gifts in Wills.</a:t>
            </a:r>
            <a:endParaRPr lang="en-US" sz="1400" b="1" dirty="0">
              <a:solidFill>
                <a:srgbClr val="223469"/>
              </a:solidFill>
            </a:endParaRPr>
          </a:p>
        </p:txBody>
      </p:sp>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t>Why is your organisation part of the </a:t>
            </a:r>
            <a:br>
              <a:rPr lang="en-US" sz="2400" dirty="0"/>
            </a:br>
            <a:r>
              <a:rPr lang="en-US" sz="2400" dirty="0"/>
              <a:t>Include a Charity Campaign?</a:t>
            </a:r>
          </a:p>
        </p:txBody>
      </p:sp>
      <p:sp>
        <p:nvSpPr>
          <p:cNvPr id="13" name="TextBox 12">
            <a:extLst>
              <a:ext uri="{FF2B5EF4-FFF2-40B4-BE49-F238E27FC236}">
                <a16:creationId xmlns:a16="http://schemas.microsoft.com/office/drawing/2014/main" id="{721F1213-EF6C-874E-2FC6-7F1A2A7CDDB8}"/>
              </a:ext>
            </a:extLst>
          </p:cNvPr>
          <p:cNvSpPr txBox="1"/>
          <p:nvPr/>
        </p:nvSpPr>
        <p:spPr>
          <a:xfrm>
            <a:off x="460807" y="1790282"/>
            <a:ext cx="3062287" cy="584775"/>
          </a:xfrm>
          <a:prstGeom prst="rect">
            <a:avLst/>
          </a:prstGeom>
          <a:noFill/>
        </p:spPr>
        <p:txBody>
          <a:bodyPr wrap="square" rtlCol="0">
            <a:spAutoFit/>
          </a:bodyPr>
          <a:lstStyle/>
          <a:p>
            <a:pPr algn="ctr"/>
            <a:r>
              <a:rPr lang="en-US" sz="1600" b="1" dirty="0">
                <a:solidFill>
                  <a:srgbClr val="354373"/>
                </a:solidFill>
              </a:rPr>
              <a:t>Unity, Learning, and Advocacy in Legacy Giving</a:t>
            </a:r>
          </a:p>
        </p:txBody>
      </p:sp>
      <p:sp>
        <p:nvSpPr>
          <p:cNvPr id="14" name="TextBox 13">
            <a:extLst>
              <a:ext uri="{FF2B5EF4-FFF2-40B4-BE49-F238E27FC236}">
                <a16:creationId xmlns:a16="http://schemas.microsoft.com/office/drawing/2014/main" id="{971B9454-FEF1-94CA-F2E8-488097B1E74C}"/>
              </a:ext>
            </a:extLst>
          </p:cNvPr>
          <p:cNvSpPr txBox="1"/>
          <p:nvPr/>
        </p:nvSpPr>
        <p:spPr>
          <a:xfrm>
            <a:off x="344726" y="5474260"/>
            <a:ext cx="3294447" cy="1015663"/>
          </a:xfrm>
          <a:prstGeom prst="rect">
            <a:avLst/>
          </a:prstGeom>
          <a:noFill/>
        </p:spPr>
        <p:txBody>
          <a:bodyPr wrap="square" rtlCol="0">
            <a:spAutoFit/>
          </a:bodyPr>
          <a:lstStyle/>
          <a:p>
            <a:pPr algn="ctr"/>
            <a:r>
              <a:rPr lang="en-US" sz="1200" b="1" dirty="0">
                <a:solidFill>
                  <a:srgbClr val="354373"/>
                </a:solidFill>
              </a:rPr>
              <a:t>Foster a holistic approach that integrates networking, comprehensive educational resources, and collaborative advocacy initiatives. Strengthening these pillars will fortify the sense of community and empower members.</a:t>
            </a:r>
          </a:p>
        </p:txBody>
      </p:sp>
      <p:sp>
        <p:nvSpPr>
          <p:cNvPr id="15" name="Rounded Rectangle 14">
            <a:extLst>
              <a:ext uri="{FF2B5EF4-FFF2-40B4-BE49-F238E27FC236}">
                <a16:creationId xmlns:a16="http://schemas.microsoft.com/office/drawing/2014/main" id="{02DE026F-8558-CAE4-07F8-BFAB4B9BA1B4}"/>
              </a:ext>
            </a:extLst>
          </p:cNvPr>
          <p:cNvSpPr/>
          <p:nvPr/>
        </p:nvSpPr>
        <p:spPr>
          <a:xfrm>
            <a:off x="4854258" y="1253365"/>
            <a:ext cx="6482227" cy="1233996"/>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t>Networking and Collaboration: </a:t>
            </a:r>
            <a:r>
              <a:rPr lang="en-US" sz="1600" dirty="0"/>
              <a:t>Members value the opportunities to network, collaborate, and share insights with peers in the sector.</a:t>
            </a:r>
          </a:p>
        </p:txBody>
      </p:sp>
      <p:sp>
        <p:nvSpPr>
          <p:cNvPr id="16" name="Rounded Rectangle 15">
            <a:extLst>
              <a:ext uri="{FF2B5EF4-FFF2-40B4-BE49-F238E27FC236}">
                <a16:creationId xmlns:a16="http://schemas.microsoft.com/office/drawing/2014/main" id="{1955E3F2-C679-6FD6-C11A-EF7FF2BF24A5}"/>
              </a:ext>
            </a:extLst>
          </p:cNvPr>
          <p:cNvSpPr/>
          <p:nvPr/>
        </p:nvSpPr>
        <p:spPr>
          <a:xfrm>
            <a:off x="4854258" y="2812002"/>
            <a:ext cx="6482227" cy="1233996"/>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t>Training and Professional Development</a:t>
            </a:r>
            <a:r>
              <a:rPr lang="en-US" sz="1600" dirty="0"/>
              <a:t>: Access to training, webinars, and workshops is crucial, especially for smaller charities with limited resources, to enhance skills and stay informed about Gifts in Wills trends.</a:t>
            </a:r>
          </a:p>
        </p:txBody>
      </p:sp>
      <p:sp>
        <p:nvSpPr>
          <p:cNvPr id="17" name="Rounded Rectangle 16">
            <a:extLst>
              <a:ext uri="{FF2B5EF4-FFF2-40B4-BE49-F238E27FC236}">
                <a16:creationId xmlns:a16="http://schemas.microsoft.com/office/drawing/2014/main" id="{136E2D34-AF59-2CC9-63EB-E83FF3B0B94A}"/>
              </a:ext>
            </a:extLst>
          </p:cNvPr>
          <p:cNvSpPr/>
          <p:nvPr/>
        </p:nvSpPr>
        <p:spPr>
          <a:xfrm>
            <a:off x="4902949" y="4370639"/>
            <a:ext cx="6482227" cy="1233996"/>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t>Support for IAC Campaign and Solidarity: </a:t>
            </a:r>
            <a:r>
              <a:rPr lang="en-US" sz="1600" dirty="0"/>
              <a:t>Respondents express a commitment to the IAC campaign, emphasising the importance of unity for the collective promotion of Gifts in Wills.</a:t>
            </a:r>
          </a:p>
        </p:txBody>
      </p:sp>
      <p:pic>
        <p:nvPicPr>
          <p:cNvPr id="3" name="Picture 2" descr="A black background with a black square&#10;&#10;Description automatically generated with medium confidence">
            <a:extLst>
              <a:ext uri="{FF2B5EF4-FFF2-40B4-BE49-F238E27FC236}">
                <a16:creationId xmlns:a16="http://schemas.microsoft.com/office/drawing/2014/main" id="{841F6BB5-FCAA-EBA0-407A-69DFAFFE9434}"/>
              </a:ext>
            </a:extLst>
          </p:cNvPr>
          <p:cNvPicPr>
            <a:picLocks noChangeAspect="1"/>
          </p:cNvPicPr>
          <p:nvPr/>
        </p:nvPicPr>
        <p:blipFill>
          <a:blip r:embed="rId3"/>
          <a:stretch>
            <a:fillRect/>
          </a:stretch>
        </p:blipFill>
        <p:spPr>
          <a:xfrm>
            <a:off x="1634184" y="426998"/>
            <a:ext cx="674817" cy="674817"/>
          </a:xfrm>
          <a:prstGeom prst="rect">
            <a:avLst/>
          </a:prstGeom>
        </p:spPr>
      </p:pic>
    </p:spTree>
    <p:extLst>
      <p:ext uri="{BB962C8B-B14F-4D97-AF65-F5344CB8AC3E}">
        <p14:creationId xmlns:p14="http://schemas.microsoft.com/office/powerpoint/2010/main" val="2662297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a:extLst>
              <a:ext uri="{FF2B5EF4-FFF2-40B4-BE49-F238E27FC236}">
                <a16:creationId xmlns:a16="http://schemas.microsoft.com/office/drawing/2014/main" id="{4FC4941B-CD4F-9875-905B-DED016437D6D}"/>
              </a:ext>
            </a:extLst>
          </p:cNvPr>
          <p:cNvGraphicFramePr>
            <a:graphicFrameLocks noGrp="1"/>
          </p:cNvGraphicFramePr>
          <p:nvPr>
            <p:ph sz="quarter" idx="10"/>
            <p:extLst>
              <p:ext uri="{D42A27DB-BD31-4B8C-83A1-F6EECF244321}">
                <p14:modId xmlns:p14="http://schemas.microsoft.com/office/powerpoint/2010/main" val="78751688"/>
              </p:ext>
            </p:extLst>
          </p:nvPr>
        </p:nvGraphicFramePr>
        <p:xfrm>
          <a:off x="4595956" y="1298864"/>
          <a:ext cx="6660861" cy="4615749"/>
        </p:xfrm>
        <a:graphic>
          <a:graphicData uri="http://schemas.openxmlformats.org/drawingml/2006/chart">
            <c:chart xmlns:c="http://schemas.openxmlformats.org/drawingml/2006/chart" xmlns:r="http://schemas.openxmlformats.org/officeDocument/2006/relationships" r:id="rId3"/>
          </a:graphicData>
        </a:graphic>
      </p:graphicFrame>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latin typeface="+mn-lt"/>
              </a:rPr>
              <a:t>What do you think the purpose of IAC </a:t>
            </a:r>
            <a:r>
              <a:rPr lang="en-US" sz="2400" i="1" dirty="0">
                <a:latin typeface="+mn-lt"/>
              </a:rPr>
              <a:t>currently is </a:t>
            </a:r>
            <a:r>
              <a:rPr lang="en-US" sz="2400" dirty="0">
                <a:latin typeface="+mn-lt"/>
              </a:rPr>
              <a:t>Vs What do you think the purpose </a:t>
            </a:r>
            <a:r>
              <a:rPr lang="en-US" sz="2400" i="1" dirty="0">
                <a:latin typeface="+mn-lt"/>
              </a:rPr>
              <a:t>should be</a:t>
            </a:r>
            <a:r>
              <a:rPr lang="en-US" sz="2400" dirty="0">
                <a:latin typeface="+mn-lt"/>
              </a:rPr>
              <a:t>?</a:t>
            </a:r>
          </a:p>
        </p:txBody>
      </p:sp>
      <p:sp>
        <p:nvSpPr>
          <p:cNvPr id="13" name="TextBox 12">
            <a:extLst>
              <a:ext uri="{FF2B5EF4-FFF2-40B4-BE49-F238E27FC236}">
                <a16:creationId xmlns:a16="http://schemas.microsoft.com/office/drawing/2014/main" id="{721F1213-EF6C-874E-2FC6-7F1A2A7CDDB8}"/>
              </a:ext>
            </a:extLst>
          </p:cNvPr>
          <p:cNvSpPr txBox="1"/>
          <p:nvPr/>
        </p:nvSpPr>
        <p:spPr>
          <a:xfrm>
            <a:off x="435585" y="3242954"/>
            <a:ext cx="3062287" cy="1384995"/>
          </a:xfrm>
          <a:prstGeom prst="rect">
            <a:avLst/>
          </a:prstGeom>
          <a:noFill/>
        </p:spPr>
        <p:txBody>
          <a:bodyPr wrap="square" rtlCol="0">
            <a:spAutoFit/>
          </a:bodyPr>
          <a:lstStyle/>
          <a:p>
            <a:pPr algn="ctr"/>
            <a:r>
              <a:rPr lang="en-AU" sz="1200" b="0" i="0" dirty="0">
                <a:solidFill>
                  <a:srgbClr val="223469"/>
                </a:solidFill>
                <a:effectLst/>
                <a:cs typeface="Poppins" pitchFamily="2" charset="77"/>
              </a:rPr>
              <a:t>Stakeholder expectations and IAC current mission are aligned, particularly in generating awareness, with 100% agreement. However, there is a gap in perceptions regarding increasing the number of solicitors who ask the question—57% believe it's currently happening, while 74% feel it should. </a:t>
            </a:r>
          </a:p>
        </p:txBody>
      </p:sp>
      <p:sp>
        <p:nvSpPr>
          <p:cNvPr id="14" name="TextBox 13">
            <a:extLst>
              <a:ext uri="{FF2B5EF4-FFF2-40B4-BE49-F238E27FC236}">
                <a16:creationId xmlns:a16="http://schemas.microsoft.com/office/drawing/2014/main" id="{971B9454-FEF1-94CA-F2E8-488097B1E74C}"/>
              </a:ext>
            </a:extLst>
          </p:cNvPr>
          <p:cNvSpPr txBox="1"/>
          <p:nvPr/>
        </p:nvSpPr>
        <p:spPr>
          <a:xfrm>
            <a:off x="372185" y="5476915"/>
            <a:ext cx="3239525" cy="1015663"/>
          </a:xfrm>
          <a:prstGeom prst="rect">
            <a:avLst/>
          </a:prstGeom>
          <a:noFill/>
        </p:spPr>
        <p:txBody>
          <a:bodyPr wrap="square" rtlCol="0">
            <a:spAutoFit/>
          </a:bodyPr>
          <a:lstStyle/>
          <a:p>
            <a:pPr algn="ctr"/>
            <a:r>
              <a:rPr lang="en-AU" sz="1200" b="1" i="0" dirty="0">
                <a:solidFill>
                  <a:srgbClr val="223469"/>
                </a:solidFill>
                <a:effectLst/>
                <a:cs typeface="Poppins" pitchFamily="2" charset="77"/>
              </a:rPr>
              <a:t>IAC should continue and amplify its successful awareness campaigns. Addressing the identified gaps requires a strategic focus. For solicitors, consider targeted engagement campaigns or workshops to bridge the perception gap.</a:t>
            </a:r>
            <a:endParaRPr lang="en-US" sz="1200" b="1" dirty="0">
              <a:solidFill>
                <a:srgbClr val="223469"/>
              </a:solidFill>
              <a:cs typeface="Poppins" pitchFamily="2" charset="77"/>
            </a:endParaRPr>
          </a:p>
        </p:txBody>
      </p:sp>
      <p:sp>
        <p:nvSpPr>
          <p:cNvPr id="3" name="TextBox 2">
            <a:extLst>
              <a:ext uri="{FF2B5EF4-FFF2-40B4-BE49-F238E27FC236}">
                <a16:creationId xmlns:a16="http://schemas.microsoft.com/office/drawing/2014/main" id="{2C8DA085-D1A4-8F11-D7CE-DC0AD2DB2CC2}"/>
              </a:ext>
            </a:extLst>
          </p:cNvPr>
          <p:cNvSpPr txBox="1"/>
          <p:nvPr/>
        </p:nvSpPr>
        <p:spPr>
          <a:xfrm>
            <a:off x="460803" y="1747658"/>
            <a:ext cx="3062287" cy="646331"/>
          </a:xfrm>
          <a:prstGeom prst="rect">
            <a:avLst/>
          </a:prstGeom>
          <a:noFill/>
        </p:spPr>
        <p:txBody>
          <a:bodyPr wrap="square" rtlCol="0">
            <a:spAutoFit/>
          </a:bodyPr>
          <a:lstStyle/>
          <a:p>
            <a:pPr algn="ctr"/>
            <a:r>
              <a:rPr lang="en-US" b="1" dirty="0">
                <a:solidFill>
                  <a:srgbClr val="354373"/>
                </a:solidFill>
              </a:rPr>
              <a:t>Aligning Purpose with Stakeholder Expectations</a:t>
            </a:r>
          </a:p>
        </p:txBody>
      </p:sp>
      <p:pic>
        <p:nvPicPr>
          <p:cNvPr id="5" name="Picture 4" descr="A black background with a black square&#10;&#10;Description automatically generated with medium confidence">
            <a:extLst>
              <a:ext uri="{FF2B5EF4-FFF2-40B4-BE49-F238E27FC236}">
                <a16:creationId xmlns:a16="http://schemas.microsoft.com/office/drawing/2014/main" id="{8A51E68F-C0A4-6939-0813-629455115094}"/>
              </a:ext>
            </a:extLst>
          </p:cNvPr>
          <p:cNvPicPr>
            <a:picLocks noChangeAspect="1"/>
          </p:cNvPicPr>
          <p:nvPr/>
        </p:nvPicPr>
        <p:blipFill>
          <a:blip r:embed="rId4"/>
          <a:stretch>
            <a:fillRect/>
          </a:stretch>
        </p:blipFill>
        <p:spPr>
          <a:xfrm>
            <a:off x="1624368" y="439162"/>
            <a:ext cx="684723" cy="684723"/>
          </a:xfrm>
          <a:prstGeom prst="rect">
            <a:avLst/>
          </a:prstGeom>
        </p:spPr>
      </p:pic>
    </p:spTree>
    <p:extLst>
      <p:ext uri="{BB962C8B-B14F-4D97-AF65-F5344CB8AC3E}">
        <p14:creationId xmlns:p14="http://schemas.microsoft.com/office/powerpoint/2010/main" val="2352684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latin typeface="+mn-lt"/>
              </a:rPr>
              <a:t>How do you engage with Include a Charity?</a:t>
            </a:r>
          </a:p>
        </p:txBody>
      </p:sp>
      <p:sp>
        <p:nvSpPr>
          <p:cNvPr id="14" name="TextBox 13">
            <a:extLst>
              <a:ext uri="{FF2B5EF4-FFF2-40B4-BE49-F238E27FC236}">
                <a16:creationId xmlns:a16="http://schemas.microsoft.com/office/drawing/2014/main" id="{971B9454-FEF1-94CA-F2E8-488097B1E74C}"/>
              </a:ext>
            </a:extLst>
          </p:cNvPr>
          <p:cNvSpPr txBox="1"/>
          <p:nvPr/>
        </p:nvSpPr>
        <p:spPr>
          <a:xfrm>
            <a:off x="460804" y="5485461"/>
            <a:ext cx="3062287" cy="1015663"/>
          </a:xfrm>
          <a:prstGeom prst="rect">
            <a:avLst/>
          </a:prstGeom>
          <a:noFill/>
        </p:spPr>
        <p:txBody>
          <a:bodyPr wrap="square" rtlCol="0">
            <a:spAutoFit/>
          </a:bodyPr>
          <a:lstStyle/>
          <a:p>
            <a:pPr algn="ctr"/>
            <a:r>
              <a:rPr lang="en-AU" sz="1200" b="1" i="0" dirty="0">
                <a:solidFill>
                  <a:srgbClr val="223469"/>
                </a:solidFill>
                <a:effectLst/>
              </a:rPr>
              <a:t>To enhance engagement, IAC should promote and improve the uptake of marketing materials. This can shift the focus beyond knowledge-building to more comprehensive resource utilisation. </a:t>
            </a:r>
            <a:endParaRPr lang="en-US" sz="1200" b="1" dirty="0">
              <a:solidFill>
                <a:srgbClr val="223469"/>
              </a:solidFill>
            </a:endParaRPr>
          </a:p>
        </p:txBody>
      </p:sp>
      <p:sp>
        <p:nvSpPr>
          <p:cNvPr id="3" name="TextBox 2">
            <a:extLst>
              <a:ext uri="{FF2B5EF4-FFF2-40B4-BE49-F238E27FC236}">
                <a16:creationId xmlns:a16="http://schemas.microsoft.com/office/drawing/2014/main" id="{2C8DA085-D1A4-8F11-D7CE-DC0AD2DB2CC2}"/>
              </a:ext>
            </a:extLst>
          </p:cNvPr>
          <p:cNvSpPr txBox="1"/>
          <p:nvPr/>
        </p:nvSpPr>
        <p:spPr>
          <a:xfrm>
            <a:off x="460803" y="1756725"/>
            <a:ext cx="3062287" cy="646331"/>
          </a:xfrm>
          <a:prstGeom prst="rect">
            <a:avLst/>
          </a:prstGeom>
          <a:noFill/>
        </p:spPr>
        <p:txBody>
          <a:bodyPr wrap="square" rtlCol="0">
            <a:spAutoFit/>
          </a:bodyPr>
          <a:lstStyle/>
          <a:p>
            <a:pPr algn="ctr"/>
            <a:r>
              <a:rPr lang="en-US" b="1" dirty="0">
                <a:solidFill>
                  <a:srgbClr val="354373"/>
                </a:solidFill>
              </a:rPr>
              <a:t>High Attendance at Webinars and Events</a:t>
            </a:r>
          </a:p>
        </p:txBody>
      </p:sp>
      <p:sp>
        <p:nvSpPr>
          <p:cNvPr id="5" name="Content Placeholder 4">
            <a:extLst>
              <a:ext uri="{FF2B5EF4-FFF2-40B4-BE49-F238E27FC236}">
                <a16:creationId xmlns:a16="http://schemas.microsoft.com/office/drawing/2014/main" id="{C3CE6C86-D3D3-962C-31A3-DBBCB7C33B2F}"/>
              </a:ext>
            </a:extLst>
          </p:cNvPr>
          <p:cNvSpPr>
            <a:spLocks noGrp="1"/>
          </p:cNvSpPr>
          <p:nvPr>
            <p:ph sz="quarter" idx="10"/>
          </p:nvPr>
        </p:nvSpPr>
        <p:spPr>
          <a:xfrm>
            <a:off x="460804" y="3104779"/>
            <a:ext cx="3062287" cy="1678959"/>
          </a:xfrm>
        </p:spPr>
        <p:txBody>
          <a:bodyPr>
            <a:noAutofit/>
          </a:bodyPr>
          <a:lstStyle/>
          <a:p>
            <a:r>
              <a:rPr lang="en-AU" sz="1200" b="0" i="0" dirty="0">
                <a:solidFill>
                  <a:srgbClr val="223469"/>
                </a:solidFill>
                <a:effectLst/>
              </a:rPr>
              <a:t>Stakeholder engagement with IAC predominantly centres around webinars, events, and training. </a:t>
            </a:r>
            <a:r>
              <a:rPr lang="en-AU" sz="1200" dirty="0">
                <a:solidFill>
                  <a:srgbClr val="223469"/>
                </a:solidFill>
              </a:rPr>
              <a:t>T</a:t>
            </a:r>
            <a:r>
              <a:rPr lang="en-AU" sz="1200" b="0" i="0" dirty="0">
                <a:solidFill>
                  <a:srgbClr val="223469"/>
                </a:solidFill>
                <a:effectLst/>
              </a:rPr>
              <a:t>here's room for improvement in the uptake of marketing materials, currently accessed by 29%, which is a drop from 2022 which was at 50%. </a:t>
            </a:r>
          </a:p>
          <a:p>
            <a:r>
              <a:rPr lang="en-AU" sz="1200" b="0" i="0" dirty="0">
                <a:solidFill>
                  <a:srgbClr val="223469"/>
                </a:solidFill>
                <a:effectLst/>
              </a:rPr>
              <a:t>The data reflects a current emphasis on knowledge-building and trainin</a:t>
            </a:r>
            <a:r>
              <a:rPr lang="en-AU" sz="1200" dirty="0">
                <a:solidFill>
                  <a:srgbClr val="223469"/>
                </a:solidFill>
              </a:rPr>
              <a:t>g.</a:t>
            </a:r>
            <a:endParaRPr lang="en-US" sz="1200" dirty="0">
              <a:solidFill>
                <a:srgbClr val="223469"/>
              </a:solidFill>
            </a:endParaRPr>
          </a:p>
        </p:txBody>
      </p:sp>
      <p:graphicFrame>
        <p:nvGraphicFramePr>
          <p:cNvPr id="7" name="Content Placeholder 1">
            <a:extLst>
              <a:ext uri="{FF2B5EF4-FFF2-40B4-BE49-F238E27FC236}">
                <a16:creationId xmlns:a16="http://schemas.microsoft.com/office/drawing/2014/main" id="{B4AE5545-148A-E537-3658-67CE42A97A78}"/>
              </a:ext>
            </a:extLst>
          </p:cNvPr>
          <p:cNvGraphicFramePr>
            <a:graphicFrameLocks/>
          </p:cNvGraphicFramePr>
          <p:nvPr>
            <p:extLst>
              <p:ext uri="{D42A27DB-BD31-4B8C-83A1-F6EECF244321}">
                <p14:modId xmlns:p14="http://schemas.microsoft.com/office/powerpoint/2010/main" val="631017460"/>
              </p:ext>
            </p:extLst>
          </p:nvPr>
        </p:nvGraphicFramePr>
        <p:xfrm>
          <a:off x="4595956" y="1068227"/>
          <a:ext cx="6660861" cy="4846387"/>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descr="A black background with a black square&#10;&#10;Description automatically generated with medium confidence">
            <a:extLst>
              <a:ext uri="{FF2B5EF4-FFF2-40B4-BE49-F238E27FC236}">
                <a16:creationId xmlns:a16="http://schemas.microsoft.com/office/drawing/2014/main" id="{B20FCC80-E65F-05BA-11C5-0A76D1BE117F}"/>
              </a:ext>
            </a:extLst>
          </p:cNvPr>
          <p:cNvPicPr>
            <a:picLocks noChangeAspect="1"/>
          </p:cNvPicPr>
          <p:nvPr/>
        </p:nvPicPr>
        <p:blipFill>
          <a:blip r:embed="rId4"/>
          <a:stretch>
            <a:fillRect/>
          </a:stretch>
        </p:blipFill>
        <p:spPr>
          <a:xfrm>
            <a:off x="1644796" y="499271"/>
            <a:ext cx="710478" cy="710478"/>
          </a:xfrm>
          <a:prstGeom prst="rect">
            <a:avLst/>
          </a:prstGeom>
        </p:spPr>
      </p:pic>
    </p:spTree>
    <p:extLst>
      <p:ext uri="{BB962C8B-B14F-4D97-AF65-F5344CB8AC3E}">
        <p14:creationId xmlns:p14="http://schemas.microsoft.com/office/powerpoint/2010/main" val="1697250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latin typeface="+mn-lt"/>
              </a:rPr>
              <a:t>What are the main concerns of your gifts in wills program within your organisation?</a:t>
            </a:r>
          </a:p>
        </p:txBody>
      </p:sp>
      <p:sp>
        <p:nvSpPr>
          <p:cNvPr id="14" name="TextBox 13">
            <a:extLst>
              <a:ext uri="{FF2B5EF4-FFF2-40B4-BE49-F238E27FC236}">
                <a16:creationId xmlns:a16="http://schemas.microsoft.com/office/drawing/2014/main" id="{971B9454-FEF1-94CA-F2E8-488097B1E74C}"/>
              </a:ext>
            </a:extLst>
          </p:cNvPr>
          <p:cNvSpPr txBox="1"/>
          <p:nvPr/>
        </p:nvSpPr>
        <p:spPr>
          <a:xfrm>
            <a:off x="261930" y="5513622"/>
            <a:ext cx="3460033" cy="938719"/>
          </a:xfrm>
          <a:prstGeom prst="rect">
            <a:avLst/>
          </a:prstGeom>
          <a:noFill/>
        </p:spPr>
        <p:txBody>
          <a:bodyPr wrap="square" rtlCol="0">
            <a:spAutoFit/>
          </a:bodyPr>
          <a:lstStyle/>
          <a:p>
            <a:pPr algn="ctr"/>
            <a:r>
              <a:rPr lang="en-AU" sz="1100" b="1" i="0" dirty="0">
                <a:solidFill>
                  <a:srgbClr val="223469"/>
                </a:solidFill>
                <a:effectLst/>
              </a:rPr>
              <a:t>Recognising the importance of marketing support, IAC can refine and expand resources in this area. Continued emphasis on Moves </a:t>
            </a:r>
            <a:r>
              <a:rPr lang="en-AU" sz="1100" b="1" dirty="0">
                <a:solidFill>
                  <a:srgbClr val="223469"/>
                </a:solidFill>
              </a:rPr>
              <a:t>M</a:t>
            </a:r>
            <a:r>
              <a:rPr lang="en-AU" sz="1100" b="1" i="0" dirty="0">
                <a:solidFill>
                  <a:srgbClr val="223469"/>
                </a:solidFill>
                <a:effectLst/>
              </a:rPr>
              <a:t>anagement aligns with consistent stakeholder priorities. Address increase concerns for revenue and forecasting.</a:t>
            </a:r>
            <a:endParaRPr lang="en-US" sz="1100" b="1" dirty="0">
              <a:solidFill>
                <a:srgbClr val="223469"/>
              </a:solidFill>
            </a:endParaRPr>
          </a:p>
        </p:txBody>
      </p:sp>
      <p:sp>
        <p:nvSpPr>
          <p:cNvPr id="3" name="TextBox 2">
            <a:extLst>
              <a:ext uri="{FF2B5EF4-FFF2-40B4-BE49-F238E27FC236}">
                <a16:creationId xmlns:a16="http://schemas.microsoft.com/office/drawing/2014/main" id="{2C8DA085-D1A4-8F11-D7CE-DC0AD2DB2CC2}"/>
              </a:ext>
            </a:extLst>
          </p:cNvPr>
          <p:cNvSpPr txBox="1"/>
          <p:nvPr/>
        </p:nvSpPr>
        <p:spPr>
          <a:xfrm>
            <a:off x="391964" y="1770156"/>
            <a:ext cx="3199968" cy="584775"/>
          </a:xfrm>
          <a:prstGeom prst="rect">
            <a:avLst/>
          </a:prstGeom>
          <a:noFill/>
        </p:spPr>
        <p:txBody>
          <a:bodyPr wrap="square" rtlCol="0">
            <a:spAutoFit/>
          </a:bodyPr>
          <a:lstStyle/>
          <a:p>
            <a:pPr algn="ctr"/>
            <a:r>
              <a:rPr lang="en-AU" sz="1600" b="1" i="0" dirty="0">
                <a:solidFill>
                  <a:srgbClr val="223469"/>
                </a:solidFill>
                <a:effectLst/>
              </a:rPr>
              <a:t>Shifting Priorities: Evolving Concerns in Gifts in Wills Programs</a:t>
            </a:r>
            <a:endParaRPr lang="en-US" sz="1600" b="1" dirty="0">
              <a:solidFill>
                <a:srgbClr val="223469"/>
              </a:solidFill>
            </a:endParaRPr>
          </a:p>
        </p:txBody>
      </p:sp>
      <p:sp>
        <p:nvSpPr>
          <p:cNvPr id="5" name="Content Placeholder 4">
            <a:extLst>
              <a:ext uri="{FF2B5EF4-FFF2-40B4-BE49-F238E27FC236}">
                <a16:creationId xmlns:a16="http://schemas.microsoft.com/office/drawing/2014/main" id="{C3CE6C86-D3D3-962C-31A3-DBBCB7C33B2F}"/>
              </a:ext>
            </a:extLst>
          </p:cNvPr>
          <p:cNvSpPr>
            <a:spLocks noGrp="1"/>
          </p:cNvSpPr>
          <p:nvPr>
            <p:ph sz="quarter" idx="10"/>
          </p:nvPr>
        </p:nvSpPr>
        <p:spPr>
          <a:xfrm>
            <a:off x="460804" y="3114899"/>
            <a:ext cx="3062287" cy="1678959"/>
          </a:xfrm>
        </p:spPr>
        <p:txBody>
          <a:bodyPr>
            <a:normAutofit fontScale="77500" lnSpcReduction="20000"/>
          </a:bodyPr>
          <a:lstStyle/>
          <a:p>
            <a:r>
              <a:rPr lang="en-AU" b="0" i="0" dirty="0">
                <a:solidFill>
                  <a:srgbClr val="223469"/>
                </a:solidFill>
                <a:effectLst/>
              </a:rPr>
              <a:t>Comparing with 2022 data, there's a increase in concern for marketing support. Moves </a:t>
            </a:r>
            <a:r>
              <a:rPr lang="en-AU" dirty="0">
                <a:solidFill>
                  <a:srgbClr val="223469"/>
                </a:solidFill>
              </a:rPr>
              <a:t>M</a:t>
            </a:r>
            <a:r>
              <a:rPr lang="en-AU" b="0" i="0" dirty="0">
                <a:solidFill>
                  <a:srgbClr val="223469"/>
                </a:solidFill>
                <a:effectLst/>
              </a:rPr>
              <a:t>anagement maintains its top position, remaining a consistent focus for stakeholders. While concerns around revenue and forecasting have increased, there's a positive trend with decreased worries about staff turnover, managerial support, and budgeting.</a:t>
            </a:r>
            <a:endParaRPr lang="en-US" dirty="0">
              <a:solidFill>
                <a:srgbClr val="223469"/>
              </a:solidFill>
            </a:endParaRPr>
          </a:p>
        </p:txBody>
      </p:sp>
      <p:graphicFrame>
        <p:nvGraphicFramePr>
          <p:cNvPr id="7" name="Content Placeholder 1">
            <a:extLst>
              <a:ext uri="{FF2B5EF4-FFF2-40B4-BE49-F238E27FC236}">
                <a16:creationId xmlns:a16="http://schemas.microsoft.com/office/drawing/2014/main" id="{B4AE5545-148A-E537-3658-67CE42A97A78}"/>
              </a:ext>
            </a:extLst>
          </p:cNvPr>
          <p:cNvGraphicFramePr>
            <a:graphicFrameLocks/>
          </p:cNvGraphicFramePr>
          <p:nvPr>
            <p:extLst>
              <p:ext uri="{D42A27DB-BD31-4B8C-83A1-F6EECF244321}">
                <p14:modId xmlns:p14="http://schemas.microsoft.com/office/powerpoint/2010/main" val="4202303389"/>
              </p:ext>
            </p:extLst>
          </p:nvPr>
        </p:nvGraphicFramePr>
        <p:xfrm>
          <a:off x="4595956" y="1068227"/>
          <a:ext cx="6660861" cy="4846387"/>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descr="A black background with a black square&#10;&#10;Description automatically generated with medium confidence">
            <a:extLst>
              <a:ext uri="{FF2B5EF4-FFF2-40B4-BE49-F238E27FC236}">
                <a16:creationId xmlns:a16="http://schemas.microsoft.com/office/drawing/2014/main" id="{DB94D625-D31A-9721-FC4F-6CA7D6352666}"/>
              </a:ext>
            </a:extLst>
          </p:cNvPr>
          <p:cNvPicPr>
            <a:picLocks noChangeAspect="1"/>
          </p:cNvPicPr>
          <p:nvPr/>
        </p:nvPicPr>
        <p:blipFill>
          <a:blip r:embed="rId4"/>
          <a:stretch>
            <a:fillRect/>
          </a:stretch>
        </p:blipFill>
        <p:spPr>
          <a:xfrm>
            <a:off x="1597235" y="372039"/>
            <a:ext cx="714183" cy="714183"/>
          </a:xfrm>
          <a:prstGeom prst="rect">
            <a:avLst/>
          </a:prstGeom>
        </p:spPr>
      </p:pic>
    </p:spTree>
    <p:extLst>
      <p:ext uri="{BB962C8B-B14F-4D97-AF65-F5344CB8AC3E}">
        <p14:creationId xmlns:p14="http://schemas.microsoft.com/office/powerpoint/2010/main" val="3505699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60ED9D00-700A-A302-165B-E604B3E689D6}"/>
              </a:ext>
            </a:extLst>
          </p:cNvPr>
          <p:cNvSpPr>
            <a:spLocks noGrp="1"/>
          </p:cNvSpPr>
          <p:nvPr>
            <p:ph type="title"/>
          </p:nvPr>
        </p:nvSpPr>
        <p:spPr/>
        <p:txBody>
          <a:bodyPr>
            <a:noAutofit/>
          </a:bodyPr>
          <a:lstStyle/>
          <a:p>
            <a:r>
              <a:rPr lang="en-US" sz="2400" dirty="0">
                <a:latin typeface="+mn-lt"/>
              </a:rPr>
              <a:t> Do you receive value for money from the </a:t>
            </a:r>
            <a:br>
              <a:rPr lang="en-US" sz="2400" dirty="0">
                <a:latin typeface="+mn-lt"/>
              </a:rPr>
            </a:br>
            <a:r>
              <a:rPr lang="en-US" sz="2400" dirty="0">
                <a:latin typeface="+mn-lt"/>
              </a:rPr>
              <a:t>Include a Charity campaign?</a:t>
            </a:r>
          </a:p>
        </p:txBody>
      </p:sp>
      <p:sp>
        <p:nvSpPr>
          <p:cNvPr id="14" name="TextBox 13">
            <a:extLst>
              <a:ext uri="{FF2B5EF4-FFF2-40B4-BE49-F238E27FC236}">
                <a16:creationId xmlns:a16="http://schemas.microsoft.com/office/drawing/2014/main" id="{971B9454-FEF1-94CA-F2E8-488097B1E74C}"/>
              </a:ext>
            </a:extLst>
          </p:cNvPr>
          <p:cNvSpPr txBox="1"/>
          <p:nvPr/>
        </p:nvSpPr>
        <p:spPr>
          <a:xfrm>
            <a:off x="460805" y="5665353"/>
            <a:ext cx="3062287" cy="646331"/>
          </a:xfrm>
          <a:prstGeom prst="rect">
            <a:avLst/>
          </a:prstGeom>
          <a:noFill/>
        </p:spPr>
        <p:txBody>
          <a:bodyPr wrap="square" rtlCol="0">
            <a:spAutoFit/>
          </a:bodyPr>
          <a:lstStyle/>
          <a:p>
            <a:pPr algn="ctr"/>
            <a:r>
              <a:rPr lang="en-US" sz="1200" b="1" dirty="0">
                <a:solidFill>
                  <a:srgbClr val="354373"/>
                </a:solidFill>
              </a:rPr>
              <a:t>For the 42% who responded with "maybe," there's an opportunity to conduct targeted outreach and gather specific feedback.</a:t>
            </a:r>
          </a:p>
        </p:txBody>
      </p:sp>
      <p:sp>
        <p:nvSpPr>
          <p:cNvPr id="3" name="TextBox 2">
            <a:extLst>
              <a:ext uri="{FF2B5EF4-FFF2-40B4-BE49-F238E27FC236}">
                <a16:creationId xmlns:a16="http://schemas.microsoft.com/office/drawing/2014/main" id="{2C8DA085-D1A4-8F11-D7CE-DC0AD2DB2CC2}"/>
              </a:ext>
            </a:extLst>
          </p:cNvPr>
          <p:cNvSpPr txBox="1"/>
          <p:nvPr/>
        </p:nvSpPr>
        <p:spPr>
          <a:xfrm>
            <a:off x="215749" y="1792741"/>
            <a:ext cx="3552395" cy="584775"/>
          </a:xfrm>
          <a:prstGeom prst="rect">
            <a:avLst/>
          </a:prstGeom>
          <a:noFill/>
        </p:spPr>
        <p:txBody>
          <a:bodyPr wrap="square" rtlCol="0">
            <a:spAutoFit/>
          </a:bodyPr>
          <a:lstStyle/>
          <a:p>
            <a:pPr algn="ctr"/>
            <a:r>
              <a:rPr lang="en-AU" sz="1600" b="1" i="0" dirty="0">
                <a:solidFill>
                  <a:srgbClr val="223469"/>
                </a:solidFill>
                <a:effectLst/>
              </a:rPr>
              <a:t>Increasing Satisfaction as Stakeholders Acknowledge Increased Value</a:t>
            </a:r>
            <a:endParaRPr lang="en-US" sz="1600" b="1" dirty="0">
              <a:solidFill>
                <a:srgbClr val="223469"/>
              </a:solidFill>
            </a:endParaRPr>
          </a:p>
        </p:txBody>
      </p:sp>
      <p:sp>
        <p:nvSpPr>
          <p:cNvPr id="5" name="Content Placeholder 4">
            <a:extLst>
              <a:ext uri="{FF2B5EF4-FFF2-40B4-BE49-F238E27FC236}">
                <a16:creationId xmlns:a16="http://schemas.microsoft.com/office/drawing/2014/main" id="{C3CE6C86-D3D3-962C-31A3-DBBCB7C33B2F}"/>
              </a:ext>
            </a:extLst>
          </p:cNvPr>
          <p:cNvSpPr>
            <a:spLocks noGrp="1"/>
          </p:cNvSpPr>
          <p:nvPr>
            <p:ph sz="quarter" idx="10"/>
          </p:nvPr>
        </p:nvSpPr>
        <p:spPr>
          <a:xfrm>
            <a:off x="391962" y="3181955"/>
            <a:ext cx="3199967" cy="1678959"/>
          </a:xfrm>
        </p:spPr>
        <p:txBody>
          <a:bodyPr>
            <a:normAutofit fontScale="77500" lnSpcReduction="20000"/>
          </a:bodyPr>
          <a:lstStyle/>
          <a:p>
            <a:r>
              <a:rPr lang="en-AU" b="0" i="0" dirty="0">
                <a:solidFill>
                  <a:srgbClr val="223469"/>
                </a:solidFill>
                <a:effectLst/>
              </a:rPr>
              <a:t>Stakeholder satisfaction with the value received from IAC has significantly risen in 2023, with a notable increase from 30% in 2022 to a resounding 58% this year. This upward trend reflects an enhanced perception of the value for money provided by IAC. Notably, no respondents indicated they receive no value, however there is still 42% who state maybe.</a:t>
            </a:r>
            <a:endParaRPr lang="en-US" dirty="0">
              <a:solidFill>
                <a:srgbClr val="223469"/>
              </a:solidFill>
            </a:endParaRPr>
          </a:p>
        </p:txBody>
      </p:sp>
      <p:graphicFrame>
        <p:nvGraphicFramePr>
          <p:cNvPr id="7" name="Content Placeholder 1">
            <a:extLst>
              <a:ext uri="{FF2B5EF4-FFF2-40B4-BE49-F238E27FC236}">
                <a16:creationId xmlns:a16="http://schemas.microsoft.com/office/drawing/2014/main" id="{B4AE5545-148A-E537-3658-67CE42A97A78}"/>
              </a:ext>
            </a:extLst>
          </p:cNvPr>
          <p:cNvGraphicFramePr>
            <a:graphicFrameLocks/>
          </p:cNvGraphicFramePr>
          <p:nvPr>
            <p:extLst>
              <p:ext uri="{D42A27DB-BD31-4B8C-83A1-F6EECF244321}">
                <p14:modId xmlns:p14="http://schemas.microsoft.com/office/powerpoint/2010/main" val="1662508718"/>
              </p:ext>
            </p:extLst>
          </p:nvPr>
        </p:nvGraphicFramePr>
        <p:xfrm>
          <a:off x="4595956" y="1068227"/>
          <a:ext cx="6660861" cy="4846387"/>
        </p:xfrm>
        <a:graphic>
          <a:graphicData uri="http://schemas.openxmlformats.org/drawingml/2006/chart">
            <c:chart xmlns:c="http://schemas.openxmlformats.org/drawingml/2006/chart" xmlns:r="http://schemas.openxmlformats.org/officeDocument/2006/relationships" r:id="rId3"/>
          </a:graphicData>
        </a:graphic>
      </p:graphicFrame>
      <p:pic>
        <p:nvPicPr>
          <p:cNvPr id="4" name="Picture 3" descr="A black background with a black square&#10;&#10;Description automatically generated with medium confidence">
            <a:extLst>
              <a:ext uri="{FF2B5EF4-FFF2-40B4-BE49-F238E27FC236}">
                <a16:creationId xmlns:a16="http://schemas.microsoft.com/office/drawing/2014/main" id="{795CA7C4-5953-6EBB-590B-B0AC8B5D3EA3}"/>
              </a:ext>
            </a:extLst>
          </p:cNvPr>
          <p:cNvPicPr>
            <a:picLocks noChangeAspect="1"/>
          </p:cNvPicPr>
          <p:nvPr/>
        </p:nvPicPr>
        <p:blipFill>
          <a:blip r:embed="rId4"/>
          <a:stretch>
            <a:fillRect/>
          </a:stretch>
        </p:blipFill>
        <p:spPr>
          <a:xfrm>
            <a:off x="1650202" y="464235"/>
            <a:ext cx="683491" cy="683491"/>
          </a:xfrm>
          <a:prstGeom prst="rect">
            <a:avLst/>
          </a:prstGeom>
        </p:spPr>
      </p:pic>
    </p:spTree>
    <p:extLst>
      <p:ext uri="{BB962C8B-B14F-4D97-AF65-F5344CB8AC3E}">
        <p14:creationId xmlns:p14="http://schemas.microsoft.com/office/powerpoint/2010/main" val="41172711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Rounded Rectangle 2">
            <a:extLst>
              <a:ext uri="{FF2B5EF4-FFF2-40B4-BE49-F238E27FC236}">
                <a16:creationId xmlns:a16="http://schemas.microsoft.com/office/drawing/2014/main" id="{506F92AD-B8B2-A09D-53AF-4D49345B152C}"/>
              </a:ext>
            </a:extLst>
          </p:cNvPr>
          <p:cNvSpPr/>
          <p:nvPr/>
        </p:nvSpPr>
        <p:spPr>
          <a:xfrm>
            <a:off x="2248711" y="36066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i="1" dirty="0"/>
              <a:t>We probably do enough training to justify the cost of membership so other support becomes a bonus. At this stage we certainly can't afford even a part time GiW staff member, so this is a cost-effective way to access expertise.</a:t>
            </a:r>
          </a:p>
        </p:txBody>
      </p:sp>
      <p:sp>
        <p:nvSpPr>
          <p:cNvPr id="4" name="Rounded Rectangle 3">
            <a:extLst>
              <a:ext uri="{FF2B5EF4-FFF2-40B4-BE49-F238E27FC236}">
                <a16:creationId xmlns:a16="http://schemas.microsoft.com/office/drawing/2014/main" id="{D7801BC9-3A97-3FE7-83AF-567FB6F93811}"/>
              </a:ext>
            </a:extLst>
          </p:cNvPr>
          <p:cNvSpPr/>
          <p:nvPr/>
        </p:nvSpPr>
        <p:spPr>
          <a:xfrm>
            <a:off x="5523690" y="36066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i="1" dirty="0">
                <a:solidFill>
                  <a:schemeClr val="bg1"/>
                </a:solidFill>
                <a:latin typeface="Söhne"/>
              </a:rPr>
              <a:t>The availability of information and value received from the community, e.g. the recent IAC roadshow and training days have really increased and improved in the past year or two.</a:t>
            </a:r>
            <a:endParaRPr lang="en-US" sz="1400" i="1" dirty="0">
              <a:solidFill>
                <a:schemeClr val="bg1"/>
              </a:solidFill>
            </a:endParaRPr>
          </a:p>
        </p:txBody>
      </p:sp>
      <p:sp>
        <p:nvSpPr>
          <p:cNvPr id="5" name="Rounded Rectangle 4">
            <a:extLst>
              <a:ext uri="{FF2B5EF4-FFF2-40B4-BE49-F238E27FC236}">
                <a16:creationId xmlns:a16="http://schemas.microsoft.com/office/drawing/2014/main" id="{BC22F80B-B0D7-90E1-0EFF-428391347B1D}"/>
              </a:ext>
            </a:extLst>
          </p:cNvPr>
          <p:cNvSpPr/>
          <p:nvPr/>
        </p:nvSpPr>
        <p:spPr>
          <a:xfrm>
            <a:off x="8773252" y="34808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The trainings are excellent and the exposure through </a:t>
            </a:r>
            <a:r>
              <a:rPr lang="en-AU" sz="1400" b="0" i="1" dirty="0" err="1">
                <a:solidFill>
                  <a:schemeClr val="bg1"/>
                </a:solidFill>
                <a:effectLst/>
                <a:latin typeface="Söhne"/>
              </a:rPr>
              <a:t>IaC</a:t>
            </a:r>
            <a:r>
              <a:rPr lang="en-AU" sz="1400" b="0" i="1" dirty="0">
                <a:solidFill>
                  <a:schemeClr val="bg1"/>
                </a:solidFill>
                <a:effectLst/>
                <a:latin typeface="Söhne"/>
              </a:rPr>
              <a:t> week is great. </a:t>
            </a:r>
            <a:endParaRPr lang="en-US" sz="1400" i="1" dirty="0">
              <a:solidFill>
                <a:schemeClr val="bg1"/>
              </a:solidFill>
            </a:endParaRPr>
          </a:p>
        </p:txBody>
      </p:sp>
      <p:sp>
        <p:nvSpPr>
          <p:cNvPr id="6" name="Rounded Rectangle 5">
            <a:extLst>
              <a:ext uri="{FF2B5EF4-FFF2-40B4-BE49-F238E27FC236}">
                <a16:creationId xmlns:a16="http://schemas.microsoft.com/office/drawing/2014/main" id="{0791AA27-C7C3-CBC7-B0C1-8872288C1FBF}"/>
              </a:ext>
            </a:extLst>
          </p:cNvPr>
          <p:cNvSpPr/>
          <p:nvPr/>
        </p:nvSpPr>
        <p:spPr>
          <a:xfrm>
            <a:off x="2248711" y="284127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I am always able to contact someone, and I take advantage, for my team and myself, all opportunities </a:t>
            </a:r>
            <a:endParaRPr lang="en-US" sz="1400" i="1" dirty="0">
              <a:solidFill>
                <a:schemeClr val="bg1"/>
              </a:solidFill>
            </a:endParaRPr>
          </a:p>
        </p:txBody>
      </p:sp>
      <p:sp>
        <p:nvSpPr>
          <p:cNvPr id="7" name="Rounded Rectangle 6">
            <a:extLst>
              <a:ext uri="{FF2B5EF4-FFF2-40B4-BE49-F238E27FC236}">
                <a16:creationId xmlns:a16="http://schemas.microsoft.com/office/drawing/2014/main" id="{C9A6BD1F-C4AC-1568-8B07-240A22D9D07C}"/>
              </a:ext>
            </a:extLst>
          </p:cNvPr>
          <p:cNvSpPr/>
          <p:nvPr/>
        </p:nvSpPr>
        <p:spPr>
          <a:xfrm>
            <a:off x="5523690" y="284127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I feel the IAC organisation should/could be making a bigger impact on GIW in the community and solicitors</a:t>
            </a:r>
            <a:endParaRPr lang="en-US" sz="1400" i="1" dirty="0">
              <a:solidFill>
                <a:schemeClr val="bg1"/>
              </a:solidFill>
            </a:endParaRPr>
          </a:p>
        </p:txBody>
      </p:sp>
      <p:sp>
        <p:nvSpPr>
          <p:cNvPr id="8" name="Rounded Rectangle 7">
            <a:extLst>
              <a:ext uri="{FF2B5EF4-FFF2-40B4-BE49-F238E27FC236}">
                <a16:creationId xmlns:a16="http://schemas.microsoft.com/office/drawing/2014/main" id="{5D00D936-E380-9192-25F7-37E80EB457E2}"/>
              </a:ext>
            </a:extLst>
          </p:cNvPr>
          <p:cNvSpPr/>
          <p:nvPr/>
        </p:nvSpPr>
        <p:spPr>
          <a:xfrm>
            <a:off x="8773252" y="2828693"/>
            <a:ext cx="2841523" cy="2343075"/>
          </a:xfrm>
          <a:prstGeom prst="roundRect">
            <a:avLst/>
          </a:prstGeom>
          <a:solidFill>
            <a:srgbClr val="223469"/>
          </a:solidFill>
          <a:ln w="38100">
            <a:solidFill>
              <a:srgbClr val="70AD47"/>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400" b="0" i="1" dirty="0">
                <a:solidFill>
                  <a:schemeClr val="bg1"/>
                </a:solidFill>
                <a:effectLst/>
                <a:latin typeface="Söhne"/>
              </a:rPr>
              <a:t>I would like to know more about gains IAC makes in advocating for the industry among legislative and industry bodies, estate planners and solicitors. Don't tend to do so much around IAC week</a:t>
            </a:r>
            <a:endParaRPr lang="en-US" sz="1400" i="1" dirty="0">
              <a:solidFill>
                <a:schemeClr val="bg1"/>
              </a:solidFill>
            </a:endParaRPr>
          </a:p>
        </p:txBody>
      </p:sp>
      <p:sp>
        <p:nvSpPr>
          <p:cNvPr id="9" name="TextBox 8">
            <a:extLst>
              <a:ext uri="{FF2B5EF4-FFF2-40B4-BE49-F238E27FC236}">
                <a16:creationId xmlns:a16="http://schemas.microsoft.com/office/drawing/2014/main" id="{EEC4FAE6-8622-7BA3-150B-9909C9022D2D}"/>
              </a:ext>
            </a:extLst>
          </p:cNvPr>
          <p:cNvSpPr txBox="1"/>
          <p:nvPr/>
        </p:nvSpPr>
        <p:spPr>
          <a:xfrm rot="16200000">
            <a:off x="-1492463" y="2767280"/>
            <a:ext cx="4631823" cy="1323439"/>
          </a:xfrm>
          <a:prstGeom prst="rect">
            <a:avLst/>
          </a:prstGeom>
          <a:noFill/>
        </p:spPr>
        <p:txBody>
          <a:bodyPr wrap="square" rtlCol="0">
            <a:spAutoFit/>
          </a:bodyPr>
          <a:lstStyle/>
          <a:p>
            <a:pPr algn="ctr"/>
            <a:r>
              <a:rPr lang="en-US" sz="4000" b="1" dirty="0">
                <a:solidFill>
                  <a:srgbClr val="223469"/>
                </a:solidFill>
                <a:latin typeface="MrEavesXLModOT" panose="020B0603060502020204" pitchFamily="34" charset="77"/>
              </a:rPr>
              <a:t>What Are Our Members Saying?</a:t>
            </a:r>
          </a:p>
        </p:txBody>
      </p:sp>
      <p:sp>
        <p:nvSpPr>
          <p:cNvPr id="10" name="Title 9">
            <a:extLst>
              <a:ext uri="{FF2B5EF4-FFF2-40B4-BE49-F238E27FC236}">
                <a16:creationId xmlns:a16="http://schemas.microsoft.com/office/drawing/2014/main" id="{9044826C-6640-29F0-DDFE-AF33764D1AE3}"/>
              </a:ext>
            </a:extLst>
          </p:cNvPr>
          <p:cNvSpPr txBox="1">
            <a:spLocks/>
          </p:cNvSpPr>
          <p:nvPr/>
        </p:nvSpPr>
        <p:spPr>
          <a:xfrm>
            <a:off x="2170053" y="5434258"/>
            <a:ext cx="7554050" cy="826366"/>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b="1" dirty="0">
                <a:solidFill>
                  <a:srgbClr val="223469"/>
                </a:solidFill>
                <a:latin typeface="MrEavesXLModOT" panose="020B0603060502020204" pitchFamily="34" charset="77"/>
                <a:ea typeface="+mn-ea"/>
                <a:cs typeface="+mn-cs"/>
              </a:rPr>
              <a:t>Do you receive value for money from the Include a Charity campaign?</a:t>
            </a:r>
          </a:p>
        </p:txBody>
      </p:sp>
    </p:spTree>
    <p:extLst>
      <p:ext uri="{BB962C8B-B14F-4D97-AF65-F5344CB8AC3E}">
        <p14:creationId xmlns:p14="http://schemas.microsoft.com/office/powerpoint/2010/main" val="20082027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8702683b-2f29-4b9e-9823-3aae14fa044d" xsi:nil="true"/>
    <lcf76f155ced4ddcb4097134ff3c332f xmlns="e8231a8e-a6c7-4000-8b32-bcf2d9073a76">
      <Terms xmlns="http://schemas.microsoft.com/office/infopath/2007/PartnerControls"/>
    </lcf76f155ced4ddcb4097134ff3c332f>
    <SharedWithUsers xmlns="8702683b-2f29-4b9e-9823-3aae14fa044d">
      <UserInfo>
        <DisplayName>Karen Armstrong</DisplayName>
        <AccountId>9</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8608FBB04A8AD4A98634938D5B5A3C3" ma:contentTypeVersion="18" ma:contentTypeDescription="Create a new document." ma:contentTypeScope="" ma:versionID="e640f8b42414d9c0e168814546bf81a8">
  <xsd:schema xmlns:xsd="http://www.w3.org/2001/XMLSchema" xmlns:xs="http://www.w3.org/2001/XMLSchema" xmlns:p="http://schemas.microsoft.com/office/2006/metadata/properties" xmlns:ns2="e8231a8e-a6c7-4000-8b32-bcf2d9073a76" xmlns:ns3="8702683b-2f29-4b9e-9823-3aae14fa044d" targetNamespace="http://schemas.microsoft.com/office/2006/metadata/properties" ma:root="true" ma:fieldsID="0e413b2cea02e6182aa806d2df2bd1e9" ns2:_="" ns3:_="">
    <xsd:import namespace="e8231a8e-a6c7-4000-8b32-bcf2d9073a76"/>
    <xsd:import namespace="8702683b-2f29-4b9e-9823-3aae14fa044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OCR"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231a8e-a6c7-4000-8b32-bcf2d9073a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363f195-9f50-4f8a-b054-4910e534a0b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702683b-2f29-4b9e-9823-3aae14fa044d"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6edcfbdb-f875-489f-90db-7993ff057829}" ma:internalName="TaxCatchAll" ma:showField="CatchAllData" ma:web="8702683b-2f29-4b9e-9823-3aae14fa044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AD425C-89F2-4CB3-8C76-DE6710E2B64E}">
  <ds:schemaRefs>
    <ds:schemaRef ds:uri="http://purl.org/dc/elements/1.1/"/>
    <ds:schemaRef ds:uri="http://purl.org/dc/terms/"/>
    <ds:schemaRef ds:uri="f31134fc-fbd1-4ba2-880a-6d66080b3de7"/>
    <ds:schemaRef ds:uri="31d9184b-df38-48a3-b6ba-9cb45dd6158f"/>
    <ds:schemaRef ds:uri="http://www.w3.org/XML/1998/namespace"/>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8702683b-2f29-4b9e-9823-3aae14fa044d"/>
    <ds:schemaRef ds:uri="e8231a8e-a6c7-4000-8b32-bcf2d9073a76"/>
  </ds:schemaRefs>
</ds:datastoreItem>
</file>

<file path=customXml/itemProps2.xml><?xml version="1.0" encoding="utf-8"?>
<ds:datastoreItem xmlns:ds="http://schemas.openxmlformats.org/officeDocument/2006/customXml" ds:itemID="{14BFB946-6643-4EE8-A094-31728B9E19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231a8e-a6c7-4000-8b32-bcf2d9073a76"/>
    <ds:schemaRef ds:uri="8702683b-2f29-4b9e-9823-3aae14fa044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268C7D0-73EF-4E71-B77B-A02252C26B0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1687</TotalTime>
  <Words>3988</Words>
  <Application>Microsoft Office PowerPoint</Application>
  <PresentationFormat>Widescreen</PresentationFormat>
  <Paragraphs>178</Paragraphs>
  <Slides>27</Slides>
  <Notes>17</Notes>
  <HiddenSlides>7</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Calibri</vt:lpstr>
      <vt:lpstr>Calibri Light</vt:lpstr>
      <vt:lpstr>MrEavesXLModOT</vt:lpstr>
      <vt:lpstr>Söhne</vt:lpstr>
      <vt:lpstr>Office Theme</vt:lpstr>
      <vt:lpstr>PowerPoint Presentation</vt:lpstr>
      <vt:lpstr>Overview</vt:lpstr>
      <vt:lpstr>PowerPoint Presentation</vt:lpstr>
      <vt:lpstr>Why is your organisation part of the  Include a Charity Campaign?</vt:lpstr>
      <vt:lpstr>What do you think the purpose of IAC currently is Vs What do you think the purpose should be?</vt:lpstr>
      <vt:lpstr>How do you engage with Include a Charity?</vt:lpstr>
      <vt:lpstr>What are the main concerns of your gifts in wills program within your organisation?</vt:lpstr>
      <vt:lpstr> Do you receive value for money from the  Include a Charity campaign?</vt:lpstr>
      <vt:lpstr>PowerPoint Presentation</vt:lpstr>
      <vt:lpstr> Do you receive value for money from the  Include a Charity campaign?</vt:lpstr>
      <vt:lpstr>What additional activities would you like to see from the Include a Charity campaign?</vt:lpstr>
      <vt:lpstr>How important do you think the  Include a Charity campaign is?</vt:lpstr>
      <vt:lpstr>PowerPoint Presentation</vt:lpstr>
      <vt:lpstr>How important do you think the  Include a Charity campaign is?</vt:lpstr>
      <vt:lpstr>Please share the details of your involvement for IAC 2023 :</vt:lpstr>
      <vt:lpstr>Did you use IAC Week messaging in internal and/or external promotion?</vt:lpstr>
      <vt:lpstr>Which member assets did you utilise?</vt:lpstr>
      <vt:lpstr>Did you use IAC Week messaging in internal and/or external promotion?</vt:lpstr>
      <vt:lpstr>How easy was it to implement the Include a Charity Week 2023 messaging?</vt:lpstr>
      <vt:lpstr>Does IAC Week boost your GiW program?</vt:lpstr>
      <vt:lpstr>PowerPoint Presentation</vt:lpstr>
      <vt:lpstr>Does IAC Week boost your GiW program?</vt:lpstr>
      <vt:lpstr>Is there anything you would like to see in IAC Week in future?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Leanne Thomas</dc:creator>
  <cp:lastModifiedBy>Helen Beeby</cp:lastModifiedBy>
  <cp:revision>73</cp:revision>
  <dcterms:created xsi:type="dcterms:W3CDTF">2020-07-03T01:14:14Z</dcterms:created>
  <dcterms:modified xsi:type="dcterms:W3CDTF">2024-01-30T02:47:43Z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0x010100B8608FBB04A8AD4A98634938D5B5A3C3</vt:lpwstr>
  </property>
  <property fmtid="{D5CDD505-2E9C-101B-9397-08002B2CF9AE}" pid="3" name="MediaServiceImageTags">
    <vt:lpwstr/>
  </property>
</Properties>
</file>