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9" r:id="rId3"/>
    <p:sldMasterId id="2147483690" r:id="rId4"/>
  </p:sldMasterIdLst>
  <p:notesMasterIdLst>
    <p:notesMasterId r:id="rId26"/>
  </p:notesMasterIdLst>
  <p:handoutMasterIdLst>
    <p:handoutMasterId r:id="rId27"/>
  </p:handoutMasterIdLst>
  <p:sldIdLst>
    <p:sldId id="281" r:id="rId5"/>
    <p:sldId id="26328" r:id="rId6"/>
    <p:sldId id="26329" r:id="rId7"/>
    <p:sldId id="285" r:id="rId8"/>
    <p:sldId id="26330" r:id="rId9"/>
    <p:sldId id="26323" r:id="rId10"/>
    <p:sldId id="26331" r:id="rId11"/>
    <p:sldId id="277" r:id="rId12"/>
    <p:sldId id="26332" r:id="rId13"/>
    <p:sldId id="26333" r:id="rId14"/>
    <p:sldId id="26334" r:id="rId15"/>
    <p:sldId id="26335" r:id="rId16"/>
    <p:sldId id="26336" r:id="rId17"/>
    <p:sldId id="26337" r:id="rId18"/>
    <p:sldId id="26344" r:id="rId19"/>
    <p:sldId id="26340" r:id="rId20"/>
    <p:sldId id="26341" r:id="rId21"/>
    <p:sldId id="26342" r:id="rId22"/>
    <p:sldId id="26343" r:id="rId23"/>
    <p:sldId id="26346" r:id="rId24"/>
    <p:sldId id="2634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BC6"/>
    <a:srgbClr val="636C7F"/>
    <a:srgbClr val="26644F"/>
    <a:srgbClr val="000000"/>
    <a:srgbClr val="2C3935"/>
    <a:srgbClr val="9EDAC6"/>
    <a:srgbClr val="244380"/>
    <a:srgbClr val="A1DBC8"/>
    <a:srgbClr val="256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AF97D-394F-4B0C-BA13-6CD76A905468}" v="1750" dt="2024-01-09T04:16:09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9" autoAdjust="0"/>
    <p:restoredTop sz="81456" autoAdjust="0"/>
  </p:normalViewPr>
  <p:slideViewPr>
    <p:cSldViewPr showGuides="1">
      <p:cViewPr varScale="1">
        <p:scale>
          <a:sx n="100" d="100"/>
          <a:sy n="100" d="100"/>
        </p:scale>
        <p:origin x="1008" y="90"/>
      </p:cViewPr>
      <p:guideLst>
        <p:guide orient="horz" pos="3974"/>
        <p:guide pos="211"/>
        <p:guide orient="horz" pos="346"/>
        <p:guide pos="74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04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76D925-9468-6013-ADC0-F1129B11F6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85252-73D9-E579-848A-212021F1B1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BB1D1-770B-40C9-A872-24B106CE4F63}" type="datetimeFigureOut">
              <a:rPr lang="en-AU" smtClean="0"/>
              <a:t>15/02/2024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EA188-ED61-8F34-0353-B8BB0D62F3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27ADD-CB1A-AA64-6C24-4FFE18CE7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83E05-030B-4FB5-ABE6-DBE4870718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8706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01EE2-56ED-0E47-AEC6-7A14124F4C99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B708-3B7F-4246-8057-415ACB6C7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4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E89FA-9877-1B01-E966-EC86F3B25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A7776-5D2C-09DC-8F4C-6CBA716251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2487B8-12B5-EA6B-C15E-3F09F498F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25A6A-E38B-1B20-696C-66476F997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71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1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63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8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24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19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83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6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66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28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0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6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7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9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09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38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8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B708-3B7F-4246-8057-415ACB6C78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3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F4FC5-9745-844A-EE79-AB15C06A89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1989138"/>
            <a:ext cx="6192837" cy="43195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E0106-E538-4AF5-6312-FA73099FC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549275"/>
            <a:ext cx="1150023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4DAB58B-1565-8B57-993B-5701A21AAE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6776" y="1988840"/>
            <a:ext cx="5178422" cy="431988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927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165DA2-380B-D7B5-DDC6-F9D5ECC21A20}"/>
              </a:ext>
            </a:extLst>
          </p:cNvPr>
          <p:cNvSpPr/>
          <p:nvPr userDrawn="1"/>
        </p:nvSpPr>
        <p:spPr>
          <a:xfrm>
            <a:off x="516637" y="1089286"/>
            <a:ext cx="5400551" cy="482399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7F5345-BF9D-711E-FE41-075CFACBDE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36712"/>
            <a:ext cx="5472113" cy="51845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DFE6E-4110-1274-8134-B155D7CEC1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2656" y="1305037"/>
            <a:ext cx="4608512" cy="43924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8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165DA2-380B-D7B5-DDC6-F9D5ECC21A20}"/>
              </a:ext>
            </a:extLst>
          </p:cNvPr>
          <p:cNvSpPr/>
          <p:nvPr userDrawn="1"/>
        </p:nvSpPr>
        <p:spPr>
          <a:xfrm>
            <a:off x="516637" y="1089286"/>
            <a:ext cx="5400551" cy="4823990"/>
          </a:xfrm>
          <a:custGeom>
            <a:avLst/>
            <a:gdLst>
              <a:gd name="connsiteX0" fmla="*/ 0 w 5400551"/>
              <a:gd name="connsiteY0" fmla="*/ 804014 h 4823990"/>
              <a:gd name="connsiteX1" fmla="*/ 804014 w 5400551"/>
              <a:gd name="connsiteY1" fmla="*/ 0 h 4823990"/>
              <a:gd name="connsiteX2" fmla="*/ 4596537 w 5400551"/>
              <a:gd name="connsiteY2" fmla="*/ 0 h 4823990"/>
              <a:gd name="connsiteX3" fmla="*/ 5400551 w 5400551"/>
              <a:gd name="connsiteY3" fmla="*/ 804014 h 4823990"/>
              <a:gd name="connsiteX4" fmla="*/ 5400551 w 5400551"/>
              <a:gd name="connsiteY4" fmla="*/ 4019976 h 4823990"/>
              <a:gd name="connsiteX5" fmla="*/ 4596537 w 5400551"/>
              <a:gd name="connsiteY5" fmla="*/ 4823990 h 4823990"/>
              <a:gd name="connsiteX6" fmla="*/ 804014 w 5400551"/>
              <a:gd name="connsiteY6" fmla="*/ 4823990 h 4823990"/>
              <a:gd name="connsiteX7" fmla="*/ 0 w 5400551"/>
              <a:gd name="connsiteY7" fmla="*/ 4019976 h 4823990"/>
              <a:gd name="connsiteX8" fmla="*/ 0 w 5400551"/>
              <a:gd name="connsiteY8" fmla="*/ 804014 h 482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0551" h="4823990" fill="none" extrusionOk="0">
                <a:moveTo>
                  <a:pt x="0" y="804014"/>
                </a:moveTo>
                <a:cubicBezTo>
                  <a:pt x="-1260" y="377234"/>
                  <a:pt x="358503" y="-36981"/>
                  <a:pt x="804014" y="0"/>
                </a:cubicBezTo>
                <a:cubicBezTo>
                  <a:pt x="2021030" y="91878"/>
                  <a:pt x="3810779" y="-85587"/>
                  <a:pt x="4596537" y="0"/>
                </a:cubicBezTo>
                <a:cubicBezTo>
                  <a:pt x="5077156" y="10253"/>
                  <a:pt x="5445508" y="299133"/>
                  <a:pt x="5400551" y="804014"/>
                </a:cubicBezTo>
                <a:cubicBezTo>
                  <a:pt x="5385884" y="1402919"/>
                  <a:pt x="5568522" y="3121400"/>
                  <a:pt x="5400551" y="4019976"/>
                </a:cubicBezTo>
                <a:cubicBezTo>
                  <a:pt x="5330270" y="4422981"/>
                  <a:pt x="4995752" y="4843850"/>
                  <a:pt x="4596537" y="4823990"/>
                </a:cubicBezTo>
                <a:cubicBezTo>
                  <a:pt x="3078226" y="4733542"/>
                  <a:pt x="2621279" y="4793027"/>
                  <a:pt x="804014" y="4823990"/>
                </a:cubicBezTo>
                <a:cubicBezTo>
                  <a:pt x="367224" y="4793577"/>
                  <a:pt x="72560" y="4436279"/>
                  <a:pt x="0" y="4019976"/>
                </a:cubicBezTo>
                <a:cubicBezTo>
                  <a:pt x="-101125" y="3171374"/>
                  <a:pt x="-80067" y="2353814"/>
                  <a:pt x="0" y="804014"/>
                </a:cubicBezTo>
                <a:close/>
              </a:path>
              <a:path w="5400551" h="4823990" stroke="0" extrusionOk="0">
                <a:moveTo>
                  <a:pt x="0" y="804014"/>
                </a:moveTo>
                <a:cubicBezTo>
                  <a:pt x="-47247" y="338799"/>
                  <a:pt x="393151" y="11416"/>
                  <a:pt x="804014" y="0"/>
                </a:cubicBezTo>
                <a:cubicBezTo>
                  <a:pt x="1186023" y="-133185"/>
                  <a:pt x="2870000" y="37757"/>
                  <a:pt x="4596537" y="0"/>
                </a:cubicBezTo>
                <a:cubicBezTo>
                  <a:pt x="5075240" y="-19607"/>
                  <a:pt x="5379323" y="284110"/>
                  <a:pt x="5400551" y="804014"/>
                </a:cubicBezTo>
                <a:cubicBezTo>
                  <a:pt x="5430594" y="2160366"/>
                  <a:pt x="5241672" y="3247295"/>
                  <a:pt x="5400551" y="4019976"/>
                </a:cubicBezTo>
                <a:cubicBezTo>
                  <a:pt x="5346533" y="4505055"/>
                  <a:pt x="5040014" y="4815669"/>
                  <a:pt x="4596537" y="4823990"/>
                </a:cubicBezTo>
                <a:cubicBezTo>
                  <a:pt x="2754735" y="4845257"/>
                  <a:pt x="1605016" y="4896629"/>
                  <a:pt x="804014" y="4823990"/>
                </a:cubicBezTo>
                <a:cubicBezTo>
                  <a:pt x="289855" y="4860181"/>
                  <a:pt x="32171" y="4423609"/>
                  <a:pt x="0" y="4019976"/>
                </a:cubicBezTo>
                <a:cubicBezTo>
                  <a:pt x="114299" y="3332821"/>
                  <a:pt x="22095" y="2061003"/>
                  <a:pt x="0" y="804014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327698736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7F5345-BF9D-711E-FE41-075CFACBDE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36712"/>
            <a:ext cx="5472113" cy="51845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DFE6E-4110-1274-8134-B155D7CEC1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2656" y="1305037"/>
            <a:ext cx="4608512" cy="43924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29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A87BDF-590E-40E6-4159-607CF53E5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36206" y="1413296"/>
            <a:ext cx="4319587" cy="46799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53CDB7-0E24-08E5-4D4F-6FA906B50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18" y="2132856"/>
            <a:ext cx="3640018" cy="3671888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34623B9-A327-AEF2-B183-53AD8C999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5566" y="2138656"/>
            <a:ext cx="3640018" cy="3671888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80A2D5-2C35-FBC4-E521-F165BC286D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075" y="1268413"/>
            <a:ext cx="3640138" cy="865187"/>
          </a:xfrm>
        </p:spPr>
        <p:txBody>
          <a:bodyPr/>
          <a:lstStyle>
            <a:lvl1pPr>
              <a:defRPr sz="2800" b="1"/>
            </a:lvl1pPr>
            <a:lvl2pPr>
              <a:defRPr sz="2800" b="1"/>
            </a:lvl2pPr>
            <a:lvl3pPr>
              <a:defRPr sz="2800" b="1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98CAEAA-A42A-4EE6-6290-4D7DCABA3B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00175" y="1268413"/>
            <a:ext cx="3640138" cy="865187"/>
          </a:xfrm>
        </p:spPr>
        <p:txBody>
          <a:bodyPr/>
          <a:lstStyle>
            <a:lvl1pPr>
              <a:defRPr sz="2800" b="1"/>
            </a:lvl1pPr>
            <a:lvl2pPr>
              <a:defRPr sz="2800" b="1"/>
            </a:lvl2pPr>
            <a:lvl3pPr>
              <a:defRPr sz="2800" b="1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08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29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ercent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F7C8F85-F34A-8E3C-79DF-1B9B25B057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152" y="1103190"/>
            <a:ext cx="3527697" cy="2160587"/>
          </a:xfrm>
        </p:spPr>
        <p:txBody>
          <a:bodyPr/>
          <a:lstStyle>
            <a:lvl1pPr algn="ctr">
              <a:defRPr sz="130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z="13000" dirty="0"/>
              <a:t>85%</a:t>
            </a:r>
            <a:endParaRPr lang="en-A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7871CA4-9A0C-F0B2-60C3-4F49D4CC5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820" y="2996952"/>
            <a:ext cx="1029836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text about percentage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1E04F-ED73-4E93-C8D2-BB4DECC9F3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1484" y="4365625"/>
            <a:ext cx="9289032" cy="15843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Smaller text here about 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84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106-E538-4AF5-6312-FA73099FC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252" y="549275"/>
            <a:ext cx="1149178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76C23F-45B2-BF27-2D5E-1B90D90AA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15" y="1988840"/>
            <a:ext cx="4469904" cy="43198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1BE075FF-84DD-8573-FDB2-F21179CB2D2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943872" y="1988841"/>
            <a:ext cx="6913166" cy="4319884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0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106-E538-4AF5-6312-FA73099FC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253" y="549275"/>
            <a:ext cx="4469904" cy="1296534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76C23F-45B2-BF27-2D5E-1B90D90AA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15" y="1988840"/>
            <a:ext cx="4469904" cy="43198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1BE075FF-84DD-8573-FDB2-F21179CB2D2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943872" y="549274"/>
            <a:ext cx="6913166" cy="5759451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8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10E6EE-ABF6-562B-589F-3F82A18EA70C}"/>
              </a:ext>
            </a:extLst>
          </p:cNvPr>
          <p:cNvSpPr/>
          <p:nvPr userDrawn="1"/>
        </p:nvSpPr>
        <p:spPr>
          <a:xfrm>
            <a:off x="5375920" y="0"/>
            <a:ext cx="68160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B2A84-3297-F61A-C7AE-83CAC0813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49275"/>
            <a:ext cx="4991011" cy="202799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ECD44E0-0118-B143-609B-DE7F2DD5B7E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447928" y="549275"/>
            <a:ext cx="6409110" cy="575945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227857-BC09-E316-E7F5-215C9F6C0F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874" y="2619375"/>
            <a:ext cx="4991100" cy="3689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040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2A84-3297-F61A-C7AE-83CAC0813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49275"/>
            <a:ext cx="4991011" cy="202799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ECD44E0-0118-B143-609B-DE7F2DD5B7E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447928" y="549275"/>
            <a:ext cx="6409110" cy="575945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227857-BC09-E316-E7F5-215C9F6C0F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874" y="2619375"/>
            <a:ext cx="4991100" cy="3689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36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4E5D46-F16A-C91E-7A5E-633E670999F7}"/>
              </a:ext>
            </a:extLst>
          </p:cNvPr>
          <p:cNvSpPr/>
          <p:nvPr userDrawn="1"/>
        </p:nvSpPr>
        <p:spPr>
          <a:xfrm>
            <a:off x="0" y="0"/>
            <a:ext cx="53759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B2A84-3297-F61A-C7AE-83CAC0813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81780"/>
            <a:ext cx="4991011" cy="199548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ECD44E0-0118-B143-609B-DE7F2DD5B7E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447928" y="549275"/>
            <a:ext cx="6409110" cy="575945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227857-BC09-E316-E7F5-215C9F6C0F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874" y="2619375"/>
            <a:ext cx="4991100" cy="36893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74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DE497-F74F-3450-0A15-466251FEB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64200" y="1989138"/>
            <a:ext cx="6192838" cy="43195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E0106-E538-4AF5-6312-FA73099FC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549275"/>
            <a:ext cx="1152207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4DAB58B-1565-8B57-993B-5701A21AAE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963" y="1994159"/>
            <a:ext cx="5178422" cy="431988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15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4E5D46-F16A-C91E-7A5E-633E670999F7}"/>
              </a:ext>
            </a:extLst>
          </p:cNvPr>
          <p:cNvSpPr/>
          <p:nvPr userDrawn="1"/>
        </p:nvSpPr>
        <p:spPr>
          <a:xfrm>
            <a:off x="0" y="0"/>
            <a:ext cx="53759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B2A84-3297-F61A-C7AE-83CAC0813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81780"/>
            <a:ext cx="4991011" cy="199548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ECD44E0-0118-B143-609B-DE7F2DD5B7E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447928" y="549275"/>
            <a:ext cx="6409110" cy="575945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227857-BC09-E316-E7F5-215C9F6C0F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874" y="2619375"/>
            <a:ext cx="4991100" cy="36893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10E6EE-ABF6-562B-589F-3F82A18EA70C}"/>
              </a:ext>
            </a:extLst>
          </p:cNvPr>
          <p:cNvSpPr/>
          <p:nvPr userDrawn="1"/>
        </p:nvSpPr>
        <p:spPr>
          <a:xfrm>
            <a:off x="5375920" y="0"/>
            <a:ext cx="68160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B2A84-3297-F61A-C7AE-83CAC0813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49275"/>
            <a:ext cx="4991011" cy="202799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ECD44E0-0118-B143-609B-DE7F2DD5B7E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447928" y="549275"/>
            <a:ext cx="6409110" cy="575945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227857-BC09-E316-E7F5-215C9F6C0F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874" y="2619375"/>
            <a:ext cx="4991100" cy="3689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73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char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2A84-3297-F61A-C7AE-83CAC0813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49275"/>
            <a:ext cx="3168749" cy="202799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ECD44E0-0118-B143-609B-DE7F2DD5B7E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647728" y="549275"/>
            <a:ext cx="8209310" cy="57594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227857-BC09-E316-E7F5-215C9F6C0F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874" y="2619375"/>
            <a:ext cx="3168838" cy="3689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38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106-E538-4AF5-6312-FA73099FC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252" y="549275"/>
            <a:ext cx="1149178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1BE075FF-84DD-8573-FDB2-F21179CB2D2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4963" y="1988841"/>
            <a:ext cx="11522075" cy="4319884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54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32AFD4-EA8B-11F2-6638-32218619E6E7}"/>
              </a:ext>
            </a:extLst>
          </p:cNvPr>
          <p:cNvSpPr/>
          <p:nvPr userDrawn="1"/>
        </p:nvSpPr>
        <p:spPr>
          <a:xfrm>
            <a:off x="365252" y="549275"/>
            <a:ext cx="11522075" cy="5759450"/>
          </a:xfrm>
          <a:prstGeom prst="roundRect">
            <a:avLst>
              <a:gd name="adj" fmla="val 36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E0106-E538-4AF5-6312-FA73099FC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252" y="549275"/>
            <a:ext cx="11491785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1BE075FF-84DD-8573-FDB2-F21179CB2D2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4963" y="1988841"/>
            <a:ext cx="11522075" cy="43198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765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76C23F-45B2-BF27-2D5E-1B90D90AA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15" y="549276"/>
            <a:ext cx="4469904" cy="5759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1BE075FF-84DD-8573-FDB2-F21179CB2D2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943872" y="549275"/>
            <a:ext cx="6913166" cy="575945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2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600AF4-3155-8CEC-733C-BBF8312EEA9B}"/>
              </a:ext>
            </a:extLst>
          </p:cNvPr>
          <p:cNvSpPr/>
          <p:nvPr userDrawn="1"/>
        </p:nvSpPr>
        <p:spPr>
          <a:xfrm>
            <a:off x="367208" y="513270"/>
            <a:ext cx="4469904" cy="5759449"/>
          </a:xfrm>
          <a:prstGeom prst="roundRect">
            <a:avLst>
              <a:gd name="adj" fmla="val 629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76C23F-45B2-BF27-2D5E-1B90D90AA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481" y="692695"/>
            <a:ext cx="4107359" cy="5400601"/>
          </a:xfrm>
          <a:ln>
            <a:noFill/>
          </a:ln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1BE075FF-84DD-8573-FDB2-F21179CB2D2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231904" y="549275"/>
            <a:ext cx="6625134" cy="575945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162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76C23F-45B2-BF27-2D5E-1B90D90AA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72968" y="549275"/>
            <a:ext cx="4469904" cy="5759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1BE075FF-84DD-8573-FDB2-F21179CB2D2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49128" y="549275"/>
            <a:ext cx="6913166" cy="575945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38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76C23F-45B2-BF27-2D5E-1B90D90AA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15" y="549276"/>
            <a:ext cx="2843665" cy="5759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1BE075FF-84DD-8573-FDB2-F21179CB2D2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287688" y="549275"/>
            <a:ext cx="8569350" cy="575945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94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76C23F-45B2-BF27-2D5E-1B90D90AA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13373" y="549275"/>
            <a:ext cx="2843665" cy="5759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1BE075FF-84DD-8573-FDB2-F21179CB2D2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46791" y="562341"/>
            <a:ext cx="8569350" cy="575945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24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2946E-9F7D-71CD-D03E-9E8CFA675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9738" y="549275"/>
            <a:ext cx="6337300" cy="5759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B2A84-3297-F61A-C7AE-83CAC0813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72061"/>
            <a:ext cx="4991011" cy="1992843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5CE68D-83BE-1255-59A4-B18B01E531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2636912"/>
            <a:ext cx="4991011" cy="367431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0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0C84B-5ECC-CE2B-0D7A-FA6AFF36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02" y="549275"/>
            <a:ext cx="1151713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4A048F91-4AB6-314C-96FC-BD61AC2D648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34963" y="1988839"/>
            <a:ext cx="5616575" cy="4319885"/>
          </a:xfrm>
        </p:spPr>
        <p:txBody>
          <a:bodyPr/>
          <a:lstStyle/>
          <a:p>
            <a:endParaRPr lang="en-AU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2209D3E-F05B-7F9F-8285-865EC0A0461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18765" y="1988838"/>
            <a:ext cx="5616575" cy="431988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10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ECD44E0-0118-B143-609B-DE7F2DD5B7E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34963" y="549275"/>
            <a:ext cx="11522075" cy="575945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ECD44E0-0118-B143-609B-DE7F2DD5B7E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34963" y="549275"/>
            <a:ext cx="11522075" cy="5759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70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3D89-0C68-01A3-4D1E-CA6C76D43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584021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2E88B-95BC-394B-9EC4-CF44A25976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704310" cy="15001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4E8C1B-F3E9-66D2-6D98-0FB59C68A7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6725" y="1709738"/>
            <a:ext cx="4751388" cy="4240212"/>
          </a:xfrm>
        </p:spPr>
        <p:txBody>
          <a:bodyPr/>
          <a:lstStyle/>
          <a:p>
            <a:endParaRPr lang="en-AU"/>
          </a:p>
        </p:txBody>
      </p:sp>
      <p:pic>
        <p:nvPicPr>
          <p:cNvPr id="5" name="Picture 4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A39C9020-A19B-329E-5190-73CAD246A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530299"/>
            <a:ext cx="4247281" cy="11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2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3D89-0C68-01A3-4D1E-CA6C76D43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5840214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2E88B-95BC-394B-9EC4-CF44A25976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704310" cy="15001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4E8C1B-F3E9-66D2-6D98-0FB59C68A7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6725" y="1709738"/>
            <a:ext cx="4751388" cy="4240212"/>
          </a:xfrm>
        </p:spPr>
        <p:txBody>
          <a:bodyPr/>
          <a:lstStyle/>
          <a:p>
            <a:endParaRPr lang="en-AU"/>
          </a:p>
        </p:txBody>
      </p:sp>
      <p:pic>
        <p:nvPicPr>
          <p:cNvPr id="5" name="Picture 4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5DCC3CEE-BFD7-64AB-CDF1-F6A2F5CB8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1" y="487052"/>
            <a:ext cx="4032845" cy="11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330D18-9207-3E95-45EA-EE7D041105BC}"/>
              </a:ext>
            </a:extLst>
          </p:cNvPr>
          <p:cNvSpPr/>
          <p:nvPr userDrawn="1"/>
        </p:nvSpPr>
        <p:spPr>
          <a:xfrm>
            <a:off x="6384033" y="1556792"/>
            <a:ext cx="5473006" cy="4751933"/>
          </a:xfrm>
          <a:prstGeom prst="round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C3D89-0C68-01A3-4D1E-CA6C76D43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5840214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2E88B-95BC-394B-9EC4-CF44A25976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704310" cy="15001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4E8C1B-F3E9-66D2-6D98-0FB59C68A7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4842" y="1816299"/>
            <a:ext cx="4751388" cy="4240212"/>
          </a:xfrm>
        </p:spPr>
        <p:txBody>
          <a:bodyPr/>
          <a:lstStyle/>
          <a:p>
            <a:endParaRPr lang="en-AU"/>
          </a:p>
        </p:txBody>
      </p:sp>
      <p:pic>
        <p:nvPicPr>
          <p:cNvPr id="5" name="Picture 4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5DCC3CEE-BFD7-64AB-CDF1-F6A2F5CB8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1" y="487052"/>
            <a:ext cx="4032845" cy="11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4E1976-E8DF-F674-4380-C869DCA0D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16275" y="1484313"/>
            <a:ext cx="5394325" cy="5373687"/>
          </a:xfrm>
          <a:noFill/>
        </p:spPr>
        <p:txBody>
          <a:bodyPr/>
          <a:lstStyle>
            <a:lvl1pPr>
              <a:defRPr>
                <a:solidFill>
                  <a:schemeClr val="tx2">
                    <a:alpha val="48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53722-4797-CBB6-40F0-AFBA6D4A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2766219"/>
            <a:ext cx="734481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4" name="Picture 3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92920348-FFD6-D6D4-6531-31CBC7C7A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530299"/>
            <a:ext cx="4247281" cy="11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DC1D8F3-5E6B-35D9-2A89-167FE8200216}"/>
              </a:ext>
            </a:extLst>
          </p:cNvPr>
          <p:cNvSpPr/>
          <p:nvPr userDrawn="1"/>
        </p:nvSpPr>
        <p:spPr>
          <a:xfrm>
            <a:off x="7204030" y="958508"/>
            <a:ext cx="4631112" cy="5206498"/>
          </a:xfrm>
          <a:custGeom>
            <a:avLst/>
            <a:gdLst>
              <a:gd name="connsiteX0" fmla="*/ 0 w 4631112"/>
              <a:gd name="connsiteY0" fmla="*/ 378408 h 5206498"/>
              <a:gd name="connsiteX1" fmla="*/ 378408 w 4631112"/>
              <a:gd name="connsiteY1" fmla="*/ 0 h 5206498"/>
              <a:gd name="connsiteX2" fmla="*/ 4252704 w 4631112"/>
              <a:gd name="connsiteY2" fmla="*/ 0 h 5206498"/>
              <a:gd name="connsiteX3" fmla="*/ 4631112 w 4631112"/>
              <a:gd name="connsiteY3" fmla="*/ 378408 h 5206498"/>
              <a:gd name="connsiteX4" fmla="*/ 4631112 w 4631112"/>
              <a:gd name="connsiteY4" fmla="*/ 4828090 h 5206498"/>
              <a:gd name="connsiteX5" fmla="*/ 4252704 w 4631112"/>
              <a:gd name="connsiteY5" fmla="*/ 5206498 h 5206498"/>
              <a:gd name="connsiteX6" fmla="*/ 378408 w 4631112"/>
              <a:gd name="connsiteY6" fmla="*/ 5206498 h 5206498"/>
              <a:gd name="connsiteX7" fmla="*/ 0 w 4631112"/>
              <a:gd name="connsiteY7" fmla="*/ 4828090 h 5206498"/>
              <a:gd name="connsiteX8" fmla="*/ 0 w 4631112"/>
              <a:gd name="connsiteY8" fmla="*/ 378408 h 52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1112" h="5206498" fill="none" extrusionOk="0">
                <a:moveTo>
                  <a:pt x="0" y="378408"/>
                </a:moveTo>
                <a:cubicBezTo>
                  <a:pt x="1095" y="199053"/>
                  <a:pt x="174429" y="8409"/>
                  <a:pt x="378408" y="0"/>
                </a:cubicBezTo>
                <a:cubicBezTo>
                  <a:pt x="2214707" y="72427"/>
                  <a:pt x="2701005" y="61419"/>
                  <a:pt x="4252704" y="0"/>
                </a:cubicBezTo>
                <a:cubicBezTo>
                  <a:pt x="4456941" y="-32709"/>
                  <a:pt x="4598336" y="159505"/>
                  <a:pt x="4631112" y="378408"/>
                </a:cubicBezTo>
                <a:cubicBezTo>
                  <a:pt x="4731988" y="2340684"/>
                  <a:pt x="4523799" y="3113074"/>
                  <a:pt x="4631112" y="4828090"/>
                </a:cubicBezTo>
                <a:cubicBezTo>
                  <a:pt x="4638777" y="4998175"/>
                  <a:pt x="4439038" y="5181101"/>
                  <a:pt x="4252704" y="5206498"/>
                </a:cubicBezTo>
                <a:cubicBezTo>
                  <a:pt x="3348584" y="5236325"/>
                  <a:pt x="1195649" y="5127192"/>
                  <a:pt x="378408" y="5206498"/>
                </a:cubicBezTo>
                <a:cubicBezTo>
                  <a:pt x="173773" y="5206006"/>
                  <a:pt x="-34095" y="5043821"/>
                  <a:pt x="0" y="4828090"/>
                </a:cubicBezTo>
                <a:cubicBezTo>
                  <a:pt x="50037" y="4378942"/>
                  <a:pt x="770" y="2280745"/>
                  <a:pt x="0" y="378408"/>
                </a:cubicBezTo>
                <a:close/>
              </a:path>
              <a:path w="4631112" h="5206498" stroke="0" extrusionOk="0">
                <a:moveTo>
                  <a:pt x="0" y="378408"/>
                </a:moveTo>
                <a:cubicBezTo>
                  <a:pt x="2557" y="170116"/>
                  <a:pt x="181862" y="25924"/>
                  <a:pt x="378408" y="0"/>
                </a:cubicBezTo>
                <a:cubicBezTo>
                  <a:pt x="854006" y="123000"/>
                  <a:pt x="3359798" y="-96860"/>
                  <a:pt x="4252704" y="0"/>
                </a:cubicBezTo>
                <a:cubicBezTo>
                  <a:pt x="4456809" y="-3723"/>
                  <a:pt x="4649089" y="133177"/>
                  <a:pt x="4631112" y="378408"/>
                </a:cubicBezTo>
                <a:cubicBezTo>
                  <a:pt x="4634285" y="1553413"/>
                  <a:pt x="4725379" y="3806003"/>
                  <a:pt x="4631112" y="4828090"/>
                </a:cubicBezTo>
                <a:cubicBezTo>
                  <a:pt x="4626778" y="5038649"/>
                  <a:pt x="4440114" y="5202966"/>
                  <a:pt x="4252704" y="5206498"/>
                </a:cubicBezTo>
                <a:cubicBezTo>
                  <a:pt x="3451769" y="5045791"/>
                  <a:pt x="1186691" y="5246165"/>
                  <a:pt x="378408" y="5206498"/>
                </a:cubicBezTo>
                <a:cubicBezTo>
                  <a:pt x="164572" y="5205519"/>
                  <a:pt x="-27738" y="5024513"/>
                  <a:pt x="0" y="4828090"/>
                </a:cubicBezTo>
                <a:cubicBezTo>
                  <a:pt x="32216" y="4262895"/>
                  <a:pt x="57206" y="2417738"/>
                  <a:pt x="0" y="37840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817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AC22EC6-210C-3A54-ED82-84EE450314F2}"/>
              </a:ext>
            </a:extLst>
          </p:cNvPr>
          <p:cNvSpPr/>
          <p:nvPr userDrawn="1"/>
        </p:nvSpPr>
        <p:spPr>
          <a:xfrm rot="10800000">
            <a:off x="7299215" y="1030367"/>
            <a:ext cx="4440741" cy="5062779"/>
          </a:xfrm>
          <a:custGeom>
            <a:avLst/>
            <a:gdLst>
              <a:gd name="connsiteX0" fmla="*/ 0 w 4440741"/>
              <a:gd name="connsiteY0" fmla="*/ 362853 h 5062779"/>
              <a:gd name="connsiteX1" fmla="*/ 362853 w 4440741"/>
              <a:gd name="connsiteY1" fmla="*/ 0 h 5062779"/>
              <a:gd name="connsiteX2" fmla="*/ 4077888 w 4440741"/>
              <a:gd name="connsiteY2" fmla="*/ 0 h 5062779"/>
              <a:gd name="connsiteX3" fmla="*/ 4440741 w 4440741"/>
              <a:gd name="connsiteY3" fmla="*/ 362853 h 5062779"/>
              <a:gd name="connsiteX4" fmla="*/ 4440741 w 4440741"/>
              <a:gd name="connsiteY4" fmla="*/ 4699926 h 5062779"/>
              <a:gd name="connsiteX5" fmla="*/ 4077888 w 4440741"/>
              <a:gd name="connsiteY5" fmla="*/ 5062779 h 5062779"/>
              <a:gd name="connsiteX6" fmla="*/ 362853 w 4440741"/>
              <a:gd name="connsiteY6" fmla="*/ 5062779 h 5062779"/>
              <a:gd name="connsiteX7" fmla="*/ 0 w 4440741"/>
              <a:gd name="connsiteY7" fmla="*/ 4699926 h 5062779"/>
              <a:gd name="connsiteX8" fmla="*/ 0 w 4440741"/>
              <a:gd name="connsiteY8" fmla="*/ 362853 h 506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0741" h="5062779" fill="none" extrusionOk="0">
                <a:moveTo>
                  <a:pt x="0" y="362853"/>
                </a:moveTo>
                <a:cubicBezTo>
                  <a:pt x="717" y="181869"/>
                  <a:pt x="180301" y="29951"/>
                  <a:pt x="362853" y="0"/>
                </a:cubicBezTo>
                <a:cubicBezTo>
                  <a:pt x="1678643" y="72427"/>
                  <a:pt x="3558254" y="61419"/>
                  <a:pt x="4077888" y="0"/>
                </a:cubicBezTo>
                <a:cubicBezTo>
                  <a:pt x="4274720" y="-24549"/>
                  <a:pt x="4408098" y="152581"/>
                  <a:pt x="4440741" y="362853"/>
                </a:cubicBezTo>
                <a:cubicBezTo>
                  <a:pt x="4541617" y="1045847"/>
                  <a:pt x="4333428" y="3775964"/>
                  <a:pt x="4440741" y="4699926"/>
                </a:cubicBezTo>
                <a:cubicBezTo>
                  <a:pt x="4447223" y="4867426"/>
                  <a:pt x="4269917" y="5053397"/>
                  <a:pt x="4077888" y="5062779"/>
                </a:cubicBezTo>
                <a:cubicBezTo>
                  <a:pt x="3378230" y="5092606"/>
                  <a:pt x="814729" y="4983473"/>
                  <a:pt x="362853" y="5062779"/>
                </a:cubicBezTo>
                <a:cubicBezTo>
                  <a:pt x="177758" y="5061049"/>
                  <a:pt x="-3241" y="4900965"/>
                  <a:pt x="0" y="4699926"/>
                </a:cubicBezTo>
                <a:cubicBezTo>
                  <a:pt x="50037" y="3235442"/>
                  <a:pt x="770" y="1691820"/>
                  <a:pt x="0" y="362853"/>
                </a:cubicBezTo>
                <a:close/>
              </a:path>
              <a:path w="4440741" h="5062779" stroke="0" extrusionOk="0">
                <a:moveTo>
                  <a:pt x="0" y="362853"/>
                </a:moveTo>
                <a:cubicBezTo>
                  <a:pt x="13727" y="166197"/>
                  <a:pt x="169950" y="15616"/>
                  <a:pt x="362853" y="0"/>
                </a:cubicBezTo>
                <a:cubicBezTo>
                  <a:pt x="801712" y="123000"/>
                  <a:pt x="3537770" y="-96860"/>
                  <a:pt x="4077888" y="0"/>
                </a:cubicBezTo>
                <a:cubicBezTo>
                  <a:pt x="4273705" y="-3491"/>
                  <a:pt x="4454745" y="134222"/>
                  <a:pt x="4440741" y="362853"/>
                </a:cubicBezTo>
                <a:cubicBezTo>
                  <a:pt x="4443914" y="1427104"/>
                  <a:pt x="4535008" y="2755932"/>
                  <a:pt x="4440741" y="4699926"/>
                </a:cubicBezTo>
                <a:cubicBezTo>
                  <a:pt x="4415141" y="4909598"/>
                  <a:pt x="4269553" y="5061350"/>
                  <a:pt x="4077888" y="5062779"/>
                </a:cubicBezTo>
                <a:cubicBezTo>
                  <a:pt x="3401343" y="4902072"/>
                  <a:pt x="1260542" y="5102446"/>
                  <a:pt x="362853" y="5062779"/>
                </a:cubicBezTo>
                <a:cubicBezTo>
                  <a:pt x="147090" y="5059676"/>
                  <a:pt x="-16408" y="4892890"/>
                  <a:pt x="0" y="4699926"/>
                </a:cubicBezTo>
                <a:cubicBezTo>
                  <a:pt x="32216" y="2974858"/>
                  <a:pt x="57206" y="1983207"/>
                  <a:pt x="0" y="362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817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66C53-77E9-53A5-E171-E2AC725F1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08" y="2492896"/>
            <a:ext cx="6194623" cy="1397571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0077E3-BB56-87A1-B735-BDDEFEDE29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9800" y="1102227"/>
            <a:ext cx="4631113" cy="4919061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9258CA-FE66-F855-9E0D-1EF902384A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07" y="3902260"/>
            <a:ext cx="6194623" cy="9366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  <a:endParaRPr lang="en-AU" dirty="0"/>
          </a:p>
        </p:txBody>
      </p:sp>
      <p:pic>
        <p:nvPicPr>
          <p:cNvPr id="20" name="Picture 19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9BDE9FDA-8BF6-0AC9-AD72-48B8896CD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1" y="487052"/>
            <a:ext cx="4032845" cy="11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6C53-77E9-53A5-E171-E2AC725F1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08" y="2492896"/>
            <a:ext cx="6194623" cy="1397571"/>
          </a:xfrm>
        </p:spPr>
        <p:txBody>
          <a:bodyPr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0077E3-BB56-87A1-B735-BDDEFEDE29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938" y="1102227"/>
            <a:ext cx="4752975" cy="5206498"/>
          </a:xfrm>
        </p:spPr>
        <p:txBody>
          <a:bodyPr/>
          <a:lstStyle/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9258CA-FE66-F855-9E0D-1EF902384A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07" y="3902260"/>
            <a:ext cx="6194623" cy="936625"/>
          </a:xfrm>
        </p:spPr>
        <p:txBody>
          <a:bodyPr/>
          <a:lstStyle>
            <a:lvl1pPr>
              <a:defRPr>
                <a:solidFill>
                  <a:srgbClr val="636C7F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  <a:endParaRPr lang="en-AU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DC1D8F3-5E6B-35D9-2A89-167FE8200216}"/>
              </a:ext>
            </a:extLst>
          </p:cNvPr>
          <p:cNvSpPr/>
          <p:nvPr userDrawn="1"/>
        </p:nvSpPr>
        <p:spPr>
          <a:xfrm>
            <a:off x="6865742" y="957618"/>
            <a:ext cx="4887739" cy="5495718"/>
          </a:xfrm>
          <a:custGeom>
            <a:avLst/>
            <a:gdLst>
              <a:gd name="connsiteX0" fmla="*/ 0 w 4887739"/>
              <a:gd name="connsiteY0" fmla="*/ 399377 h 5495718"/>
              <a:gd name="connsiteX1" fmla="*/ 399377 w 4887739"/>
              <a:gd name="connsiteY1" fmla="*/ 0 h 5495718"/>
              <a:gd name="connsiteX2" fmla="*/ 4488362 w 4887739"/>
              <a:gd name="connsiteY2" fmla="*/ 0 h 5495718"/>
              <a:gd name="connsiteX3" fmla="*/ 4887739 w 4887739"/>
              <a:gd name="connsiteY3" fmla="*/ 399377 h 5495718"/>
              <a:gd name="connsiteX4" fmla="*/ 4887739 w 4887739"/>
              <a:gd name="connsiteY4" fmla="*/ 5096341 h 5495718"/>
              <a:gd name="connsiteX5" fmla="*/ 4488362 w 4887739"/>
              <a:gd name="connsiteY5" fmla="*/ 5495718 h 5495718"/>
              <a:gd name="connsiteX6" fmla="*/ 399377 w 4887739"/>
              <a:gd name="connsiteY6" fmla="*/ 5495718 h 5495718"/>
              <a:gd name="connsiteX7" fmla="*/ 0 w 4887739"/>
              <a:gd name="connsiteY7" fmla="*/ 5096341 h 5495718"/>
              <a:gd name="connsiteX8" fmla="*/ 0 w 4887739"/>
              <a:gd name="connsiteY8" fmla="*/ 399377 h 549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739" h="5495718" extrusionOk="0">
                <a:moveTo>
                  <a:pt x="0" y="399377"/>
                </a:moveTo>
                <a:cubicBezTo>
                  <a:pt x="15998" y="183168"/>
                  <a:pt x="180471" y="3467"/>
                  <a:pt x="399377" y="0"/>
                </a:cubicBezTo>
                <a:cubicBezTo>
                  <a:pt x="2192496" y="123000"/>
                  <a:pt x="2912844" y="-96860"/>
                  <a:pt x="4488362" y="0"/>
                </a:cubicBezTo>
                <a:cubicBezTo>
                  <a:pt x="4685461" y="-17889"/>
                  <a:pt x="4896759" y="160622"/>
                  <a:pt x="4887739" y="399377"/>
                </a:cubicBezTo>
                <a:cubicBezTo>
                  <a:pt x="4890912" y="1148356"/>
                  <a:pt x="4982006" y="3439908"/>
                  <a:pt x="4887739" y="5096341"/>
                </a:cubicBezTo>
                <a:cubicBezTo>
                  <a:pt x="4851002" y="5330220"/>
                  <a:pt x="4668564" y="5489111"/>
                  <a:pt x="4488362" y="5495718"/>
                </a:cubicBezTo>
                <a:cubicBezTo>
                  <a:pt x="3705862" y="5335011"/>
                  <a:pt x="1822341" y="5535385"/>
                  <a:pt x="399377" y="5495718"/>
                </a:cubicBezTo>
                <a:cubicBezTo>
                  <a:pt x="158624" y="5491642"/>
                  <a:pt x="-24540" y="5305794"/>
                  <a:pt x="0" y="5096341"/>
                </a:cubicBezTo>
                <a:cubicBezTo>
                  <a:pt x="32216" y="3320577"/>
                  <a:pt x="57206" y="1213191"/>
                  <a:pt x="0" y="399377"/>
                </a:cubicBezTo>
                <a:close/>
              </a:path>
            </a:pathLst>
          </a:custGeom>
          <a:noFill/>
          <a:ln w="762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817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705491-921D-D1AB-C0F0-0686F6EA5273}"/>
              </a:ext>
            </a:extLst>
          </p:cNvPr>
          <p:cNvSpPr/>
          <p:nvPr userDrawn="1"/>
        </p:nvSpPr>
        <p:spPr>
          <a:xfrm rot="16200000">
            <a:off x="6791177" y="1328980"/>
            <a:ext cx="5206497" cy="4752975"/>
          </a:xfrm>
          <a:custGeom>
            <a:avLst/>
            <a:gdLst>
              <a:gd name="connsiteX0" fmla="*/ 0 w 5206497"/>
              <a:gd name="connsiteY0" fmla="*/ 388366 h 4752975"/>
              <a:gd name="connsiteX1" fmla="*/ 388366 w 5206497"/>
              <a:gd name="connsiteY1" fmla="*/ 0 h 4752975"/>
              <a:gd name="connsiteX2" fmla="*/ 4818131 w 5206497"/>
              <a:gd name="connsiteY2" fmla="*/ 0 h 4752975"/>
              <a:gd name="connsiteX3" fmla="*/ 5206497 w 5206497"/>
              <a:gd name="connsiteY3" fmla="*/ 388366 h 4752975"/>
              <a:gd name="connsiteX4" fmla="*/ 5206497 w 5206497"/>
              <a:gd name="connsiteY4" fmla="*/ 4364609 h 4752975"/>
              <a:gd name="connsiteX5" fmla="*/ 4818131 w 5206497"/>
              <a:gd name="connsiteY5" fmla="*/ 4752975 h 4752975"/>
              <a:gd name="connsiteX6" fmla="*/ 388366 w 5206497"/>
              <a:gd name="connsiteY6" fmla="*/ 4752975 h 4752975"/>
              <a:gd name="connsiteX7" fmla="*/ 0 w 5206497"/>
              <a:gd name="connsiteY7" fmla="*/ 4364609 h 4752975"/>
              <a:gd name="connsiteX8" fmla="*/ 0 w 5206497"/>
              <a:gd name="connsiteY8" fmla="*/ 388366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6497" h="4752975" extrusionOk="0">
                <a:moveTo>
                  <a:pt x="0" y="388366"/>
                </a:moveTo>
                <a:cubicBezTo>
                  <a:pt x="13292" y="177500"/>
                  <a:pt x="191554" y="36829"/>
                  <a:pt x="388366" y="0"/>
                </a:cubicBezTo>
                <a:cubicBezTo>
                  <a:pt x="1124918" y="123000"/>
                  <a:pt x="2775759" y="-96860"/>
                  <a:pt x="4818131" y="0"/>
                </a:cubicBezTo>
                <a:cubicBezTo>
                  <a:pt x="5008512" y="-18374"/>
                  <a:pt x="5216534" y="153641"/>
                  <a:pt x="5206497" y="388366"/>
                </a:cubicBezTo>
                <a:cubicBezTo>
                  <a:pt x="5209670" y="2217437"/>
                  <a:pt x="5300764" y="3899194"/>
                  <a:pt x="5206497" y="4364609"/>
                </a:cubicBezTo>
                <a:cubicBezTo>
                  <a:pt x="5188600" y="4585582"/>
                  <a:pt x="5011900" y="4749584"/>
                  <a:pt x="4818131" y="4752975"/>
                </a:cubicBezTo>
                <a:cubicBezTo>
                  <a:pt x="2922530" y="4592268"/>
                  <a:pt x="2391103" y="4792642"/>
                  <a:pt x="388366" y="4752975"/>
                </a:cubicBezTo>
                <a:cubicBezTo>
                  <a:pt x="156818" y="4749529"/>
                  <a:pt x="-2437" y="4577994"/>
                  <a:pt x="0" y="4364609"/>
                </a:cubicBezTo>
                <a:cubicBezTo>
                  <a:pt x="32216" y="3694486"/>
                  <a:pt x="57206" y="2002747"/>
                  <a:pt x="0" y="388366"/>
                </a:cubicBezTo>
                <a:close/>
              </a:path>
            </a:pathLst>
          </a:custGeom>
          <a:noFill/>
          <a:ln w="7620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817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B5ED3294-319D-1C0D-5D6E-DE6D22844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530299"/>
            <a:ext cx="4247281" cy="11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E304-B025-CB8C-270A-896801261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7501" y="1104619"/>
            <a:ext cx="4609728" cy="12961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Contact Us</a:t>
            </a:r>
            <a:endParaRPr lang="en-AU" dirty="0"/>
          </a:p>
        </p:txBody>
      </p:sp>
      <p:pic>
        <p:nvPicPr>
          <p:cNvPr id="9" name="Picture 8" descr="A white envelope in a green circle&#10;&#10;Description automatically generated">
            <a:extLst>
              <a:ext uri="{FF2B5EF4-FFF2-40B4-BE49-F238E27FC236}">
                <a16:creationId xmlns:a16="http://schemas.microsoft.com/office/drawing/2014/main" id="{FC66A371-7538-3D6E-1DC4-347E67F865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01" y="2780927"/>
            <a:ext cx="739809" cy="3278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0B665A-9D58-C73F-A1F2-C9BCBAAED51F}"/>
              </a:ext>
            </a:extLst>
          </p:cNvPr>
          <p:cNvSpPr txBox="1"/>
          <p:nvPr userDrawn="1"/>
        </p:nvSpPr>
        <p:spPr>
          <a:xfrm>
            <a:off x="7339597" y="296733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5"/>
                </a:solidFill>
              </a:rPr>
              <a:t>03 8839 1435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E94F5-5654-D195-8A91-E66EEE3737FC}"/>
              </a:ext>
            </a:extLst>
          </p:cNvPr>
          <p:cNvSpPr txBox="1"/>
          <p:nvPr userDrawn="1"/>
        </p:nvSpPr>
        <p:spPr>
          <a:xfrm>
            <a:off x="7319926" y="4189327"/>
            <a:ext cx="4464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accent5"/>
                </a:solidFill>
                <a:effectLst/>
                <a:latin typeface="+mn-lt"/>
              </a:rPr>
              <a:t>info@</a:t>
            </a:r>
            <a:r>
              <a:rPr lang="en-AU" sz="24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bequestassist</a:t>
            </a:r>
            <a:r>
              <a:rPr lang="en-AU" sz="2400" dirty="0">
                <a:solidFill>
                  <a:schemeClr val="accent5"/>
                </a:solidFill>
                <a:effectLst/>
                <a:latin typeface="+mn-lt"/>
              </a:rPr>
              <a:t>.com.au</a:t>
            </a:r>
            <a:endParaRPr lang="en-AU" sz="24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57D5C7-B763-C550-8D4C-51E851AE0B46}"/>
              </a:ext>
            </a:extLst>
          </p:cNvPr>
          <p:cNvSpPr txBox="1"/>
          <p:nvPr userDrawn="1"/>
        </p:nvSpPr>
        <p:spPr>
          <a:xfrm>
            <a:off x="7370237" y="5411320"/>
            <a:ext cx="4363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chemeClr val="accent5"/>
                </a:solidFill>
                <a:effectLst/>
                <a:latin typeface="+mn-lt"/>
              </a:rPr>
              <a:t>www.</a:t>
            </a:r>
            <a:r>
              <a:rPr lang="en-AU" sz="24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bequestassist</a:t>
            </a:r>
            <a:r>
              <a:rPr lang="en-AU" sz="2400" dirty="0">
                <a:solidFill>
                  <a:schemeClr val="accent5"/>
                </a:solidFill>
                <a:effectLst/>
                <a:latin typeface="+mn-lt"/>
              </a:rPr>
              <a:t>.com.au</a:t>
            </a:r>
            <a:endParaRPr lang="en-AU" sz="24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4F9A149-59A5-D420-4F5A-389B56573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1224" y="1916832"/>
            <a:ext cx="4968875" cy="4087886"/>
          </a:xfrm>
        </p:spPr>
        <p:txBody>
          <a:bodyPr/>
          <a:lstStyle/>
          <a:p>
            <a:endParaRPr lang="en-AU"/>
          </a:p>
        </p:txBody>
      </p:sp>
      <p:pic>
        <p:nvPicPr>
          <p:cNvPr id="17" name="Picture 16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20CECA2A-94D0-78BD-3739-5499E6B28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530299"/>
            <a:ext cx="4247281" cy="11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B2919-9754-C3A5-2CE7-A3BF76160C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9738" y="549275"/>
            <a:ext cx="6337300" cy="57372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B2A84-3297-F61A-C7AE-83CAC0813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72061"/>
            <a:ext cx="5040957" cy="1416779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5CE68D-83BE-1255-59A4-B18B01E531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2060848"/>
            <a:ext cx="5040957" cy="425037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22845A-2F74-902A-4596-F7B35998F20E}"/>
              </a:ext>
            </a:extLst>
          </p:cNvPr>
          <p:cNvCxnSpPr/>
          <p:nvPr userDrawn="1"/>
        </p:nvCxnSpPr>
        <p:spPr>
          <a:xfrm>
            <a:off x="6096000" y="0"/>
            <a:ext cx="0" cy="6957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6161CD-FA4B-BAA4-CE48-C1F4057FBD51}"/>
              </a:ext>
            </a:extLst>
          </p:cNvPr>
          <p:cNvCxnSpPr>
            <a:cxnSpLocks/>
          </p:cNvCxnSpPr>
          <p:nvPr userDrawn="1"/>
        </p:nvCxnSpPr>
        <p:spPr>
          <a:xfrm flipH="1">
            <a:off x="-240704" y="3429000"/>
            <a:ext cx="127454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31E1D46-6F4F-A457-668B-FB6073724B69}"/>
              </a:ext>
            </a:extLst>
          </p:cNvPr>
          <p:cNvSpPr/>
          <p:nvPr userDrawn="1"/>
        </p:nvSpPr>
        <p:spPr>
          <a:xfrm>
            <a:off x="831237" y="765157"/>
            <a:ext cx="649284" cy="634991"/>
          </a:xfrm>
          <a:prstGeom prst="ellipse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1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5FBFB41-2BA4-0547-66B8-3FE814173B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06506"/>
            <a:ext cx="3744913" cy="449262"/>
          </a:xfrm>
          <a:ln>
            <a:noFill/>
          </a:ln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4561A81-7947-08BE-2305-77944FB42F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55781"/>
            <a:ext cx="4537075" cy="862012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3CB6F6-DEBB-D8CB-3C0B-CF7C13FACCA5}"/>
              </a:ext>
            </a:extLst>
          </p:cNvPr>
          <p:cNvSpPr/>
          <p:nvPr userDrawn="1"/>
        </p:nvSpPr>
        <p:spPr>
          <a:xfrm>
            <a:off x="6809763" y="762402"/>
            <a:ext cx="649284" cy="634991"/>
          </a:xfrm>
          <a:prstGeom prst="ellips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2</a:t>
            </a:r>
          </a:p>
        </p:txBody>
      </p:sp>
      <p:sp>
        <p:nvSpPr>
          <p:cNvPr id="48" name="Text Placeholder 30">
            <a:extLst>
              <a:ext uri="{FF2B5EF4-FFF2-40B4-BE49-F238E27FC236}">
                <a16:creationId xmlns:a16="http://schemas.microsoft.com/office/drawing/2014/main" id="{0B3E1508-84CB-18B5-BCF5-4980A4630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6726" y="1503751"/>
            <a:ext cx="3744913" cy="449262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49" name="Text Placeholder 36">
            <a:extLst>
              <a:ext uri="{FF2B5EF4-FFF2-40B4-BE49-F238E27FC236}">
                <a16:creationId xmlns:a16="http://schemas.microsoft.com/office/drawing/2014/main" id="{73AE6719-BA40-DCA6-8058-18AC907782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6726" y="2053026"/>
            <a:ext cx="4537075" cy="862012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9A3DF8E-8FA6-767F-3DB9-8312E8FB3C56}"/>
              </a:ext>
            </a:extLst>
          </p:cNvPr>
          <p:cNvSpPr/>
          <p:nvPr userDrawn="1"/>
        </p:nvSpPr>
        <p:spPr>
          <a:xfrm>
            <a:off x="6809763" y="3936253"/>
            <a:ext cx="649284" cy="634991"/>
          </a:xfrm>
          <a:prstGeom prst="ellips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4</a:t>
            </a:r>
          </a:p>
        </p:txBody>
      </p:sp>
      <p:sp>
        <p:nvSpPr>
          <p:cNvPr id="51" name="Text Placeholder 30">
            <a:extLst>
              <a:ext uri="{FF2B5EF4-FFF2-40B4-BE49-F238E27FC236}">
                <a16:creationId xmlns:a16="http://schemas.microsoft.com/office/drawing/2014/main" id="{40E3DB8A-F5B5-F98E-DDB7-6B6289E10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6726" y="4677602"/>
            <a:ext cx="3744913" cy="449262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FC796AFF-36E7-E940-1162-784D44BE20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6726" y="5226877"/>
            <a:ext cx="4537075" cy="862012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652362C-F172-7118-138E-F764F3AE9211}"/>
              </a:ext>
            </a:extLst>
          </p:cNvPr>
          <p:cNvSpPr/>
          <p:nvPr userDrawn="1"/>
        </p:nvSpPr>
        <p:spPr>
          <a:xfrm>
            <a:off x="831237" y="3936253"/>
            <a:ext cx="649284" cy="634991"/>
          </a:xfrm>
          <a:prstGeom prst="ellips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3</a:t>
            </a:r>
          </a:p>
        </p:txBody>
      </p:sp>
      <p:sp>
        <p:nvSpPr>
          <p:cNvPr id="54" name="Text Placeholder 30">
            <a:extLst>
              <a:ext uri="{FF2B5EF4-FFF2-40B4-BE49-F238E27FC236}">
                <a16:creationId xmlns:a16="http://schemas.microsoft.com/office/drawing/2014/main" id="{DED6E94C-BCDB-BF99-9609-CB4612A7E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4677602"/>
            <a:ext cx="3744913" cy="449262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55" name="Text Placeholder 36">
            <a:extLst>
              <a:ext uri="{FF2B5EF4-FFF2-40B4-BE49-F238E27FC236}">
                <a16:creationId xmlns:a16="http://schemas.microsoft.com/office/drawing/2014/main" id="{355DFC21-AE9F-A551-6439-A11ECB8FCB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226877"/>
            <a:ext cx="4537075" cy="862012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5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22845A-2F74-902A-4596-F7B35998F20E}"/>
              </a:ext>
            </a:extLst>
          </p:cNvPr>
          <p:cNvCxnSpPr/>
          <p:nvPr userDrawn="1"/>
        </p:nvCxnSpPr>
        <p:spPr>
          <a:xfrm>
            <a:off x="6096000" y="0"/>
            <a:ext cx="0" cy="695739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6161CD-FA4B-BAA4-CE48-C1F4057FBD51}"/>
              </a:ext>
            </a:extLst>
          </p:cNvPr>
          <p:cNvCxnSpPr>
            <a:cxnSpLocks/>
          </p:cNvCxnSpPr>
          <p:nvPr userDrawn="1"/>
        </p:nvCxnSpPr>
        <p:spPr>
          <a:xfrm flipH="1">
            <a:off x="-240704" y="3429000"/>
            <a:ext cx="12745416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31E1D46-6F4F-A457-668B-FB6073724B69}"/>
              </a:ext>
            </a:extLst>
          </p:cNvPr>
          <p:cNvSpPr/>
          <p:nvPr userDrawn="1"/>
        </p:nvSpPr>
        <p:spPr>
          <a:xfrm>
            <a:off x="831237" y="765157"/>
            <a:ext cx="649284" cy="634991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5FBFB41-2BA4-0547-66B8-3FE814173B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06506"/>
            <a:ext cx="3744913" cy="449262"/>
          </a:xfrm>
          <a:ln>
            <a:noFill/>
          </a:ln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4561A81-7947-08BE-2305-77944FB42F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55781"/>
            <a:ext cx="4537075" cy="862012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3CB6F6-DEBB-D8CB-3C0B-CF7C13FACCA5}"/>
              </a:ext>
            </a:extLst>
          </p:cNvPr>
          <p:cNvSpPr/>
          <p:nvPr userDrawn="1"/>
        </p:nvSpPr>
        <p:spPr>
          <a:xfrm>
            <a:off x="6809763" y="762402"/>
            <a:ext cx="649284" cy="634991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8" name="Text Placeholder 30">
            <a:extLst>
              <a:ext uri="{FF2B5EF4-FFF2-40B4-BE49-F238E27FC236}">
                <a16:creationId xmlns:a16="http://schemas.microsoft.com/office/drawing/2014/main" id="{0B3E1508-84CB-18B5-BCF5-4980A4630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6726" y="1503751"/>
            <a:ext cx="3744913" cy="449262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49" name="Text Placeholder 36">
            <a:extLst>
              <a:ext uri="{FF2B5EF4-FFF2-40B4-BE49-F238E27FC236}">
                <a16:creationId xmlns:a16="http://schemas.microsoft.com/office/drawing/2014/main" id="{73AE6719-BA40-DCA6-8058-18AC907782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6726" y="2053026"/>
            <a:ext cx="4537075" cy="862012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9A3DF8E-8FA6-767F-3DB9-8312E8FB3C56}"/>
              </a:ext>
            </a:extLst>
          </p:cNvPr>
          <p:cNvSpPr/>
          <p:nvPr userDrawn="1"/>
        </p:nvSpPr>
        <p:spPr>
          <a:xfrm>
            <a:off x="6809763" y="3936253"/>
            <a:ext cx="649284" cy="634991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51" name="Text Placeholder 30">
            <a:extLst>
              <a:ext uri="{FF2B5EF4-FFF2-40B4-BE49-F238E27FC236}">
                <a16:creationId xmlns:a16="http://schemas.microsoft.com/office/drawing/2014/main" id="{40E3DB8A-F5B5-F98E-DDB7-6B6289E10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6726" y="4677602"/>
            <a:ext cx="3744913" cy="449262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FC796AFF-36E7-E940-1162-784D44BE20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6726" y="5226877"/>
            <a:ext cx="4537075" cy="862012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652362C-F172-7118-138E-F764F3AE9211}"/>
              </a:ext>
            </a:extLst>
          </p:cNvPr>
          <p:cNvSpPr/>
          <p:nvPr userDrawn="1"/>
        </p:nvSpPr>
        <p:spPr>
          <a:xfrm>
            <a:off x="831237" y="3936253"/>
            <a:ext cx="649284" cy="634991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54" name="Text Placeholder 30">
            <a:extLst>
              <a:ext uri="{FF2B5EF4-FFF2-40B4-BE49-F238E27FC236}">
                <a16:creationId xmlns:a16="http://schemas.microsoft.com/office/drawing/2014/main" id="{DED6E94C-BCDB-BF99-9609-CB4612A7E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4677602"/>
            <a:ext cx="3744913" cy="449262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55" name="Text Placeholder 36">
            <a:extLst>
              <a:ext uri="{FF2B5EF4-FFF2-40B4-BE49-F238E27FC236}">
                <a16:creationId xmlns:a16="http://schemas.microsoft.com/office/drawing/2014/main" id="{355DFC21-AE9F-A551-6439-A11ECB8FCB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226877"/>
            <a:ext cx="4537075" cy="862012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24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ercent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F7C8F85-F34A-8E3C-79DF-1B9B25B057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152" y="1103190"/>
            <a:ext cx="3527697" cy="2160587"/>
          </a:xfrm>
        </p:spPr>
        <p:txBody>
          <a:bodyPr/>
          <a:lstStyle>
            <a:lvl1pPr algn="ctr">
              <a:defRPr sz="13000"/>
            </a:lvl1pPr>
          </a:lstStyle>
          <a:p>
            <a:pPr lvl="0"/>
            <a:r>
              <a:rPr lang="en-AU" sz="13000" dirty="0"/>
              <a:t>85%</a:t>
            </a:r>
            <a:endParaRPr lang="en-A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7871CA4-9A0C-F0B2-60C3-4F49D4CC5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820" y="2996952"/>
            <a:ext cx="1029836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text about percentage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1E04F-ED73-4E93-C8D2-BB4DECC9F3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1484" y="4365625"/>
            <a:ext cx="9289032" cy="15843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Smaller text here about 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380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ercent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F7C8F85-F34A-8E3C-79DF-1B9B25B057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152" y="1103190"/>
            <a:ext cx="3527697" cy="2160587"/>
          </a:xfrm>
        </p:spPr>
        <p:txBody>
          <a:bodyPr/>
          <a:lstStyle>
            <a:lvl1pPr algn="ctr">
              <a:defRPr sz="130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z="13000" dirty="0"/>
              <a:t>85%</a:t>
            </a:r>
            <a:endParaRPr lang="en-A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7871CA4-9A0C-F0B2-60C3-4F49D4CC5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820" y="2996952"/>
            <a:ext cx="1029836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text about percentage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1E04F-ED73-4E93-C8D2-BB4DECC9F3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1484" y="4365625"/>
            <a:ext cx="9289032" cy="15843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Smaller text here about 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20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152CEC00-5EDC-235D-B928-1963E5E2AC8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6010" y="908321"/>
            <a:ext cx="3455987" cy="2664695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7DF46F5-A849-046C-272D-643A59EAA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010" y="3716144"/>
            <a:ext cx="3455987" cy="2449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hart Placeholder 11">
            <a:extLst>
              <a:ext uri="{FF2B5EF4-FFF2-40B4-BE49-F238E27FC236}">
                <a16:creationId xmlns:a16="http://schemas.microsoft.com/office/drawing/2014/main" id="{41705DA0-757E-9823-39EC-372AB734869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368007" y="908321"/>
            <a:ext cx="3455987" cy="2664695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E12A228-DFF5-3E26-984E-8736155D80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8007" y="3716144"/>
            <a:ext cx="3455987" cy="2449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253AA851-EFB6-AB43-D71D-F2A9B89A9A9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280004" y="908321"/>
            <a:ext cx="3455987" cy="2664695"/>
          </a:xfrm>
        </p:spPr>
        <p:txBody>
          <a:bodyPr/>
          <a:lstStyle/>
          <a:p>
            <a:endParaRPr lang="en-AU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FCC6014-BB5A-8F4D-279C-E4EC1FAB03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0004" y="3716144"/>
            <a:ext cx="3455987" cy="2449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69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A54AA5-5711-656C-BCFA-46844F1E76AA}"/>
              </a:ext>
            </a:extLst>
          </p:cNvPr>
          <p:cNvSpPr/>
          <p:nvPr userDrawn="1"/>
        </p:nvSpPr>
        <p:spPr>
          <a:xfrm>
            <a:off x="0" y="4005064"/>
            <a:ext cx="12360696" cy="3168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152CEC00-5EDC-235D-B928-1963E5E2AC8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6010" y="908321"/>
            <a:ext cx="3455987" cy="2952727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7DF46F5-A849-046C-272D-643A59EAA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4293095"/>
            <a:ext cx="3455987" cy="1872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hart Placeholder 11">
            <a:extLst>
              <a:ext uri="{FF2B5EF4-FFF2-40B4-BE49-F238E27FC236}">
                <a16:creationId xmlns:a16="http://schemas.microsoft.com/office/drawing/2014/main" id="{41705DA0-757E-9823-39EC-372AB734869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368007" y="908321"/>
            <a:ext cx="3455987" cy="2952727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E12A228-DFF5-3E26-984E-8736155D80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8007" y="4293095"/>
            <a:ext cx="3455987" cy="1872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253AA851-EFB6-AB43-D71D-F2A9B89A9A9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280004" y="908321"/>
            <a:ext cx="3455987" cy="2952727"/>
          </a:xfrm>
        </p:spPr>
        <p:txBody>
          <a:bodyPr/>
          <a:lstStyle/>
          <a:p>
            <a:endParaRPr lang="en-AU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FCC6014-BB5A-8F4D-279C-E4EC1FAB03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0004" y="4293095"/>
            <a:ext cx="3455987" cy="1872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551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hart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8D0091-7161-0092-FB97-EF5186E337FE}"/>
              </a:ext>
            </a:extLst>
          </p:cNvPr>
          <p:cNvSpPr/>
          <p:nvPr userDrawn="1"/>
        </p:nvSpPr>
        <p:spPr>
          <a:xfrm>
            <a:off x="4115780" y="37193"/>
            <a:ext cx="3960440" cy="7245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152CEC00-5EDC-235D-B928-1963E5E2AC8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6010" y="908321"/>
            <a:ext cx="3455987" cy="2952727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7DF46F5-A849-046C-272D-643A59EAA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486" y="4293095"/>
            <a:ext cx="3577033" cy="187220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hart Placeholder 11">
            <a:extLst>
              <a:ext uri="{FF2B5EF4-FFF2-40B4-BE49-F238E27FC236}">
                <a16:creationId xmlns:a16="http://schemas.microsoft.com/office/drawing/2014/main" id="{41705DA0-757E-9823-39EC-372AB734869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368007" y="908321"/>
            <a:ext cx="3455987" cy="2952727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E12A228-DFF5-3E26-984E-8736155D80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8007" y="4293095"/>
            <a:ext cx="3455987" cy="1872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253AA851-EFB6-AB43-D71D-F2A9B89A9A9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280004" y="908321"/>
            <a:ext cx="3455987" cy="2952727"/>
          </a:xfrm>
        </p:spPr>
        <p:txBody>
          <a:bodyPr/>
          <a:lstStyle/>
          <a:p>
            <a:endParaRPr lang="en-AU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FCC6014-BB5A-8F4D-279C-E4EC1FAB03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0004" y="4293095"/>
            <a:ext cx="3455988" cy="187220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8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6D4B4-59A8-A48D-AB0C-FAAFDB8F1A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549275"/>
            <a:ext cx="6343650" cy="575945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B2A84-3297-F61A-C7AE-83CAC0813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0513" y="546773"/>
            <a:ext cx="5026525" cy="1995488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5CE68D-83BE-1255-59A4-B18B01E531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0513" y="2622304"/>
            <a:ext cx="5026525" cy="368892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1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D50835-2EF8-7714-6D62-F12E650504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638" y="836613"/>
            <a:ext cx="4824040" cy="518477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7F5345-BF9D-711E-FE41-075CFACBDE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63865" y="836712"/>
            <a:ext cx="5472113" cy="51845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5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CE5D6C-63B9-B93F-7523-E621D1978C8A}"/>
              </a:ext>
            </a:extLst>
          </p:cNvPr>
          <p:cNvSpPr/>
          <p:nvPr userDrawn="1"/>
        </p:nvSpPr>
        <p:spPr>
          <a:xfrm>
            <a:off x="0" y="0"/>
            <a:ext cx="5807968" cy="6858000"/>
          </a:xfrm>
          <a:custGeom>
            <a:avLst/>
            <a:gdLst>
              <a:gd name="connsiteX0" fmla="*/ 0 w 5807968"/>
              <a:gd name="connsiteY0" fmla="*/ 0 h 6858000"/>
              <a:gd name="connsiteX1" fmla="*/ 5807968 w 5807968"/>
              <a:gd name="connsiteY1" fmla="*/ 0 h 6858000"/>
              <a:gd name="connsiteX2" fmla="*/ 5807968 w 5807968"/>
              <a:gd name="connsiteY2" fmla="*/ 6858000 h 6858000"/>
              <a:gd name="connsiteX3" fmla="*/ 0 w 5807968"/>
              <a:gd name="connsiteY3" fmla="*/ 6858000 h 6858000"/>
              <a:gd name="connsiteX4" fmla="*/ 0 w 580796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7968" h="6858000" fill="none" extrusionOk="0">
                <a:moveTo>
                  <a:pt x="0" y="0"/>
                </a:moveTo>
                <a:cubicBezTo>
                  <a:pt x="1109900" y="-105006"/>
                  <a:pt x="3153739" y="-21973"/>
                  <a:pt x="5807968" y="0"/>
                </a:cubicBezTo>
                <a:cubicBezTo>
                  <a:pt x="5795552" y="1991042"/>
                  <a:pt x="5775695" y="4892051"/>
                  <a:pt x="5807968" y="6858000"/>
                </a:cubicBezTo>
                <a:cubicBezTo>
                  <a:pt x="3265801" y="6936529"/>
                  <a:pt x="1810607" y="6717589"/>
                  <a:pt x="0" y="6858000"/>
                </a:cubicBezTo>
                <a:cubicBezTo>
                  <a:pt x="169379" y="5404359"/>
                  <a:pt x="63388" y="2786967"/>
                  <a:pt x="0" y="0"/>
                </a:cubicBezTo>
                <a:close/>
              </a:path>
              <a:path w="5807968" h="6858000" stroke="0" extrusionOk="0">
                <a:moveTo>
                  <a:pt x="0" y="0"/>
                </a:moveTo>
                <a:cubicBezTo>
                  <a:pt x="1735444" y="128263"/>
                  <a:pt x="4604151" y="18094"/>
                  <a:pt x="5807968" y="0"/>
                </a:cubicBezTo>
                <a:cubicBezTo>
                  <a:pt x="5795897" y="2551609"/>
                  <a:pt x="5743970" y="3746830"/>
                  <a:pt x="5807968" y="6858000"/>
                </a:cubicBezTo>
                <a:cubicBezTo>
                  <a:pt x="5149660" y="6736381"/>
                  <a:pt x="1967990" y="6999390"/>
                  <a:pt x="0" y="6858000"/>
                </a:cubicBezTo>
                <a:cubicBezTo>
                  <a:pt x="-86087" y="4683961"/>
                  <a:pt x="169657" y="104118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43291637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7F5345-BF9D-711E-FE41-075CFACBDE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63865" y="836712"/>
            <a:ext cx="5472113" cy="51845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B994D1-4841-429E-6559-C3BA477284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836612"/>
            <a:ext cx="4895850" cy="51847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85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CE5D6C-63B9-B93F-7523-E621D1978C8A}"/>
              </a:ext>
            </a:extLst>
          </p:cNvPr>
          <p:cNvSpPr/>
          <p:nvPr userDrawn="1"/>
        </p:nvSpPr>
        <p:spPr>
          <a:xfrm>
            <a:off x="0" y="0"/>
            <a:ext cx="580796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7F5345-BF9D-711E-FE41-075CFACBDE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63865" y="836712"/>
            <a:ext cx="5472113" cy="51845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B994D1-4841-429E-6559-C3BA477284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836612"/>
            <a:ext cx="4895850" cy="51847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9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CE5D6C-63B9-B93F-7523-E621D1978C8A}"/>
              </a:ext>
            </a:extLst>
          </p:cNvPr>
          <p:cNvSpPr/>
          <p:nvPr userDrawn="1"/>
        </p:nvSpPr>
        <p:spPr>
          <a:xfrm>
            <a:off x="6384032" y="0"/>
            <a:ext cx="580796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7F5345-BF9D-711E-FE41-075CFACBDE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233" y="836612"/>
            <a:ext cx="5472113" cy="51845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B994D1-4841-429E-6559-C3BA477284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63457" y="836612"/>
            <a:ext cx="4895850" cy="51847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03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3A1CBD-A9B5-F277-C5E6-ED65E753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2F983-18E5-588F-9F08-A5C35639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7D22-CEC1-E714-513D-379357475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360C1-95B5-43F5-958E-0D00E3971901}" type="datetimeFigureOut">
              <a:rPr lang="en-AU" smtClean="0"/>
              <a:t>15/02/2024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BDECC-2AF8-BA14-1B0B-A436BEF84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3C1A-CD65-1CD7-87E0-429B7441C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5D897-B2EB-4317-AAE1-B9DA639D9A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49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2" r:id="rId2"/>
    <p:sldLayoutId id="2147483668" r:id="rId3"/>
    <p:sldLayoutId id="2147483689" r:id="rId4"/>
    <p:sldLayoutId id="2147483680" r:id="rId5"/>
    <p:sldLayoutId id="2147483701" r:id="rId6"/>
    <p:sldLayoutId id="2147483702" r:id="rId7"/>
    <p:sldLayoutId id="2147483704" r:id="rId8"/>
    <p:sldLayoutId id="2147483703" r:id="rId9"/>
    <p:sldLayoutId id="2147483709" r:id="rId10"/>
    <p:sldLayoutId id="2147483710" r:id="rId11"/>
    <p:sldLayoutId id="2147483705" r:id="rId12"/>
    <p:sldLayoutId id="2147483713" r:id="rId13"/>
    <p:sldLayoutId id="214748371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2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b="0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b="1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u="sng" kern="120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3A1CBD-A9B5-F277-C5E6-ED65E753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2F983-18E5-588F-9F08-A5C35639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7D22-CEC1-E714-513D-379357475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360C1-95B5-43F5-958E-0D00E3971901}" type="datetimeFigureOut">
              <a:rPr lang="en-AU" smtClean="0"/>
              <a:t>15/02/2024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BDECC-2AF8-BA14-1B0B-A436BEF84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3C1A-CD65-1CD7-87E0-429B7441C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5D897-B2EB-4317-AAE1-B9DA639D9A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40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94" r:id="rId3"/>
    <p:sldLayoutId id="2147483676" r:id="rId4"/>
    <p:sldLayoutId id="2147483692" r:id="rId5"/>
    <p:sldLayoutId id="2147483698" r:id="rId6"/>
    <p:sldLayoutId id="2147483695" r:id="rId7"/>
    <p:sldLayoutId id="2147483681" r:id="rId8"/>
    <p:sldLayoutId id="2147483687" r:id="rId9"/>
    <p:sldLayoutId id="2147483696" r:id="rId10"/>
    <p:sldLayoutId id="2147483683" r:id="rId11"/>
    <p:sldLayoutId id="2147483697" r:id="rId12"/>
    <p:sldLayoutId id="2147483685" r:id="rId13"/>
    <p:sldLayoutId id="2147483684" r:id="rId14"/>
    <p:sldLayoutId id="2147483686" r:id="rId15"/>
    <p:sldLayoutId id="2147483688" r:id="rId16"/>
    <p:sldLayoutId id="2147483682" r:id="rId17"/>
    <p:sldLayoutId id="214748370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2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lang="en-US" sz="2200" b="0" kern="1200" dirty="0" smtClean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lang="en-US" sz="2800" b="1" kern="1200" dirty="0" smtClean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lang="en-US" sz="2000" b="0" kern="1200" dirty="0" smtClean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lang="en-US" sz="2400" b="1" kern="1200" dirty="0" smtClean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lang="en-AU" sz="2400" b="0" u="sng" kern="1200" dirty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3A1CBD-A9B5-F277-C5E6-ED65E753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2F983-18E5-588F-9F08-A5C35639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7D22-CEC1-E714-513D-379357475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360C1-95B5-43F5-958E-0D00E3971901}" type="datetimeFigureOut">
              <a:rPr lang="en-AU" smtClean="0"/>
              <a:t>15/02/2024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BDECC-2AF8-BA14-1B0B-A436BEF84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3C1A-CD65-1CD7-87E0-429B7441C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5D897-B2EB-4317-AAE1-B9DA639D9A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12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2" r:id="rId4"/>
    <p:sldLayoutId id="2147483655" r:id="rId5"/>
    <p:sldLayoutId id="2147483656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chemeClr val="accent2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lang="en-US" sz="2400" b="0" kern="1200" dirty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lang="en-US" sz="2800" b="1" kern="1200" dirty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lang="en-US" sz="2200" b="0" kern="1200" dirty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lang="en-US" sz="2400" b="1" kern="1200" dirty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lang="en-AU" sz="2400" b="0" u="sng" kern="1200" dirty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3A1CBD-A9B5-F277-C5E6-ED65E753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2F983-18E5-588F-9F08-A5C35639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7D22-CEC1-E714-513D-379357475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360C1-95B5-43F5-958E-0D00E3971901}" type="datetimeFigureOut">
              <a:rPr lang="en-AU" smtClean="0"/>
              <a:t>15/02/2024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BDECC-2AF8-BA14-1B0B-A436BEF84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3C1A-CD65-1CD7-87E0-429B7441C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5D897-B2EB-4317-AAE1-B9DA639D9A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260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99" r:id="rId4"/>
    <p:sldLayoutId id="2147483706" r:id="rId5"/>
    <p:sldLayoutId id="2147483707" r:id="rId6"/>
    <p:sldLayoutId id="214748371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chemeClr val="accent2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lang="en-US" sz="2400" b="0" kern="1200" dirty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lang="en-US" sz="2800" b="1" kern="1200" dirty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lang="en-US" sz="2200" b="0" kern="1200" dirty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lang="en-US" sz="2400" b="1" kern="1200" dirty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lang="en-AU" sz="2400" b="0" u="sng" kern="1200" dirty="0">
          <a:solidFill>
            <a:schemeClr val="tx2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EB45B50-3F37-F2F2-01AF-63A3572D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76" y="1556792"/>
            <a:ext cx="5840214" cy="2852737"/>
          </a:xfrm>
        </p:spPr>
        <p:txBody>
          <a:bodyPr anchor="b">
            <a:normAutofit/>
          </a:bodyPr>
          <a:lstStyle/>
          <a:p>
            <a:r>
              <a:rPr lang="en-AU" sz="4700" dirty="0"/>
              <a:t>Estate Administration Guidebook Launch</a:t>
            </a:r>
          </a:p>
        </p:txBody>
      </p:sp>
      <p:pic>
        <p:nvPicPr>
          <p:cNvPr id="5" name="Picture Placeholder 4" descr="A person helping another person climb up a ladder&#10;&#10;Description automatically generated">
            <a:extLst>
              <a:ext uri="{FF2B5EF4-FFF2-40B4-BE49-F238E27FC236}">
                <a16:creationId xmlns:a16="http://schemas.microsoft.com/office/drawing/2014/main" id="{76D61841-94AB-9BAF-B869-250314C23D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" r="-1116"/>
          <a:stretch/>
        </p:blipFill>
        <p:spPr/>
      </p:pic>
      <p:pic>
        <p:nvPicPr>
          <p:cNvPr id="13" name="Picture 12" descr="A logo with blue text&#10;&#10;Description automatically generated">
            <a:extLst>
              <a:ext uri="{FF2B5EF4-FFF2-40B4-BE49-F238E27FC236}">
                <a16:creationId xmlns:a16="http://schemas.microsoft.com/office/drawing/2014/main" id="{1DF1F490-4E8B-5BDD-5915-2B4695771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3" y="4892514"/>
            <a:ext cx="4421504" cy="167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D68C1-C3F8-E62D-66E4-F03DF7324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64D039-4218-7626-180E-AF5658DE4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452" y="3717032"/>
            <a:ext cx="9865096" cy="2160587"/>
          </a:xfrm>
        </p:spPr>
        <p:txBody>
          <a:bodyPr/>
          <a:lstStyle/>
          <a:p>
            <a:r>
              <a:rPr lang="en-US" dirty="0"/>
              <a:t>$298,394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B045A4-0979-60BC-7316-6E3CAA49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959421"/>
            <a:ext cx="11089232" cy="1325563"/>
          </a:xfrm>
        </p:spPr>
        <p:txBody>
          <a:bodyPr/>
          <a:lstStyle/>
          <a:p>
            <a:r>
              <a:rPr lang="en-US" dirty="0"/>
              <a:t>The median value of superannuation in an estate with a gift to charity is</a:t>
            </a:r>
          </a:p>
        </p:txBody>
      </p:sp>
    </p:spTree>
    <p:extLst>
      <p:ext uri="{BB962C8B-B14F-4D97-AF65-F5344CB8AC3E}">
        <p14:creationId xmlns:p14="http://schemas.microsoft.com/office/powerpoint/2010/main" val="40732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itting at a desk with a computer and a graph on a board&#10;&#10;Description automatically generated">
            <a:extLst>
              <a:ext uri="{FF2B5EF4-FFF2-40B4-BE49-F238E27FC236}">
                <a16:creationId xmlns:a16="http://schemas.microsoft.com/office/drawing/2014/main" id="{CAD633F0-797F-59BF-F68F-AB3A2FCB4F9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9" b="-233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DFF83-9EBB-A5D7-E70B-3274C605EC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Currently there is unavoidable taxation on superannuation flowing to charities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Adjust your forecasts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 prepared for difficult cases</a:t>
            </a:r>
          </a:p>
        </p:txBody>
      </p:sp>
    </p:spTree>
    <p:extLst>
      <p:ext uri="{BB962C8B-B14F-4D97-AF65-F5344CB8AC3E}">
        <p14:creationId xmlns:p14="http://schemas.microsoft.com/office/powerpoint/2010/main" val="37717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uidebook exercise&#10;&#10;Description automatically generated">
            <a:extLst>
              <a:ext uri="{FF2B5EF4-FFF2-40B4-BE49-F238E27FC236}">
                <a16:creationId xmlns:a16="http://schemas.microsoft.com/office/drawing/2014/main" id="{A2AABA9D-1E14-23CC-14E0-D281833CB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83" y="0"/>
            <a:ext cx="5467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9D0481-960D-CB49-2273-3C2B9EC0A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7831" y="1103190"/>
            <a:ext cx="6156337" cy="2160587"/>
          </a:xfrm>
          <a:noFill/>
        </p:spPr>
        <p:txBody>
          <a:bodyPr/>
          <a:lstStyle/>
          <a:p>
            <a:r>
              <a:rPr lang="en-AU" dirty="0"/>
              <a:t>10-15%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F8AC43-CE93-094D-B7CC-D128A4DA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Additional Gifts in Wills income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64E9-5E64-B475-89F5-6338AAC439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9496" y="3659733"/>
            <a:ext cx="9289032" cy="1584325"/>
          </a:xfrm>
        </p:spPr>
        <p:txBody>
          <a:bodyPr/>
          <a:lstStyle/>
          <a:p>
            <a:r>
              <a:rPr lang="en-AU" dirty="0"/>
              <a:t>When moving from reactive to proactive estate management.</a:t>
            </a:r>
          </a:p>
        </p:txBody>
      </p:sp>
    </p:spTree>
    <p:extLst>
      <p:ext uri="{BB962C8B-B14F-4D97-AF65-F5344CB8AC3E}">
        <p14:creationId xmlns:p14="http://schemas.microsoft.com/office/powerpoint/2010/main" val="42335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412F0-2EF0-D2BE-BCC1-6F7541EF77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75920" y="332656"/>
            <a:ext cx="6481118" cy="59760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Annual Gifts in Wills income of $500,000 = an extra $50,000-$75,000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Annual Gifts in Wills income of $1 million = an extra $100,000-$150,000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Annual Gifts in Wills income of $5 million = an extra $500,000-$750,000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Annual Gifts in Wills income of $15 million = an extra $1.5 million -$2.25 million</a:t>
            </a:r>
          </a:p>
        </p:txBody>
      </p:sp>
      <p:pic>
        <p:nvPicPr>
          <p:cNvPr id="10" name="Picture Placeholder 9" descr="A green sign with white text and a blue arrow pointing up&#10;&#10;Description automatically generated">
            <a:extLst>
              <a:ext uri="{FF2B5EF4-FFF2-40B4-BE49-F238E27FC236}">
                <a16:creationId xmlns:a16="http://schemas.microsoft.com/office/drawing/2014/main" id="{A2384C54-527D-0E91-43E1-C357087821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2" r="-4682"/>
          <a:stretch/>
        </p:blipFill>
        <p:spPr>
          <a:xfrm>
            <a:off x="334962" y="1269057"/>
            <a:ext cx="5178422" cy="4319885"/>
          </a:xfrm>
        </p:spPr>
      </p:pic>
    </p:spTree>
    <p:extLst>
      <p:ext uri="{BB962C8B-B14F-4D97-AF65-F5344CB8AC3E}">
        <p14:creationId xmlns:p14="http://schemas.microsoft.com/office/powerpoint/2010/main" val="37108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48D65885-3438-2CEC-00BD-DB586243CF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9" b="-2339"/>
          <a:stretch/>
        </p:blipFill>
        <p:spPr>
          <a:xfrm>
            <a:off x="6264361" y="1502668"/>
            <a:ext cx="5472113" cy="5184576"/>
          </a:xfr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764259B-7808-857E-B8F9-3F912A72EA13}"/>
              </a:ext>
            </a:extLst>
          </p:cNvPr>
          <p:cNvSpPr txBox="1">
            <a:spLocks/>
          </p:cNvSpPr>
          <p:nvPr/>
        </p:nvSpPr>
        <p:spPr>
          <a:xfrm>
            <a:off x="335360" y="856414"/>
            <a:ext cx="6337300" cy="57372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sng" kern="1200">
                <a:solidFill>
                  <a:schemeClr val="tx2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Family Provision Claims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Missing Gifts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High fees and commissions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Opportunities for savings on administration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Unnecessary taxes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C54A3F8-75E0-333B-642F-01F72CDC5D53}"/>
              </a:ext>
            </a:extLst>
          </p:cNvPr>
          <p:cNvSpPr txBox="1">
            <a:spLocks/>
          </p:cNvSpPr>
          <p:nvPr/>
        </p:nvSpPr>
        <p:spPr>
          <a:xfrm>
            <a:off x="6495021" y="128222"/>
            <a:ext cx="5040957" cy="1416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What are the sources of loss?</a:t>
            </a:r>
          </a:p>
        </p:txBody>
      </p:sp>
    </p:spTree>
    <p:extLst>
      <p:ext uri="{BB962C8B-B14F-4D97-AF65-F5344CB8AC3E}">
        <p14:creationId xmlns:p14="http://schemas.microsoft.com/office/powerpoint/2010/main" val="16748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4DD01-BA38-F16A-9CF1-10B8207B0D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lvl="1"/>
            <a:r>
              <a:rPr lang="en-AU" dirty="0"/>
              <a:t>Case Study #1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AU" sz="2400" b="0" dirty="0"/>
              <a:t>5 bank accounts on asset list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AU" sz="2400" b="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AU" sz="2400" b="0" dirty="0"/>
              <a:t>Only 4 listed on final statement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AU" sz="2400" b="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AU" sz="2400" b="0" dirty="0"/>
              <a:t>Honest errors by solicitors cost charities money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11" name="Picture Placeholder 10" descr="A person sitting at a desk talking on the phone&#10;&#10;Description automatically generated">
            <a:extLst>
              <a:ext uri="{FF2B5EF4-FFF2-40B4-BE49-F238E27FC236}">
                <a16:creationId xmlns:a16="http://schemas.microsoft.com/office/drawing/2014/main" id="{892CA8DB-7F8D-EEBF-B166-443198E059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r="9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66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holding a magnifying glass over a paper with a check mark&#10;&#10;Description automatically generated">
            <a:extLst>
              <a:ext uri="{FF2B5EF4-FFF2-40B4-BE49-F238E27FC236}">
                <a16:creationId xmlns:a16="http://schemas.microsoft.com/office/drawing/2014/main" id="{D13315C4-5DBE-9349-4719-10875210E51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94" b="-1679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9FCF3-0E81-ACA1-D6F0-4F52137EDB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b="1" dirty="0"/>
              <a:t>Case Study #2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$200,000 lost to unnecessary Capital Gains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Organised</a:t>
            </a:r>
            <a:r>
              <a:rPr lang="en-US" sz="2400" dirty="0"/>
              <a:t> a tax objection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Better to prevent incorrect taxation than correct it later</a:t>
            </a:r>
          </a:p>
        </p:txBody>
      </p:sp>
    </p:spTree>
    <p:extLst>
      <p:ext uri="{BB962C8B-B14F-4D97-AF65-F5344CB8AC3E}">
        <p14:creationId xmlns:p14="http://schemas.microsoft.com/office/powerpoint/2010/main" val="42212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EB604-B473-3A0F-796A-42A5B1BB3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000" dirty="0"/>
              <a:t>These losses can be avoided but charities need three things to act.</a:t>
            </a:r>
          </a:p>
        </p:txBody>
      </p:sp>
      <p:pic>
        <p:nvPicPr>
          <p:cNvPr id="9" name="Picture Placeholder 8" descr="A person drawing a graph on a white board&#10;&#10;Description automatically generated">
            <a:extLst>
              <a:ext uri="{FF2B5EF4-FFF2-40B4-BE49-F238E27FC236}">
                <a16:creationId xmlns:a16="http://schemas.microsoft.com/office/drawing/2014/main" id="{5E7538F5-0330-3D89-1C09-CCDB02F292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9" b="-2339"/>
          <a:stretch/>
        </p:blipFill>
        <p:spPr/>
      </p:pic>
    </p:spTree>
    <p:extLst>
      <p:ext uri="{BB962C8B-B14F-4D97-AF65-F5344CB8AC3E}">
        <p14:creationId xmlns:p14="http://schemas.microsoft.com/office/powerpoint/2010/main" val="41239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and person holding puzzle pieces&#10;&#10;Description automatically generated">
            <a:extLst>
              <a:ext uri="{FF2B5EF4-FFF2-40B4-BE49-F238E27FC236}">
                <a16:creationId xmlns:a16="http://schemas.microsoft.com/office/drawing/2014/main" id="{0823745D-B623-E7C2-73FB-16B6924F50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r="221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5A741-280E-8F7A-3C6C-84F529726F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000" dirty="0"/>
              <a:t>Time </a:t>
            </a:r>
          </a:p>
          <a:p>
            <a:endParaRPr lang="en-US" sz="4000" dirty="0"/>
          </a:p>
          <a:p>
            <a:r>
              <a:rPr lang="en-US" sz="4000" dirty="0"/>
              <a:t>Tool</a:t>
            </a:r>
          </a:p>
          <a:p>
            <a:endParaRPr lang="en-US" sz="4000" dirty="0"/>
          </a:p>
          <a:p>
            <a:r>
              <a:rPr lang="en-US" sz="4000" dirty="0"/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282493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ver of a book&#10;&#10;Description automatically generated">
            <a:extLst>
              <a:ext uri="{FF2B5EF4-FFF2-40B4-BE49-F238E27FC236}">
                <a16:creationId xmlns:a16="http://schemas.microsoft.com/office/drawing/2014/main" id="{C0C68108-B8F0-AC12-A378-51E059888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94" y="0"/>
            <a:ext cx="4865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91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pushing a large coin&#10;&#10;Description automatically generated">
            <a:extLst>
              <a:ext uri="{FF2B5EF4-FFF2-40B4-BE49-F238E27FC236}">
                <a16:creationId xmlns:a16="http://schemas.microsoft.com/office/drawing/2014/main" id="{62CB1547-E596-923D-8B32-6BD2B881D2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9" b="-2339"/>
          <a:stretch/>
        </p:blipFill>
        <p:spPr>
          <a:xfrm>
            <a:off x="464906" y="260648"/>
            <a:ext cx="5472113" cy="518457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EF133-43C5-3B24-0C97-D380683BEF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b="1" dirty="0"/>
              <a:t>Bequest Assist at FIA Conference: </a:t>
            </a:r>
          </a:p>
          <a:p>
            <a:r>
              <a:rPr lang="en-US" sz="2800" dirty="0"/>
              <a:t>Where did all the gifts go?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B5F0DE3-1E76-E634-7940-396EAE3AFFCF}"/>
              </a:ext>
            </a:extLst>
          </p:cNvPr>
          <p:cNvSpPr txBox="1">
            <a:spLocks/>
          </p:cNvSpPr>
          <p:nvPr/>
        </p:nvSpPr>
        <p:spPr>
          <a:xfrm>
            <a:off x="901659" y="5589240"/>
            <a:ext cx="5040957" cy="1416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1</a:t>
            </a:r>
            <a:r>
              <a:rPr lang="en-US" baseline="30000" dirty="0">
                <a:solidFill>
                  <a:schemeClr val="tx2"/>
                </a:solidFill>
              </a:rPr>
              <a:t>st</a:t>
            </a:r>
            <a:r>
              <a:rPr lang="en-US" dirty="0">
                <a:solidFill>
                  <a:schemeClr val="tx2"/>
                </a:solidFill>
              </a:rPr>
              <a:t> March 2024</a:t>
            </a:r>
          </a:p>
        </p:txBody>
      </p:sp>
    </p:spTree>
    <p:extLst>
      <p:ext uri="{BB962C8B-B14F-4D97-AF65-F5344CB8AC3E}">
        <p14:creationId xmlns:p14="http://schemas.microsoft.com/office/powerpoint/2010/main" val="19928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artoon of a person speaking to a group of people&#10;&#10;Description automatically generated">
            <a:extLst>
              <a:ext uri="{FF2B5EF4-FFF2-40B4-BE49-F238E27FC236}">
                <a16:creationId xmlns:a16="http://schemas.microsoft.com/office/drawing/2014/main" id="{1316905A-502D-9001-4987-B4A28B28FE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81" b="-16781"/>
          <a:stretch/>
        </p:blipFill>
        <p:spPr>
          <a:xfrm>
            <a:off x="6246059" y="0"/>
            <a:ext cx="5472113" cy="518457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7E1B4-0736-304B-E0C9-5F9C1483F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b="1" dirty="0"/>
              <a:t>Include A Charity and Bequest Assist webinar: </a:t>
            </a:r>
            <a:r>
              <a:rPr lang="en-US" sz="2800" dirty="0"/>
              <a:t>10 tips for speaking with living donors about leaving a bequest from an estate administration perspective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93FF12D-C103-3B1E-27C1-88C9C658DAAA}"/>
              </a:ext>
            </a:extLst>
          </p:cNvPr>
          <p:cNvSpPr txBox="1">
            <a:spLocks/>
          </p:cNvSpPr>
          <p:nvPr/>
        </p:nvSpPr>
        <p:spPr>
          <a:xfrm>
            <a:off x="6694810" y="5204485"/>
            <a:ext cx="5040957" cy="1416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14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March 2024</a:t>
            </a:r>
          </a:p>
        </p:txBody>
      </p:sp>
    </p:spTree>
    <p:extLst>
      <p:ext uri="{BB962C8B-B14F-4D97-AF65-F5344CB8AC3E}">
        <p14:creationId xmlns:p14="http://schemas.microsoft.com/office/powerpoint/2010/main" val="21484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age with text&#10;&#10;Description automatically generated with medium confidence">
            <a:extLst>
              <a:ext uri="{FF2B5EF4-FFF2-40B4-BE49-F238E27FC236}">
                <a16:creationId xmlns:a16="http://schemas.microsoft.com/office/drawing/2014/main" id="{3C75E3F0-14C6-98D6-F86D-92E002822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94" y="0"/>
            <a:ext cx="4865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0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ook&#10;&#10;Description automatically generated">
            <a:extLst>
              <a:ext uri="{FF2B5EF4-FFF2-40B4-BE49-F238E27FC236}">
                <a16:creationId xmlns:a16="http://schemas.microsoft.com/office/drawing/2014/main" id="{5917D971-CF66-2EC6-2FBE-FE97CDC5A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67" y="0"/>
            <a:ext cx="2597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202BC-8909-05C1-754F-8AC11C1F8D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836612"/>
            <a:ext cx="4895850" cy="5184776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Life interests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Often worth a substantial amount to charity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Chronically mismanaged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High risk of loss of GIW income</a:t>
            </a:r>
          </a:p>
        </p:txBody>
      </p:sp>
      <p:pic>
        <p:nvPicPr>
          <p:cNvPr id="13" name="Picture 12" descr="A person giving a key to a group of people&#10;&#10;Description automatically generated">
            <a:extLst>
              <a:ext uri="{FF2B5EF4-FFF2-40B4-BE49-F238E27FC236}">
                <a16:creationId xmlns:a16="http://schemas.microsoft.com/office/drawing/2014/main" id="{70398794-A8CE-D120-044C-FA3DF5DE6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836612"/>
            <a:ext cx="5400600" cy="489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9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EB604-B473-3A0F-796A-42A5B1BB3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Differ in whether your gift can be forecasted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Occur in 4% of bequests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 in 10 are “at risk”</a:t>
            </a:r>
          </a:p>
        </p:txBody>
      </p:sp>
      <p:pic>
        <p:nvPicPr>
          <p:cNvPr id="11" name="Picture Placeholder 10" descr="A person standing next to a calendar&#10;&#10;Description automatically generated">
            <a:extLst>
              <a:ext uri="{FF2B5EF4-FFF2-40B4-BE49-F238E27FC236}">
                <a16:creationId xmlns:a16="http://schemas.microsoft.com/office/drawing/2014/main" id="{4FC980CB-9C45-78C1-A10D-2F566EFA561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5" b="-1925"/>
          <a:stretch/>
        </p:blipFill>
        <p:spPr/>
      </p:pic>
    </p:spTree>
    <p:extLst>
      <p:ext uri="{BB962C8B-B14F-4D97-AF65-F5344CB8AC3E}">
        <p14:creationId xmlns:p14="http://schemas.microsoft.com/office/powerpoint/2010/main" val="9466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atering a plant&#10;&#10;Description automatically generated">
            <a:extLst>
              <a:ext uri="{FF2B5EF4-FFF2-40B4-BE49-F238E27FC236}">
                <a16:creationId xmlns:a16="http://schemas.microsoft.com/office/drawing/2014/main" id="{1A8DC7D9-44C5-E4CF-1CE0-17AA492A848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r="2217"/>
          <a:stretch>
            <a:fillRect/>
          </a:stretch>
        </p:blipFill>
        <p:spPr>
          <a:xfrm>
            <a:off x="6240462" y="836612"/>
            <a:ext cx="5472113" cy="518457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C8D4C-1D82-D440-ADBC-3EDAD3A6A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600" b="1" dirty="0"/>
              <a:t>Tips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Make a plan for keeping these active even if you move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Actively manage – check in every 1-2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Share a list with co-beneficiaries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Seek advice on “at risk” life estates</a:t>
            </a:r>
          </a:p>
        </p:txBody>
      </p:sp>
    </p:spTree>
    <p:extLst>
      <p:ext uri="{BB962C8B-B14F-4D97-AF65-F5344CB8AC3E}">
        <p14:creationId xmlns:p14="http://schemas.microsoft.com/office/powerpoint/2010/main" val="125764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4DD01-BA38-F16A-9CF1-10B8207B0D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lvl="1"/>
            <a:r>
              <a:rPr lang="en-AU" dirty="0"/>
              <a:t>Superannuation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AU" b="0" dirty="0"/>
              <a:t>Becoming a more common asset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AU" b="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AU" b="0" dirty="0"/>
              <a:t>Can impact forecasting of a gift</a:t>
            </a:r>
          </a:p>
        </p:txBody>
      </p:sp>
      <p:pic>
        <p:nvPicPr>
          <p:cNvPr id="6" name="Picture Placeholder 5" descr="A person looking at a graph on a tablet&#10;&#10;Description automatically generated">
            <a:extLst>
              <a:ext uri="{FF2B5EF4-FFF2-40B4-BE49-F238E27FC236}">
                <a16:creationId xmlns:a16="http://schemas.microsoft.com/office/drawing/2014/main" id="{49769BEC-EF8B-D136-3B11-2E66BACE13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5" b="-1925"/>
          <a:stretch/>
        </p:blipFill>
        <p:spPr/>
      </p:pic>
    </p:spTree>
    <p:extLst>
      <p:ext uri="{BB962C8B-B14F-4D97-AF65-F5344CB8AC3E}">
        <p14:creationId xmlns:p14="http://schemas.microsoft.com/office/powerpoint/2010/main" val="384197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916D80-A42B-3D50-AE11-0C8403054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5501DF-9756-1DF1-A90C-072EAD91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263777"/>
            <a:ext cx="11089232" cy="1325563"/>
          </a:xfrm>
        </p:spPr>
        <p:txBody>
          <a:bodyPr/>
          <a:lstStyle/>
          <a:p>
            <a:r>
              <a:rPr lang="en-US" dirty="0"/>
              <a:t>Of estates with a gift to charity include superannuation</a:t>
            </a:r>
          </a:p>
        </p:txBody>
      </p:sp>
    </p:spTree>
    <p:extLst>
      <p:ext uri="{BB962C8B-B14F-4D97-AF65-F5344CB8AC3E}">
        <p14:creationId xmlns:p14="http://schemas.microsoft.com/office/powerpoint/2010/main" val="33738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xt and images">
  <a:themeElements>
    <a:clrScheme name="BA - new pallet">
      <a:dk1>
        <a:srgbClr val="2C3935"/>
      </a:dk1>
      <a:lt1>
        <a:srgbClr val="EFEFEF"/>
      </a:lt1>
      <a:dk2>
        <a:srgbClr val="122140"/>
      </a:dk2>
      <a:lt2>
        <a:srgbClr val="EFEFEF"/>
      </a:lt2>
      <a:accent1>
        <a:srgbClr val="64C3A4"/>
      </a:accent1>
      <a:accent2>
        <a:srgbClr val="122140"/>
      </a:accent2>
      <a:accent3>
        <a:srgbClr val="E8BB9E"/>
      </a:accent3>
      <a:accent4>
        <a:srgbClr val="64C3A4"/>
      </a:accent4>
      <a:accent5>
        <a:srgbClr val="122140"/>
      </a:accent5>
      <a:accent6>
        <a:srgbClr val="EFEFEF"/>
      </a:accent6>
      <a:hlink>
        <a:srgbClr val="0563C1"/>
      </a:hlink>
      <a:folHlink>
        <a:srgbClr val="954F72"/>
      </a:folHlink>
    </a:clrScheme>
    <a:fontScheme name="BA - new font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ster slides - new 6.01.2024 - ppt file" id="{854AFAA3-E8D5-4B41-A535-035E8DA59A59}" vid="{6C779DBF-AED0-4F5D-BB8C-FADC6D0DC591}"/>
    </a:ext>
  </a:extLst>
</a:theme>
</file>

<file path=ppt/theme/theme2.xml><?xml version="1.0" encoding="utf-8"?>
<a:theme xmlns:a="http://schemas.openxmlformats.org/drawingml/2006/main" name="Graphs, charts and tables">
  <a:themeElements>
    <a:clrScheme name="BA - new pallet">
      <a:dk1>
        <a:srgbClr val="2C3935"/>
      </a:dk1>
      <a:lt1>
        <a:srgbClr val="EFEFEF"/>
      </a:lt1>
      <a:dk2>
        <a:srgbClr val="122140"/>
      </a:dk2>
      <a:lt2>
        <a:srgbClr val="EFEFEF"/>
      </a:lt2>
      <a:accent1>
        <a:srgbClr val="64C3A4"/>
      </a:accent1>
      <a:accent2>
        <a:srgbClr val="122140"/>
      </a:accent2>
      <a:accent3>
        <a:srgbClr val="E8BB9E"/>
      </a:accent3>
      <a:accent4>
        <a:srgbClr val="64C3A4"/>
      </a:accent4>
      <a:accent5>
        <a:srgbClr val="122140"/>
      </a:accent5>
      <a:accent6>
        <a:srgbClr val="EFEFEF"/>
      </a:accent6>
      <a:hlink>
        <a:srgbClr val="0563C1"/>
      </a:hlink>
      <a:folHlink>
        <a:srgbClr val="954F72"/>
      </a:folHlink>
    </a:clrScheme>
    <a:fontScheme name="BA - new font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ster slides - new 6.01.2024 - ppt file" id="{854AFAA3-E8D5-4B41-A535-035E8DA59A59}" vid="{19E656B2-7D4F-4562-B4C9-43CA382C16CF}"/>
    </a:ext>
  </a:extLst>
</a:theme>
</file>

<file path=ppt/theme/theme3.xml><?xml version="1.0" encoding="utf-8"?>
<a:theme xmlns:a="http://schemas.openxmlformats.org/drawingml/2006/main" name="Titles and section headers">
  <a:themeElements>
    <a:clrScheme name="BA - new pallet">
      <a:dk1>
        <a:srgbClr val="2C3935"/>
      </a:dk1>
      <a:lt1>
        <a:srgbClr val="EFEFEF"/>
      </a:lt1>
      <a:dk2>
        <a:srgbClr val="122140"/>
      </a:dk2>
      <a:lt2>
        <a:srgbClr val="EFEFEF"/>
      </a:lt2>
      <a:accent1>
        <a:srgbClr val="64C3A4"/>
      </a:accent1>
      <a:accent2>
        <a:srgbClr val="122140"/>
      </a:accent2>
      <a:accent3>
        <a:srgbClr val="E8BB9E"/>
      </a:accent3>
      <a:accent4>
        <a:srgbClr val="64C3A4"/>
      </a:accent4>
      <a:accent5>
        <a:srgbClr val="122140"/>
      </a:accent5>
      <a:accent6>
        <a:srgbClr val="EFEFEF"/>
      </a:accent6>
      <a:hlink>
        <a:srgbClr val="0563C1"/>
      </a:hlink>
      <a:folHlink>
        <a:srgbClr val="954F72"/>
      </a:folHlink>
    </a:clrScheme>
    <a:fontScheme name="BA - new font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ster slides - new 6.01.2024 - ppt file" id="{854AFAA3-E8D5-4B41-A535-035E8DA59A59}" vid="{1A131C90-C7FC-4ED5-9B8D-74B676B13E8E}"/>
    </a:ext>
  </a:extLst>
</a:theme>
</file>

<file path=ppt/theme/theme4.xml><?xml version="1.0" encoding="utf-8"?>
<a:theme xmlns:a="http://schemas.openxmlformats.org/drawingml/2006/main" name="Interesting slides">
  <a:themeElements>
    <a:clrScheme name="BA - new pallet">
      <a:dk1>
        <a:srgbClr val="2C3935"/>
      </a:dk1>
      <a:lt1>
        <a:srgbClr val="EFEFEF"/>
      </a:lt1>
      <a:dk2>
        <a:srgbClr val="122140"/>
      </a:dk2>
      <a:lt2>
        <a:srgbClr val="EFEFEF"/>
      </a:lt2>
      <a:accent1>
        <a:srgbClr val="64C3A4"/>
      </a:accent1>
      <a:accent2>
        <a:srgbClr val="122140"/>
      </a:accent2>
      <a:accent3>
        <a:srgbClr val="E8BB9E"/>
      </a:accent3>
      <a:accent4>
        <a:srgbClr val="64C3A4"/>
      </a:accent4>
      <a:accent5>
        <a:srgbClr val="122140"/>
      </a:accent5>
      <a:accent6>
        <a:srgbClr val="EFEFEF"/>
      </a:accent6>
      <a:hlink>
        <a:srgbClr val="0563C1"/>
      </a:hlink>
      <a:folHlink>
        <a:srgbClr val="954F72"/>
      </a:folHlink>
    </a:clrScheme>
    <a:fontScheme name="BA - new font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ster slides - new 6.01.2024 - ppt file" id="{854AFAA3-E8D5-4B41-A535-035E8DA59A59}" vid="{A6B6D413-5609-499F-91D9-6F5CE693A5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 and images</Template>
  <TotalTime>488</TotalTime>
  <Words>367</Words>
  <Application>Microsoft Office PowerPoint</Application>
  <PresentationFormat>Widescreen</PresentationFormat>
  <Paragraphs>96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Calibri</vt:lpstr>
      <vt:lpstr>Poppins</vt:lpstr>
      <vt:lpstr>Text and images</vt:lpstr>
      <vt:lpstr>Graphs, charts and tables</vt:lpstr>
      <vt:lpstr>Titles and section headers</vt:lpstr>
      <vt:lpstr>Interesting slides</vt:lpstr>
      <vt:lpstr>Estate Administration Guidebook Launch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 estates with a gift to charity include superannuation</vt:lpstr>
      <vt:lpstr>The median value of superannuation in an estate with a gift to charity is</vt:lpstr>
      <vt:lpstr>PowerPoint Presentation</vt:lpstr>
      <vt:lpstr>PowerPoint Presentation</vt:lpstr>
      <vt:lpstr>Additional Gifts in Wills income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Estate Administration Outsourcing</dc:title>
  <dc:creator>Morgan Koegel</dc:creator>
  <cp:lastModifiedBy>Audrey Seppelt</cp:lastModifiedBy>
  <cp:revision>7</cp:revision>
  <dcterms:created xsi:type="dcterms:W3CDTF">2024-01-16T00:23:37Z</dcterms:created>
  <dcterms:modified xsi:type="dcterms:W3CDTF">2024-02-15T02:57:10Z</dcterms:modified>
</cp:coreProperties>
</file>