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1_878E8F95.xml" ContentType="application/vnd.ms-powerpoint.comments+xml"/>
  <Override PartName="/ppt/comments/modernComment_102_7460A267.xml" ContentType="application/vnd.ms-powerpoint.comments+xml"/>
  <Override PartName="/ppt/comments/modernComment_107_D43912FA.xml" ContentType="application/vnd.ms-powerpoint.comments+xml"/>
  <Override PartName="/ppt/comments/modernComment_105_27DD156A.xml" ContentType="application/vnd.ms-powerpoint.comments+xml"/>
  <Override PartName="/ppt/comments/modernComment_106_9B1F68C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3" r:id="rId5"/>
    <p:sldId id="273" r:id="rId6"/>
    <p:sldId id="261" r:id="rId7"/>
    <p:sldId id="278" r:id="rId8"/>
    <p:sldId id="275" r:id="rId9"/>
    <p:sldId id="277" r:id="rId10"/>
    <p:sldId id="262" r:id="rId11"/>
    <p:sldId id="266" r:id="rId12"/>
    <p:sldId id="272" r:id="rId13"/>
    <p:sldId id="268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B46971-E284-77F0-7B1C-9C5AC6837C2B}" name="Helen Beeby" initials="HB" userId="S::hbeeby@fia.org.au::42e0a4b3-b9e5-4927-8cd2-f165afb5a477" providerId="AD"/>
  <p188:author id="{C9459C98-B475-2187-D26F-9153D378240D}" name="Audrey Seppelt" initials="AS" userId="S::aseppelt@fia.org.au::bdb3fabf-3379-4b13-8acc-aa1fdb8e7a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EB9"/>
    <a:srgbClr val="0866FF"/>
    <a:srgbClr val="057350"/>
    <a:srgbClr val="5095B5"/>
    <a:srgbClr val="1D83B3"/>
    <a:srgbClr val="FF8282"/>
    <a:srgbClr val="32647A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853F5-0EA7-6237-F091-B6F0271D9FC2}" v="185" dt="2024-01-29T05:46:45.232"/>
    <p1510:client id="{0FCD6C0B-0C85-26CB-8372-274D416FD1FB}" v="1661" dt="2024-01-30T00:31:57.375"/>
    <p1510:client id="{D132456F-24B6-414F-C249-2E5412042EF7}" v="27" dt="2024-01-30T00:29:47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01_878E8F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374D2D-2655-4F10-AF79-CE89F59A0820}" authorId="{9AB46971-E284-77F0-7B1C-9C5AC6837C2B}" created="2024-01-25T03:17:17.674">
    <pc:sldMkLst xmlns:pc="http://schemas.microsoft.com/office/powerpoint/2013/main/command">
      <pc:docMk/>
      <pc:sldMk cId="2274267029" sldId="257"/>
    </pc:sldMkLst>
    <p188:txBody>
      <a:bodyPr/>
      <a:lstStyle/>
      <a:p>
        <a:r>
          <a:rPr lang="en-GB"/>
          <a:t>Can you place the IAC logo on every slide please? Bottom left</a:t>
        </a:r>
      </a:p>
    </p188:txBody>
  </p188:cm>
</p188:cmLst>
</file>

<file path=ppt/comments/modernComment_102_7460A26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A70F4F-0118-4A18-92EE-52DC9785EF81}" authorId="{9AB46971-E284-77F0-7B1C-9C5AC6837C2B}" created="2024-01-25T03:16:24.70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52490087" sldId="258"/>
      <ac:spMk id="3" creationId="{54C9C546-AACC-B9C9-6A1C-FA35961CACDC}"/>
    </ac:deMkLst>
    <p188:txBody>
      <a:bodyPr/>
      <a:lstStyle/>
      <a:p>
        <a:r>
          <a:rPr lang="en-GB"/>
          <a:t>Any legal sector followers or new stats would be good to mention</a:t>
        </a:r>
      </a:p>
    </p188:txBody>
  </p188:cm>
</p188:cmLst>
</file>

<file path=ppt/comments/modernComment_105_27DD15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4B67836-7A1B-4834-B0FD-9D9D4FBA8F30}" authorId="{9AB46971-E284-77F0-7B1C-9C5AC6837C2B}" created="2024-01-25T03:26:57.603">
    <pc:sldMkLst xmlns:pc="http://schemas.microsoft.com/office/powerpoint/2013/main/command">
      <pc:docMk/>
      <pc:sldMk cId="668800362" sldId="261"/>
    </pc:sldMkLst>
    <p188:txBody>
      <a:bodyPr/>
      <a:lstStyle/>
      <a:p>
        <a:r>
          <a:rPr lang="en-GB"/>
          <a:t>Can we include the Digital Ninja metrics in here - Jan-Apr ?</a:t>
        </a:r>
      </a:p>
    </p188:txBody>
  </p188:cm>
</p188:cmLst>
</file>

<file path=ppt/comments/modernComment_106_9B1F68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E4FA14-7EAC-490B-B589-E7A6B679D93F}" authorId="{9AB46971-E284-77F0-7B1C-9C5AC6837C2B}" created="2024-01-25T03:28:01.668">
    <pc:sldMkLst xmlns:pc="http://schemas.microsoft.com/office/powerpoint/2013/main/command">
      <pc:docMk/>
      <pc:sldMk cId="2602526918" sldId="262"/>
    </pc:sldMkLst>
    <p188:txBody>
      <a:bodyPr/>
      <a:lstStyle/>
      <a:p>
        <a:r>
          <a:rPr lang="en-GB"/>
          <a:t>Can Andrew help with Jan- April numbers?</a:t>
        </a:r>
      </a:p>
    </p188:txBody>
  </p188:cm>
</p188:cmLst>
</file>

<file path=ppt/comments/modernComment_107_D43912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2A6428-EA58-46C8-AF06-65DF032C8010}" authorId="{9AB46971-E284-77F0-7B1C-9C5AC6837C2B}" created="2024-01-25T03:18:04.285">
    <pc:sldMkLst xmlns:pc="http://schemas.microsoft.com/office/powerpoint/2013/main/command">
      <pc:docMk/>
      <pc:sldMk cId="3560510202" sldId="263"/>
    </pc:sldMkLst>
    <p188:txBody>
      <a:bodyPr/>
      <a:lstStyle/>
      <a:p>
        <a:r>
          <a:rPr lang="en-GB"/>
          <a:t>Mention Sept as IAC Week and spike in clicks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1-29T22:24:44.630" authorId="{C9459C98-B475-2187-D26F-9153D378240D}"/>
          </p223:rxn>
        </p223:reactions>
      </p:ext>
    </p188:extLst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9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0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9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3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9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06_9B1F68C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1_878E8F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2_7460A2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07_D43912FA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5_27DD156A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5400" dirty="0">
                <a:solidFill>
                  <a:schemeClr val="tx2"/>
                </a:solidFill>
              </a:rPr>
              <a:t>2023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Social Media and Website</a:t>
            </a:r>
          </a:p>
        </p:txBody>
      </p:sp>
      <p:pic>
        <p:nvPicPr>
          <p:cNvPr id="4" name="Picture 3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9E99CD5C-FC6B-4DF0-B636-12AFEB750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986166"/>
            <a:ext cx="4141760" cy="380006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1856A-D482-59FD-1458-8E48D6AA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IAC </a:t>
            </a:r>
            <a:r>
              <a:rPr lang="en-US" sz="4000" dirty="0">
                <a:solidFill>
                  <a:srgbClr val="FFFFFF"/>
                </a:solidFill>
              </a:rPr>
              <a:t>Website — 2023</a:t>
            </a:r>
            <a:r>
              <a:rPr lang="en-US" sz="4000">
                <a:solidFill>
                  <a:srgbClr val="FFFFFF"/>
                </a:solidFill>
              </a:rPr>
              <a:t> (April – present)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BE9F2347-C009-78E6-9BA3-9A022E46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1798320"/>
            <a:ext cx="11811000" cy="426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2B0A1E-3EB2-0130-9440-A6862568BD25}"/>
              </a:ext>
            </a:extLst>
          </p:cNvPr>
          <p:cNvSpPr/>
          <p:nvPr/>
        </p:nvSpPr>
        <p:spPr>
          <a:xfrm>
            <a:off x="7485016" y="1884166"/>
            <a:ext cx="4886476" cy="1233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As e</a:t>
            </a:r>
            <a:endParaRPr lang="en-US"/>
          </a:p>
        </p:txBody>
      </p:sp>
      <p:pic>
        <p:nvPicPr>
          <p:cNvPr id="4" name="Picture 3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9900A940-FC3F-6245-AA75-44E333D84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" r="-344" b="20225"/>
          <a:stretch/>
        </p:blipFill>
        <p:spPr>
          <a:xfrm>
            <a:off x="341866" y="5379443"/>
            <a:ext cx="1662683" cy="1184531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C246A8E-0FD6-3E16-17DC-A1BC0A481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63112"/>
              </p:ext>
            </p:extLst>
          </p:nvPr>
        </p:nvGraphicFramePr>
        <p:xfrm>
          <a:off x="342900" y="1935480"/>
          <a:ext cx="816863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505">
                  <a:extLst>
                    <a:ext uri="{9D8B030D-6E8A-4147-A177-3AD203B41FA5}">
                      <a16:colId xmlns:a16="http://schemas.microsoft.com/office/drawing/2014/main" val="19709980"/>
                    </a:ext>
                  </a:extLst>
                </a:gridCol>
                <a:gridCol w="5540130">
                  <a:extLst>
                    <a:ext uri="{9D8B030D-6E8A-4147-A177-3AD203B41FA5}">
                      <a16:colId xmlns:a16="http://schemas.microsoft.com/office/drawing/2014/main" val="2637847106"/>
                    </a:ext>
                  </a:extLst>
                </a:gridCol>
              </a:tblGrid>
              <a:tr h="98032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2023 total users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15.6K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0" i="0" u="none" strike="noStrike" noProof="0" dirty="0">
                          <a:solidFill>
                            <a:schemeClr val="tx1"/>
                          </a:solidFill>
                          <a:latin typeface="Segoe UI"/>
                        </a:rPr>
                        <a:t>Average engagement time</a:t>
                      </a:r>
                      <a:endParaRPr lang="en-US" sz="2400" b="1" i="0" u="none" strike="noStrike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>
                        <a:buNone/>
                      </a:pPr>
                      <a:r>
                        <a:rPr lang="en-GB" sz="4000" b="0" i="0" u="none" strike="noStrike" noProof="0" dirty="0">
                          <a:solidFill>
                            <a:schemeClr val="tx1"/>
                          </a:solidFill>
                          <a:latin typeface="Segoe UI"/>
                        </a:rPr>
                        <a:t>1m 14s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897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269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500984-AD95-6256-87D9-FF698F365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EA66C7-4CB3-8453-4116-8A1A3B9F9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 descr="A graph of a line&#10;&#10;Description automatically generated">
            <a:extLst>
              <a:ext uri="{FF2B5EF4-FFF2-40B4-BE49-F238E27FC236}">
                <a16:creationId xmlns:a16="http://schemas.microsoft.com/office/drawing/2014/main" id="{0F52B1D3-B0C2-341D-56CE-8FB45D6D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7" y="1656103"/>
            <a:ext cx="11047638" cy="49443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6E1725-F140-3BC9-3DA7-9438946D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FBDCD2-F1B5-84D3-6DDC-110272BA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9299B7-8F53-0D05-CD98-C7E69BAC6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2A3A3-4E96-8122-D8CE-5374DCD7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IAC Website</a:t>
            </a:r>
            <a: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  <a:t> — 2023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D1A973-DE04-9A25-0282-6433C4E1963E}"/>
              </a:ext>
            </a:extLst>
          </p:cNvPr>
          <p:cNvSpPr/>
          <p:nvPr/>
        </p:nvSpPr>
        <p:spPr>
          <a:xfrm>
            <a:off x="7128207" y="1716918"/>
            <a:ext cx="4886476" cy="1233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As e</a:t>
            </a:r>
            <a:endParaRPr lang="en-US"/>
          </a:p>
        </p:txBody>
      </p:sp>
      <p:pic>
        <p:nvPicPr>
          <p:cNvPr id="4" name="Picture 3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63B8C1F7-FFC0-1448-6B51-5F60454D7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8" r="-344" b="20225"/>
          <a:stretch/>
        </p:blipFill>
        <p:spPr>
          <a:xfrm>
            <a:off x="138047" y="5494889"/>
            <a:ext cx="1662683" cy="1184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F19C6-2C4C-83AD-0B05-882F8F26EF96}"/>
              </a:ext>
            </a:extLst>
          </p:cNvPr>
          <p:cNvSpPr txBox="1"/>
          <p:nvPr/>
        </p:nvSpPr>
        <p:spPr>
          <a:xfrm>
            <a:off x="6946632" y="3306392"/>
            <a:ext cx="1235684" cy="369332"/>
          </a:xfrm>
          <a:prstGeom prst="rect">
            <a:avLst/>
          </a:prstGeom>
          <a:solidFill>
            <a:srgbClr val="306EB9"/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IAC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7ABC6-CF51-D2F0-D682-BF0132EA9510}"/>
              </a:ext>
            </a:extLst>
          </p:cNvPr>
          <p:cNvSpPr txBox="1"/>
          <p:nvPr/>
        </p:nvSpPr>
        <p:spPr>
          <a:xfrm>
            <a:off x="9012053" y="3125918"/>
            <a:ext cx="1235684" cy="369332"/>
          </a:xfrm>
          <a:prstGeom prst="rect">
            <a:avLst/>
          </a:prstGeom>
          <a:solidFill>
            <a:srgbClr val="306EB9"/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Blog post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F377E-6F41-7249-C3AE-ABCC68AB22A7}"/>
              </a:ext>
            </a:extLst>
          </p:cNvPr>
          <p:cNvSpPr txBox="1"/>
          <p:nvPr/>
        </p:nvSpPr>
        <p:spPr>
          <a:xfrm>
            <a:off x="4055808" y="1813822"/>
            <a:ext cx="30577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Events include page views, link and email clicks, file downloads and scrolls</a:t>
            </a:r>
          </a:p>
        </p:txBody>
      </p:sp>
    </p:spTree>
    <p:extLst>
      <p:ext uri="{BB962C8B-B14F-4D97-AF65-F5344CB8AC3E}">
        <p14:creationId xmlns:p14="http://schemas.microsoft.com/office/powerpoint/2010/main" val="344094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5BB500-8096-FE62-811F-DFCFC0305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F34717-78F1-F6DC-4186-2F1D67315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6468F8-AEEE-6292-9B92-855218F56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31578A-3B57-8077-F813-79A43BCEF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1FF7E6-ECE8-D7FE-21E5-F81AD16A7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89DFF-67BC-3700-3AD3-201CB3CA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IAC Website</a:t>
            </a:r>
            <a:r>
              <a:rPr lang="en-US" sz="4000" dirty="0">
                <a:solidFill>
                  <a:srgbClr val="FFFFFF"/>
                </a:solidFill>
              </a:rPr>
              <a:t> – 2023 statistics</a:t>
            </a:r>
            <a:r>
              <a:rPr lang="en-US" sz="4000">
                <a:solidFill>
                  <a:srgbClr val="FFFFFF"/>
                </a:solidFill>
              </a:rPr>
              <a:t>  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5E544-E942-6AE9-298C-23872324B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13" y="1821280"/>
            <a:ext cx="4410075" cy="44196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ADA614-7B9C-32DC-D085-86BBE1277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8544"/>
              </p:ext>
            </p:extLst>
          </p:nvPr>
        </p:nvGraphicFramePr>
        <p:xfrm>
          <a:off x="833588" y="2616347"/>
          <a:ext cx="1593473" cy="2997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473">
                  <a:extLst>
                    <a:ext uri="{9D8B030D-6E8A-4147-A177-3AD203B41FA5}">
                      <a16:colId xmlns:a16="http://schemas.microsoft.com/office/drawing/2014/main" val="2875976799"/>
                    </a:ext>
                  </a:extLst>
                </a:gridCol>
              </a:tblGrid>
              <a:tr h="599461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IAC Week 2023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22571"/>
                  </a:ext>
                </a:extLst>
              </a:tr>
              <a:tr h="599461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Home page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723518"/>
                  </a:ext>
                </a:extLst>
              </a:tr>
              <a:tr h="599461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Supporter login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198182"/>
                  </a:ext>
                </a:extLst>
              </a:tr>
              <a:tr h="599461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Find a Charity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35171"/>
                  </a:ext>
                </a:extLst>
              </a:tr>
              <a:tr h="599461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IAC Week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7352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B2E1D3-EA44-7BF1-4EFE-FCB0225E6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57285"/>
              </p:ext>
            </p:extLst>
          </p:nvPr>
        </p:nvGraphicFramePr>
        <p:xfrm>
          <a:off x="1236646" y="1907486"/>
          <a:ext cx="3956174" cy="3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174">
                  <a:extLst>
                    <a:ext uri="{9D8B030D-6E8A-4147-A177-3AD203B41FA5}">
                      <a16:colId xmlns:a16="http://schemas.microsoft.com/office/drawing/2014/main" val="235283500"/>
                    </a:ext>
                  </a:extLst>
                </a:gridCol>
              </a:tblGrid>
              <a:tr h="367760">
                <a:tc>
                  <a:txBody>
                    <a:bodyPr/>
                    <a:lstStyle/>
                    <a:p>
                      <a:pPr algn="ctr"/>
                      <a:r>
                        <a:rPr lang="en-GB" b="1" u="sng">
                          <a:solidFill>
                            <a:schemeClr val="tx1"/>
                          </a:solidFill>
                        </a:rPr>
                        <a:t>Most viewed pages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1208"/>
                  </a:ext>
                </a:extLst>
              </a:tr>
            </a:tbl>
          </a:graphicData>
        </a:graphic>
      </p:graphicFrame>
      <p:pic>
        <p:nvPicPr>
          <p:cNvPr id="12" name="Picture 11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F1025636-EBC2-FD4C-FC42-90CD6B79E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8" r="-344" b="20225"/>
          <a:stretch/>
        </p:blipFill>
        <p:spPr>
          <a:xfrm>
            <a:off x="138047" y="5494889"/>
            <a:ext cx="1662683" cy="11845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CF0FF3-E8C3-AF08-9333-03874C338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758" y="1788815"/>
            <a:ext cx="4362450" cy="436245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FD7F791-11A6-A142-C42D-34BB189B7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31069"/>
              </p:ext>
            </p:extLst>
          </p:nvPr>
        </p:nvGraphicFramePr>
        <p:xfrm>
          <a:off x="6858000" y="1909010"/>
          <a:ext cx="4312793" cy="3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793">
                  <a:extLst>
                    <a:ext uri="{9D8B030D-6E8A-4147-A177-3AD203B41FA5}">
                      <a16:colId xmlns:a16="http://schemas.microsoft.com/office/drawing/2014/main" val="235283500"/>
                    </a:ext>
                  </a:extLst>
                </a:gridCol>
              </a:tblGrid>
              <a:tr h="367760">
                <a:tc>
                  <a:txBody>
                    <a:bodyPr/>
                    <a:lstStyle/>
                    <a:p>
                      <a:pPr algn="ctr"/>
                      <a:r>
                        <a:rPr lang="en-GB" u="sng" dirty="0">
                          <a:solidFill>
                            <a:schemeClr val="tx1"/>
                          </a:solidFill>
                        </a:rPr>
                        <a:t>User source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12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CF3B08F-3A86-0CF2-4A0F-7923582A5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54087"/>
              </p:ext>
            </p:extLst>
          </p:nvPr>
        </p:nvGraphicFramePr>
        <p:xfrm>
          <a:off x="6611625" y="2680515"/>
          <a:ext cx="1593473" cy="2938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473">
                  <a:extLst>
                    <a:ext uri="{9D8B030D-6E8A-4147-A177-3AD203B41FA5}">
                      <a16:colId xmlns:a16="http://schemas.microsoft.com/office/drawing/2014/main" val="2875976799"/>
                    </a:ext>
                  </a:extLst>
                </a:gridCol>
              </a:tblGrid>
              <a:tr h="5877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Organic search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22571"/>
                  </a:ext>
                </a:extLst>
              </a:tr>
              <a:tr h="587715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Organic social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723518"/>
                  </a:ext>
                </a:extLst>
              </a:tr>
              <a:tr h="587715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Direct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198182"/>
                  </a:ext>
                </a:extLst>
              </a:tr>
              <a:tr h="587715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Referral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35171"/>
                  </a:ext>
                </a:extLst>
              </a:tr>
              <a:tr h="587715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Paid search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73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6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E5539EC-8CB8-002F-68C6-67884028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5D55A6-9EFD-CDA3-20CC-A99812CE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B6E73B-6DFD-AE6C-1628-DF8DC300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E00FC4-DDBC-F424-CF71-73AF7A28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0DED6F-58B8-83D0-B98E-518014AE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111" y="301843"/>
            <a:ext cx="10256531" cy="1003532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</a:rPr>
              <a:t>Event attendees</a:t>
            </a:r>
          </a:p>
        </p:txBody>
      </p:sp>
      <p:pic>
        <p:nvPicPr>
          <p:cNvPr id="5" name="Picture 4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A2D6C2E7-BD94-2705-2EF7-A6A7F3935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8" r="-344" b="20225"/>
          <a:stretch/>
        </p:blipFill>
        <p:spPr>
          <a:xfrm>
            <a:off x="138047" y="5494889"/>
            <a:ext cx="1662683" cy="1184531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8B1D90-FFC7-C85F-1DA5-346CE3FF0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516168"/>
              </p:ext>
            </p:extLst>
          </p:nvPr>
        </p:nvGraphicFramePr>
        <p:xfrm>
          <a:off x="1421528" y="1934193"/>
          <a:ext cx="10027417" cy="423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9565">
                  <a:extLst>
                    <a:ext uri="{9D8B030D-6E8A-4147-A177-3AD203B41FA5}">
                      <a16:colId xmlns:a16="http://schemas.microsoft.com/office/drawing/2014/main" val="304728482"/>
                    </a:ext>
                  </a:extLst>
                </a:gridCol>
                <a:gridCol w="5037852">
                  <a:extLst>
                    <a:ext uri="{9D8B030D-6E8A-4147-A177-3AD203B41FA5}">
                      <a16:colId xmlns:a16="http://schemas.microsoft.com/office/drawing/2014/main" val="2200266893"/>
                    </a:ext>
                  </a:extLst>
                </a:gridCol>
              </a:tblGrid>
              <a:tr h="14116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We put on</a:t>
                      </a:r>
                    </a:p>
                    <a:p>
                      <a:pPr lvl="0">
                        <a:buNone/>
                      </a:pPr>
                      <a:r>
                        <a:rPr lang="en-GB" sz="4700" b="0" dirty="0">
                          <a:solidFill>
                            <a:schemeClr val="tx1"/>
                          </a:solidFill>
                        </a:rPr>
                        <a:t>28 events</a:t>
                      </a:r>
                      <a:endParaRPr lang="en-GB" dirty="0"/>
                    </a:p>
                  </a:txBody>
                  <a:tcPr marL="80580" marR="80580" marT="40290" marB="40290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And sent out</a:t>
                      </a:r>
                    </a:p>
                    <a:p>
                      <a:pPr lvl="0">
                        <a:buNone/>
                      </a:pPr>
                      <a:r>
                        <a:rPr lang="en-GB" sz="4700" b="0" dirty="0">
                          <a:solidFill>
                            <a:schemeClr val="tx1"/>
                          </a:solidFill>
                        </a:rPr>
                        <a:t>20 IAC Loops</a:t>
                      </a:r>
                    </a:p>
                  </a:txBody>
                  <a:tcPr marL="80580" marR="80580" marT="40290" marB="40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030795"/>
                  </a:ext>
                </a:extLst>
              </a:tr>
              <a:tr h="1411612">
                <a:tc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Training Days (4)</a:t>
                      </a:r>
                      <a:endParaRPr lang="en-US" sz="2100" dirty="0"/>
                    </a:p>
                    <a:p>
                      <a:pPr lvl="0">
                        <a:buNone/>
                      </a:pPr>
                      <a:r>
                        <a:rPr lang="en-GB" sz="4700" b="0" dirty="0">
                          <a:solidFill>
                            <a:schemeClr val="tx1"/>
                          </a:solidFill>
                        </a:rPr>
                        <a:t>282 attendees</a:t>
                      </a:r>
                    </a:p>
                  </a:txBody>
                  <a:tcPr marL="80580" marR="80580" marT="40290" marB="40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Webinars (7)</a:t>
                      </a:r>
                      <a:endParaRPr lang="en-US" sz="2100" dirty="0"/>
                    </a:p>
                    <a:p>
                      <a:pPr lvl="0">
                        <a:buNone/>
                      </a:pPr>
                      <a:r>
                        <a:rPr lang="en-GB" sz="4700" b="0" dirty="0">
                          <a:solidFill>
                            <a:schemeClr val="tx1"/>
                          </a:solidFill>
                        </a:rPr>
                        <a:t>462 </a:t>
                      </a:r>
                      <a:r>
                        <a:rPr lang="en-GB" sz="4700" b="0" i="0" u="none" strike="noStrike" noProof="0" dirty="0">
                          <a:solidFill>
                            <a:schemeClr val="tx1"/>
                          </a:solidFill>
                        </a:rPr>
                        <a:t>attendees</a:t>
                      </a:r>
                    </a:p>
                  </a:txBody>
                  <a:tcPr marL="80580" marR="80580" marT="40290" marB="40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920228"/>
                  </a:ext>
                </a:extLst>
              </a:tr>
              <a:tr h="1411612">
                <a:tc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One Day Conference</a:t>
                      </a:r>
                      <a:endParaRPr lang="en-US" sz="2100" dirty="0"/>
                    </a:p>
                    <a:p>
                      <a:pPr lvl="0">
                        <a:buNone/>
                      </a:pPr>
                      <a:r>
                        <a:rPr lang="en-GB" sz="4700" b="0" dirty="0">
                          <a:solidFill>
                            <a:schemeClr val="tx1"/>
                          </a:solidFill>
                        </a:rPr>
                        <a:t>211 </a:t>
                      </a:r>
                      <a:r>
                        <a:rPr lang="en-GB" sz="4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attendees</a:t>
                      </a:r>
                    </a:p>
                  </a:txBody>
                  <a:tcPr marL="80580" marR="80580" marT="40290" marB="40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IAC Week &amp; Roadshow </a:t>
                      </a:r>
                      <a:endParaRPr lang="en-GB" sz="4700" b="0" i="0" u="none" strike="noStrike" noProof="0" dirty="0">
                        <a:solidFill>
                          <a:schemeClr val="tx1"/>
                        </a:solidFill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4700" b="0" dirty="0">
                          <a:solidFill>
                            <a:schemeClr val="tx1"/>
                          </a:solidFill>
                        </a:rPr>
                        <a:t>191 </a:t>
                      </a:r>
                      <a:r>
                        <a:rPr lang="en-GB" sz="4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attendees</a:t>
                      </a:r>
                    </a:p>
                  </a:txBody>
                  <a:tcPr marL="80580" marR="80580" marT="40290" marB="40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320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12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48A6-A083-1323-D158-190DC05B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30" y="1994867"/>
            <a:ext cx="4243589" cy="33206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3200" b="1"/>
              <a:t>307,721 impressions</a:t>
            </a:r>
            <a:endParaRPr lang="en-US" sz="3200" b="1"/>
          </a:p>
          <a:p>
            <a:r>
              <a:rPr lang="en-GB" sz="3200"/>
              <a:t>889 page views</a:t>
            </a:r>
          </a:p>
          <a:p>
            <a:r>
              <a:rPr lang="en-GB" sz="3200"/>
              <a:t>394 unique visitors</a:t>
            </a:r>
          </a:p>
          <a:p>
            <a:r>
              <a:rPr lang="en-GB" sz="3200"/>
              <a:t>644 reactions</a:t>
            </a:r>
          </a:p>
          <a:p>
            <a:r>
              <a:rPr lang="en-GB" sz="3200"/>
              <a:t>54 comments</a:t>
            </a:r>
          </a:p>
          <a:p>
            <a:r>
              <a:rPr lang="en-GB" sz="3200"/>
              <a:t>69 reposts</a:t>
            </a:r>
          </a:p>
          <a:p>
            <a:endParaRPr lang="en-GB" sz="3200"/>
          </a:p>
          <a:p>
            <a:endParaRPr lang="en-GB" sz="2200"/>
          </a:p>
          <a:p>
            <a:endParaRPr lang="en-GB" sz="2200"/>
          </a:p>
        </p:txBody>
      </p:sp>
      <p:pic>
        <p:nvPicPr>
          <p:cNvPr id="4" name="Picture 3" descr="A yellow pie chart with blue and yellow text&#10;&#10;Description automatically generated">
            <a:extLst>
              <a:ext uri="{FF2B5EF4-FFF2-40B4-BE49-F238E27FC236}">
                <a16:creationId xmlns:a16="http://schemas.microsoft.com/office/drawing/2014/main" id="{85C453A6-A8A2-BF4D-B278-907B1AB22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9" r="380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E60AB-09AC-85F4-8368-1A7471885B9C}"/>
              </a:ext>
            </a:extLst>
          </p:cNvPr>
          <p:cNvSpPr txBox="1"/>
          <p:nvPr/>
        </p:nvSpPr>
        <p:spPr>
          <a:xfrm>
            <a:off x="9015397" y="4327033"/>
            <a:ext cx="2077253" cy="523220"/>
          </a:xfrm>
          <a:prstGeom prst="rect">
            <a:avLst/>
          </a:prstGeom>
          <a:solidFill>
            <a:srgbClr val="414141"/>
          </a:solidFill>
          <a:effectLst>
            <a:outerShdw blurRad="63500" dist="165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Sponsored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2C167-724C-3FAD-95C5-2B13353BE9DB}"/>
              </a:ext>
            </a:extLst>
          </p:cNvPr>
          <p:cNvSpPr txBox="1"/>
          <p:nvPr/>
        </p:nvSpPr>
        <p:spPr>
          <a:xfrm>
            <a:off x="9415748" y="2290195"/>
            <a:ext cx="1511196" cy="523220"/>
          </a:xfrm>
          <a:prstGeom prst="rect">
            <a:avLst/>
          </a:prstGeom>
          <a:solidFill>
            <a:srgbClr val="414141"/>
          </a:solidFill>
          <a:effectLst>
            <a:outerShdw blurRad="63500" dist="1905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Organic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0ACFB-7224-B3BF-A274-47FA4EFF563A}"/>
              </a:ext>
            </a:extLst>
          </p:cNvPr>
          <p:cNvSpPr txBox="1"/>
          <p:nvPr/>
        </p:nvSpPr>
        <p:spPr>
          <a:xfrm>
            <a:off x="6729113" y="186145"/>
            <a:ext cx="45724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/>
              <a:t>Where impressions come from:</a:t>
            </a:r>
            <a:endParaRPr lang="en-US" sz="3600"/>
          </a:p>
        </p:txBody>
      </p:sp>
      <p:pic>
        <p:nvPicPr>
          <p:cNvPr id="9" name="Picture 8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8C97C634-DC48-A7BC-692B-0FAC7458D9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" r="-344" b="20225"/>
          <a:stretch/>
        </p:blipFill>
        <p:spPr>
          <a:xfrm>
            <a:off x="138047" y="5494889"/>
            <a:ext cx="1662683" cy="1184531"/>
          </a:xfrm>
          <a:prstGeom prst="rect">
            <a:avLst/>
          </a:prstGeom>
        </p:spPr>
      </p:pic>
      <p:pic>
        <p:nvPicPr>
          <p:cNvPr id="5" name="Picture 4" descr="File:LinkedIn Logo.svg - Wikimedia Commons">
            <a:extLst>
              <a:ext uri="{FF2B5EF4-FFF2-40B4-BE49-F238E27FC236}">
                <a16:creationId xmlns:a16="http://schemas.microsoft.com/office/drawing/2014/main" id="{2659A9BD-3874-9AB2-F203-12BE9D42A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31" y="692191"/>
            <a:ext cx="2743197" cy="7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670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B2B7D-C631-AD76-28F0-239A4583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 Followers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C546-AACC-B9C9-6A1C-FA35961CA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1,076 </a:t>
            </a:r>
            <a:r>
              <a:rPr lang="en-GB" dirty="0"/>
              <a:t>followers</a:t>
            </a:r>
          </a:p>
          <a:p>
            <a:r>
              <a:rPr lang="en-GB" b="1" dirty="0"/>
              <a:t>280 </a:t>
            </a:r>
            <a:r>
              <a:rPr lang="en-GB" dirty="0"/>
              <a:t>new followers in 2023</a:t>
            </a:r>
          </a:p>
          <a:p>
            <a:r>
              <a:rPr lang="en-GB" b="1" dirty="0"/>
              <a:t>17 </a:t>
            </a:r>
            <a:r>
              <a:rPr lang="en-GB" dirty="0"/>
              <a:t>followers in the Legal sector</a:t>
            </a:r>
          </a:p>
          <a:p>
            <a:endParaRPr lang="en-GB" sz="2200"/>
          </a:p>
          <a:p>
            <a:endParaRPr lang="en-GB" sz="2200"/>
          </a:p>
        </p:txBody>
      </p:sp>
      <p:pic>
        <p:nvPicPr>
          <p:cNvPr id="7" name="Picture 6" descr="A blue and yellow pie chart&#10;&#10;Description automatically generated">
            <a:extLst>
              <a:ext uri="{FF2B5EF4-FFF2-40B4-BE49-F238E27FC236}">
                <a16:creationId xmlns:a16="http://schemas.microsoft.com/office/drawing/2014/main" id="{055A0D1D-1C35-66B0-1286-EC761D2BE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" r="3609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493DBD38-5DA2-1326-4F5F-03224612E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" r="-344" b="20225"/>
          <a:stretch/>
        </p:blipFill>
        <p:spPr>
          <a:xfrm>
            <a:off x="138047" y="5494889"/>
            <a:ext cx="1662683" cy="1184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53B751-84C8-7DF7-D55C-6BBA71F9D838}"/>
              </a:ext>
            </a:extLst>
          </p:cNvPr>
          <p:cNvSpPr txBox="1"/>
          <p:nvPr/>
        </p:nvSpPr>
        <p:spPr>
          <a:xfrm>
            <a:off x="9791381" y="2300928"/>
            <a:ext cx="2047815" cy="646331"/>
          </a:xfrm>
          <a:prstGeom prst="rect">
            <a:avLst/>
          </a:prstGeom>
          <a:solidFill>
            <a:srgbClr val="414141"/>
          </a:solidFill>
          <a:effectLst>
            <a:outerShdw blurRad="63500" dist="1905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Acquired </a:t>
            </a:r>
            <a:r>
              <a:rPr lang="en-GB" b="1">
                <a:solidFill>
                  <a:schemeClr val="bg1"/>
                </a:solidFill>
              </a:rPr>
              <a:t>from sponsore</a:t>
            </a:r>
            <a:r>
              <a:rPr lang="en-GB" b="1" dirty="0">
                <a:solidFill>
                  <a:schemeClr val="bg1"/>
                </a:solidFill>
              </a:rPr>
              <a:t>d posts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B7DA1-49D0-08A4-3234-0C7B43227E9F}"/>
              </a:ext>
            </a:extLst>
          </p:cNvPr>
          <p:cNvSpPr txBox="1"/>
          <p:nvPr/>
        </p:nvSpPr>
        <p:spPr>
          <a:xfrm>
            <a:off x="8245916" y="4093238"/>
            <a:ext cx="1382407" cy="646331"/>
          </a:xfrm>
          <a:prstGeom prst="rect">
            <a:avLst/>
          </a:prstGeom>
          <a:solidFill>
            <a:srgbClr val="414141"/>
          </a:solidFill>
          <a:effectLst>
            <a:outerShdw blurRad="63500" dist="1905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Acquired organically</a:t>
            </a:r>
          </a:p>
        </p:txBody>
      </p:sp>
      <p:pic>
        <p:nvPicPr>
          <p:cNvPr id="15" name="Picture 14" descr="File:LinkedIn Logo.svg - Wikimedia Commons">
            <a:extLst>
              <a:ext uri="{FF2B5EF4-FFF2-40B4-BE49-F238E27FC236}">
                <a16:creationId xmlns:a16="http://schemas.microsoft.com/office/drawing/2014/main" id="{D9176B92-B39F-3BB4-942E-1E0B367BA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31" y="692191"/>
            <a:ext cx="2743197" cy="7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900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heart with a fingerprint on it&#10;&#10;Description automatically generated">
            <a:extLst>
              <a:ext uri="{FF2B5EF4-FFF2-40B4-BE49-F238E27FC236}">
                <a16:creationId xmlns:a16="http://schemas.microsoft.com/office/drawing/2014/main" id="{3DEC7B64-B603-A70D-D835-5BFE9360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1" y="5353317"/>
            <a:ext cx="1775140" cy="1785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B7D5F-7737-B517-A296-936797A5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FFC000"/>
          </a:solidFill>
          <a:ln w="174625" cmpd="thinThick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000" b="1" dirty="0"/>
            </a:br>
            <a:br>
              <a:rPr lang="en-US" sz="3000" b="1" dirty="0"/>
            </a:br>
            <a:r>
              <a:rPr lang="en-US" sz="3000" b="1" dirty="0"/>
              <a:t> 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impact of sponsored posts</a:t>
            </a:r>
            <a:endParaRPr lang="en-US" sz="3000" b="1" kern="1200" dirty="0">
              <a:latin typeface="+mj-lt"/>
            </a:endParaRPr>
          </a:p>
        </p:txBody>
      </p:sp>
      <p:pic>
        <p:nvPicPr>
          <p:cNvPr id="4" name="Content Placeholder 3" descr="A graph with lines and a line in the middle&#10;&#10;Description automatically generated">
            <a:extLst>
              <a:ext uri="{FF2B5EF4-FFF2-40B4-BE49-F238E27FC236}">
                <a16:creationId xmlns:a16="http://schemas.microsoft.com/office/drawing/2014/main" id="{E9EB1995-A2C7-1AAE-8707-CBAB67C30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54790" y="721029"/>
            <a:ext cx="8313056" cy="5110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95C38-2E7C-5D22-39F2-07A51629FD73}"/>
              </a:ext>
            </a:extLst>
          </p:cNvPr>
          <p:cNvSpPr txBox="1"/>
          <p:nvPr/>
        </p:nvSpPr>
        <p:spPr>
          <a:xfrm>
            <a:off x="8192254" y="1528195"/>
            <a:ext cx="2047815" cy="646331"/>
          </a:xfrm>
          <a:prstGeom prst="rect">
            <a:avLst/>
          </a:prstGeom>
          <a:solidFill>
            <a:srgbClr val="057350"/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IAC Week sponsored posts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File:LinkedIn Logo.svg - Wikimedia Commons">
            <a:extLst>
              <a:ext uri="{FF2B5EF4-FFF2-40B4-BE49-F238E27FC236}">
                <a16:creationId xmlns:a16="http://schemas.microsoft.com/office/drawing/2014/main" id="{A69C1736-F4E7-2D03-5184-C06B6C396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549" y="2653219"/>
            <a:ext cx="1667433" cy="4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102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C24A-E91B-3E51-6E58-9991DBA4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874" y="594310"/>
            <a:ext cx="4368602" cy="892283"/>
          </a:xfrm>
        </p:spPr>
        <p:txBody>
          <a:bodyPr anchor="b">
            <a:normAutofit/>
          </a:bodyPr>
          <a:lstStyle/>
          <a:p>
            <a:r>
              <a:rPr lang="en-GB" sz="5400" dirty="0"/>
              <a:t>Facebook</a:t>
            </a:r>
          </a:p>
        </p:txBody>
      </p:sp>
      <p:pic>
        <p:nvPicPr>
          <p:cNvPr id="7" name="Content Placeholder 6" descr="A yellow pie chart with black numbers and a blue stripe&#10;&#10;Description automatically generated">
            <a:extLst>
              <a:ext uri="{FF2B5EF4-FFF2-40B4-BE49-F238E27FC236}">
                <a16:creationId xmlns:a16="http://schemas.microsoft.com/office/drawing/2014/main" id="{FDF9084A-C454-80E1-6770-CBC794C5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9" r="2957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Picture 8" descr="File:Facebook Logo 2023.png - Wikipedia">
            <a:extLst>
              <a:ext uri="{FF2B5EF4-FFF2-40B4-BE49-F238E27FC236}">
                <a16:creationId xmlns:a16="http://schemas.microsoft.com/office/drawing/2014/main" id="{B5507E1C-FD02-47A8-E4BA-B5F14FC67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81" y="410136"/>
            <a:ext cx="1275230" cy="127523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0FD7918-B451-D74D-A7F5-203D47CC5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03750"/>
              </p:ext>
            </p:extLst>
          </p:nvPr>
        </p:nvGraphicFramePr>
        <p:xfrm>
          <a:off x="1064558" y="1714499"/>
          <a:ext cx="4195393" cy="370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523">
                  <a:extLst>
                    <a:ext uri="{9D8B030D-6E8A-4147-A177-3AD203B41FA5}">
                      <a16:colId xmlns:a16="http://schemas.microsoft.com/office/drawing/2014/main" val="2733254553"/>
                    </a:ext>
                  </a:extLst>
                </a:gridCol>
                <a:gridCol w="2359870">
                  <a:extLst>
                    <a:ext uri="{9D8B030D-6E8A-4147-A177-3AD203B41FA5}">
                      <a16:colId xmlns:a16="http://schemas.microsoft.com/office/drawing/2014/main" val="3955853329"/>
                    </a:ext>
                  </a:extLst>
                </a:gridCol>
              </a:tblGrid>
              <a:tr h="659477"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Reach</a:t>
                      </a:r>
                      <a:endParaRPr lang="en-GB" b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4000" b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402,700 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126509"/>
                  </a:ext>
                </a:extLst>
              </a:tr>
              <a:tr h="783906"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Visits</a:t>
                      </a:r>
                      <a:endParaRPr lang="en-GB" b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2421 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465838"/>
                  </a:ext>
                </a:extLst>
              </a:tr>
              <a:tr h="783906"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Content 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lvl="0" algn="r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interactions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4000" b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641 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285144"/>
                  </a:ext>
                </a:extLst>
              </a:tr>
              <a:tr h="659477"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Page likes</a:t>
                      </a:r>
                      <a:endParaRPr lang="en-GB" b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4000" b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43 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750809"/>
                  </a:ext>
                </a:extLst>
              </a:tr>
              <a:tr h="659477"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Link clicks</a:t>
                      </a:r>
                      <a:endParaRPr lang="en-GB" b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4000" b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4400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14427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732694C-B704-F578-5C72-B949379CB3FC}"/>
              </a:ext>
            </a:extLst>
          </p:cNvPr>
          <p:cNvSpPr txBox="1"/>
          <p:nvPr/>
        </p:nvSpPr>
        <p:spPr>
          <a:xfrm>
            <a:off x="9214042" y="2144519"/>
            <a:ext cx="1511196" cy="523220"/>
          </a:xfrm>
          <a:prstGeom prst="rect">
            <a:avLst/>
          </a:prstGeom>
          <a:solidFill>
            <a:srgbClr val="414141"/>
          </a:solidFill>
          <a:effectLst>
            <a:outerShdw blurRad="63500" dist="1905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Organic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280DB0-8C2D-A99F-3E94-A993F989BB6C}"/>
              </a:ext>
            </a:extLst>
          </p:cNvPr>
          <p:cNvSpPr txBox="1"/>
          <p:nvPr/>
        </p:nvSpPr>
        <p:spPr>
          <a:xfrm>
            <a:off x="9258866" y="4296048"/>
            <a:ext cx="950902" cy="523220"/>
          </a:xfrm>
          <a:prstGeom prst="rect">
            <a:avLst/>
          </a:prstGeom>
          <a:solidFill>
            <a:srgbClr val="414141"/>
          </a:solidFill>
          <a:effectLst>
            <a:outerShdw blurRad="63500" dist="1905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Ads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8B8E75-4D1A-4567-839A-2D8D51A66E67}"/>
              </a:ext>
            </a:extLst>
          </p:cNvPr>
          <p:cNvSpPr txBox="1"/>
          <p:nvPr/>
        </p:nvSpPr>
        <p:spPr>
          <a:xfrm>
            <a:off x="6628260" y="623174"/>
            <a:ext cx="45724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dirty="0"/>
              <a:t>Reach breakdown</a:t>
            </a:r>
          </a:p>
        </p:txBody>
      </p:sp>
      <p:pic>
        <p:nvPicPr>
          <p:cNvPr id="28" name="Picture 27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B83E748D-7E49-9AAA-9C58-44DE4F0A66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" r="-344" b="20225"/>
          <a:stretch/>
        </p:blipFill>
        <p:spPr>
          <a:xfrm>
            <a:off x="138047" y="5494889"/>
            <a:ext cx="1662683" cy="11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35F6-F797-52BD-FEE8-2A785463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41" y="353919"/>
            <a:ext cx="10515600" cy="1325563"/>
          </a:xfrm>
        </p:spPr>
        <p:txBody>
          <a:bodyPr/>
          <a:lstStyle/>
          <a:p>
            <a:r>
              <a:rPr lang="en-GB"/>
              <a:t>Impact of Facebook 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CFC448-39E8-5DF9-CF74-1333928B8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718" y="2268046"/>
            <a:ext cx="11742662" cy="3780972"/>
          </a:xfrm>
        </p:spPr>
      </p:pic>
      <p:pic>
        <p:nvPicPr>
          <p:cNvPr id="5" name="Picture 4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7FEE6878-BE8B-0081-76C7-2BDE98BE11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" r="-344" b="20225"/>
          <a:stretch/>
        </p:blipFill>
        <p:spPr>
          <a:xfrm>
            <a:off x="138047" y="5494889"/>
            <a:ext cx="1662683" cy="1184531"/>
          </a:xfrm>
          <a:prstGeom prst="rect">
            <a:avLst/>
          </a:prstGeom>
        </p:spPr>
      </p:pic>
      <p:pic>
        <p:nvPicPr>
          <p:cNvPr id="8" name="Picture 7" descr="File:Facebook Logo 2023.png - Wikipedia">
            <a:extLst>
              <a:ext uri="{FF2B5EF4-FFF2-40B4-BE49-F238E27FC236}">
                <a16:creationId xmlns:a16="http://schemas.microsoft.com/office/drawing/2014/main" id="{429C7A4F-1D28-B0DC-EC98-1736AE77E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81" y="410136"/>
            <a:ext cx="1275230" cy="1275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D0F29D-116D-1383-EBBD-FFE16C60876B}"/>
              </a:ext>
            </a:extLst>
          </p:cNvPr>
          <p:cNvSpPr txBox="1"/>
          <p:nvPr/>
        </p:nvSpPr>
        <p:spPr>
          <a:xfrm>
            <a:off x="3788342" y="2133313"/>
            <a:ext cx="2047815" cy="646331"/>
          </a:xfrm>
          <a:prstGeom prst="rect">
            <a:avLst/>
          </a:prstGeom>
          <a:solidFill>
            <a:srgbClr val="057350"/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IAC Week sponsored posts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003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99FF8B-D570-887C-F780-CDEC2CAFB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EA98B3-5925-900B-AC89-2BD15BB95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9D5EE7-BA5F-69B7-F9AD-6C113F13A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CBE9F6-D0B8-1258-E60A-CB68DE7C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CAC81-713C-D2A5-F388-98EEC245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Jan 2024 blog campaign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39193B80-2CA6-4000-7C2E-3F55BB370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87" b="12069"/>
          <a:stretch/>
        </p:blipFill>
        <p:spPr>
          <a:xfrm>
            <a:off x="64394" y="1654993"/>
            <a:ext cx="12192000" cy="4930039"/>
          </a:xfrm>
          <a:prstGeom prst="rect">
            <a:avLst/>
          </a:prstGeom>
        </p:spPr>
      </p:pic>
      <p:pic>
        <p:nvPicPr>
          <p:cNvPr id="12" name="Picture 11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7A52EEDF-D1B9-7B77-5202-EC05157EB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8" r="-344" b="20225"/>
          <a:stretch/>
        </p:blipFill>
        <p:spPr>
          <a:xfrm>
            <a:off x="138047" y="5494889"/>
            <a:ext cx="1662683" cy="11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B1EB3-EA26-CA64-DD25-D74AA4FB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D87584-8563-38B7-1928-4D15BB42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32EE5-B148-74D9-D057-132D6991D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421BE2-31D8-D3BF-8E7E-7E38C50B7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2AFC8-7E0C-4C4A-D117-D6731E1E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Jan 2024 blog campaign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3777A753-09B2-DDDB-707D-BAD005472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8" r="-344" b="20225"/>
          <a:stretch/>
        </p:blipFill>
        <p:spPr>
          <a:xfrm>
            <a:off x="138047" y="5494889"/>
            <a:ext cx="1662683" cy="1184531"/>
          </a:xfrm>
          <a:prstGeom prst="rect">
            <a:avLst/>
          </a:prstGeom>
        </p:spPr>
      </p:pic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E2AE4A6-AB54-8883-9C33-AB0AD67A7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7" t="17613" r="-164" b="11628"/>
          <a:stretch/>
        </p:blipFill>
        <p:spPr>
          <a:xfrm>
            <a:off x="-575" y="1715294"/>
            <a:ext cx="12239184" cy="4879267"/>
          </a:xfrm>
        </p:spPr>
      </p:pic>
    </p:spTree>
    <p:extLst>
      <p:ext uri="{BB962C8B-B14F-4D97-AF65-F5344CB8AC3E}">
        <p14:creationId xmlns:p14="http://schemas.microsoft.com/office/powerpoint/2010/main" val="134292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82C3F5-2E08-6D81-7021-3C4A57583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data report&#10;&#10;Description automatically generated">
            <a:extLst>
              <a:ext uri="{FF2B5EF4-FFF2-40B4-BE49-F238E27FC236}">
                <a16:creationId xmlns:a16="http://schemas.microsoft.com/office/drawing/2014/main" id="{A18EA287-E766-0A74-5EC2-57D8FC3BF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0" t="17251" r="3308" b="19840"/>
          <a:stretch/>
        </p:blipFill>
        <p:spPr>
          <a:xfrm>
            <a:off x="220579" y="1771641"/>
            <a:ext cx="11826666" cy="44312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1982C2-2930-50D6-FFA6-C9D3D4AC0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6623B-6C6F-1128-AFE3-DBB257BDC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58F8D0-39A8-40A3-9D96-32C86B12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24960-90B5-08BB-B5A5-1DA27566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Jan 2024 blog campaign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 heart with a fingerprint and text&#10;&#10;Description automatically generated">
            <a:extLst>
              <a:ext uri="{FF2B5EF4-FFF2-40B4-BE49-F238E27FC236}">
                <a16:creationId xmlns:a16="http://schemas.microsoft.com/office/drawing/2014/main" id="{AE758AD4-2227-3943-48B2-267408F69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8" r="-344" b="20225"/>
          <a:stretch/>
        </p:blipFill>
        <p:spPr>
          <a:xfrm>
            <a:off x="138047" y="5494889"/>
            <a:ext cx="1662683" cy="11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6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2023 Analytics</vt:lpstr>
      <vt:lpstr>PowerPoint Presentation</vt:lpstr>
      <vt:lpstr> Followers</vt:lpstr>
      <vt:lpstr>   impact of sponsored posts</vt:lpstr>
      <vt:lpstr>Facebook</vt:lpstr>
      <vt:lpstr>Impact of Facebook ads</vt:lpstr>
      <vt:lpstr>Jan 2024 blog campaign</vt:lpstr>
      <vt:lpstr>Jan 2024 blog campaign</vt:lpstr>
      <vt:lpstr>Jan 2024 blog campaign</vt:lpstr>
      <vt:lpstr>IAC Website — 2023 (April – present)</vt:lpstr>
      <vt:lpstr>IAC Website — 2023</vt:lpstr>
      <vt:lpstr>IAC Website – 2023 statistics  </vt:lpstr>
      <vt:lpstr>Event attendees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520</cp:revision>
  <dcterms:created xsi:type="dcterms:W3CDTF">2024-01-24T00:42:17Z</dcterms:created>
  <dcterms:modified xsi:type="dcterms:W3CDTF">2024-01-30T00:32:12Z</dcterms:modified>
</cp:coreProperties>
</file>