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1.xml" ContentType="application/vnd.openxmlformats-officedocument.presentationml.notesSlide+xml"/>
  <Override PartName="/ppt/comments/modernComment_1474_8877EC45.xml" ContentType="application/vnd.ms-powerpoint.comment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8" r:id="rId5"/>
  </p:sldMasterIdLst>
  <p:notesMasterIdLst>
    <p:notesMasterId r:id="rId49"/>
  </p:notesMasterIdLst>
  <p:handoutMasterIdLst>
    <p:handoutMasterId r:id="rId50"/>
  </p:handoutMasterIdLst>
  <p:sldIdLst>
    <p:sldId id="256" r:id="rId6"/>
    <p:sldId id="5164" r:id="rId7"/>
    <p:sldId id="5212" r:id="rId8"/>
    <p:sldId id="5127" r:id="rId9"/>
    <p:sldId id="5001" r:id="rId10"/>
    <p:sldId id="5095" r:id="rId11"/>
    <p:sldId id="4755" r:id="rId12"/>
    <p:sldId id="5233" r:id="rId13"/>
    <p:sldId id="5126" r:id="rId14"/>
    <p:sldId id="5245" r:id="rId15"/>
    <p:sldId id="5246" r:id="rId16"/>
    <p:sldId id="5030" r:id="rId17"/>
    <p:sldId id="5249" r:id="rId18"/>
    <p:sldId id="5250" r:id="rId19"/>
    <p:sldId id="5145" r:id="rId20"/>
    <p:sldId id="5247" r:id="rId21"/>
    <p:sldId id="5174" r:id="rId22"/>
    <p:sldId id="5239" r:id="rId23"/>
    <p:sldId id="5213" r:id="rId24"/>
    <p:sldId id="5167" r:id="rId25"/>
    <p:sldId id="5234" r:id="rId26"/>
    <p:sldId id="5168" r:id="rId27"/>
    <p:sldId id="5169" r:id="rId28"/>
    <p:sldId id="5175" r:id="rId29"/>
    <p:sldId id="5251" r:id="rId30"/>
    <p:sldId id="5177" r:id="rId31"/>
    <p:sldId id="5232" r:id="rId32"/>
    <p:sldId id="5235" r:id="rId33"/>
    <p:sldId id="5241" r:id="rId34"/>
    <p:sldId id="5224" r:id="rId35"/>
    <p:sldId id="5172" r:id="rId36"/>
    <p:sldId id="5173" r:id="rId37"/>
    <p:sldId id="5238" r:id="rId38"/>
    <p:sldId id="5210" r:id="rId39"/>
    <p:sldId id="5223" r:id="rId40"/>
    <p:sldId id="5020" r:id="rId41"/>
    <p:sldId id="5236" r:id="rId42"/>
    <p:sldId id="5229" r:id="rId43"/>
    <p:sldId id="5242" r:id="rId44"/>
    <p:sldId id="5243" r:id="rId45"/>
    <p:sldId id="5237" r:id="rId46"/>
    <p:sldId id="5228" r:id="rId47"/>
    <p:sldId id="257" r:id="rId4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63E3F-F3FE-03A5-A0B0-07612BB840EA}" name="Jennifer Baily" initials="JB" userId="S::jennifer.baily_salvationarmy.org.au#ext#@morestrategic.onmicrosoft.com::f310950a-5b23-42cb-82c7-22e9c88886d7" providerId="AD"/>
  <p188:author id="{369ACE71-C00D-8FBA-EB18-176BB21BB338}" name="Pooja Popat" initials="PP" userId="S::pooja.popat_salvationarmy.org.au#ext#@morestrategic.onmicrosoft.com::a3fb2a85-3365-4869-8ce0-341c9e5786c9" providerId="AD"/>
  <p188:author id="{0175CFC7-AA64-4CBD-B071-E0A228AD8116}" name="Karen Armstrong" initials="KA" userId="S::karen@morestrategic.com.au::041182d5-4be8-4bb7-87ca-e95e403b1c08" providerId="AD"/>
  <p188:author id="{CB9346E2-0536-563B-A266-74CE08FF4701}" name="Megan Maya" initials="MM" userId="S::megan@morestrategic.com.au::7b1805b3-c93a-4d88-866b-822152ef2a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373"/>
    <a:srgbClr val="CCE8FA"/>
    <a:srgbClr val="C5B8E5"/>
    <a:srgbClr val="F8A42E"/>
    <a:srgbClr val="FFF79E"/>
    <a:srgbClr val="F7CADF"/>
    <a:srgbClr val="C0D9A2"/>
    <a:srgbClr val="38427C"/>
    <a:srgbClr val="BFBFB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E975B-A0A7-194F-D652-59A3992BA8E9}" v="7" dt="2024-07-29T07:22:31.647"/>
    <p1510:client id="{9610C516-7432-334E-989D-CDFD18B34916}" v="177" dt="2024-07-29T11:48:57.458"/>
    <p1510:client id="{9A18B1A1-F14E-7141-B841-1C4470611881}" v="3" dt="2024-07-29T21:41:12.181"/>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4"/>
    <p:restoredTop sz="87959"/>
  </p:normalViewPr>
  <p:slideViewPr>
    <p:cSldViewPr snapToGrid="0">
      <p:cViewPr varScale="1">
        <p:scale>
          <a:sx n="112" d="100"/>
          <a:sy n="112" d="100"/>
        </p:scale>
        <p:origin x="328" y="1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81746091549987E-2"/>
          <c:y val="3.3203534529322905E-3"/>
          <c:w val="0.97063650781690003"/>
          <c:h val="0.9269522240354896"/>
        </c:manualLayout>
      </c:layout>
      <c:barChart>
        <c:barDir val="col"/>
        <c:grouping val="clustered"/>
        <c:varyColors val="0"/>
        <c:ser>
          <c:idx val="0"/>
          <c:order val="0"/>
          <c:tx>
            <c:strRef>
              <c:f>Sheet1!$B$1</c:f>
              <c:strCache>
                <c:ptCount val="1"/>
                <c:pt idx="0">
                  <c:v>Column2</c:v>
                </c:pt>
              </c:strCache>
            </c:strRef>
          </c:tx>
          <c:spPr>
            <a:solidFill>
              <a:schemeClr val="bg1"/>
            </a:solidFill>
            <a:ln w="28575">
              <a:solidFill>
                <a:srgbClr val="354373"/>
              </a:solidFill>
            </a:ln>
            <a:effectLst/>
          </c:spPr>
          <c:invertIfNegative val="0"/>
          <c:dPt>
            <c:idx val="0"/>
            <c:invertIfNegative val="0"/>
            <c:bubble3D val="0"/>
            <c:spPr>
              <a:solidFill>
                <a:schemeClr val="bg1"/>
              </a:solidFill>
              <a:ln w="28575">
                <a:solidFill>
                  <a:srgbClr val="354373"/>
                </a:solidFill>
              </a:ln>
              <a:effectLst/>
            </c:spPr>
            <c:extLst>
              <c:ext xmlns:c16="http://schemas.microsoft.com/office/drawing/2014/chart" uri="{C3380CC4-5D6E-409C-BE32-E72D297353CC}">
                <c16:uniqueId val="{00000001-44EA-DB4B-96D1-BEF6274FBD87}"/>
              </c:ext>
            </c:extLst>
          </c:dPt>
          <c:dPt>
            <c:idx val="1"/>
            <c:invertIfNegative val="0"/>
            <c:bubble3D val="0"/>
            <c:spPr>
              <a:solidFill>
                <a:schemeClr val="bg1"/>
              </a:solidFill>
              <a:ln w="28575">
                <a:solidFill>
                  <a:srgbClr val="354373"/>
                </a:solidFill>
              </a:ln>
              <a:effectLst/>
            </c:spPr>
            <c:extLst>
              <c:ext xmlns:c16="http://schemas.microsoft.com/office/drawing/2014/chart" uri="{C3380CC4-5D6E-409C-BE32-E72D297353CC}">
                <c16:uniqueId val="{00000003-44EA-DB4B-96D1-BEF6274FBD87}"/>
              </c:ext>
            </c:extLst>
          </c:dPt>
          <c:dLbls>
            <c:spPr>
              <a:noFill/>
              <a:ln>
                <a:noFill/>
              </a:ln>
              <a:effectLst/>
            </c:spPr>
            <c:txPr>
              <a:bodyPr rot="0" spcFirstLastPara="1" vertOverflow="ellipsis" vert="horz" wrap="square" anchor="ctr" anchorCtr="1"/>
              <a:lstStyle/>
              <a:p>
                <a:pPr>
                  <a:defRPr sz="20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Active RGs</c:v>
                </c:pt>
                <c:pt idx="1">
                  <c:v>Active Cash</c:v>
                </c:pt>
              </c:strCache>
            </c:strRef>
          </c:cat>
          <c:val>
            <c:numRef>
              <c:f>Sheet1!$B$2:$B$3</c:f>
              <c:numCache>
                <c:formatCode>0%</c:formatCode>
                <c:ptCount val="2"/>
                <c:pt idx="0">
                  <c:v>0.21</c:v>
                </c:pt>
                <c:pt idx="1">
                  <c:v>0.31</c:v>
                </c:pt>
              </c:numCache>
            </c:numRef>
          </c:val>
          <c:extLst>
            <c:ext xmlns:c16="http://schemas.microsoft.com/office/drawing/2014/chart" uri="{C3380CC4-5D6E-409C-BE32-E72D297353CC}">
              <c16:uniqueId val="{0000000E-44EA-DB4B-96D1-BEF6274FBD87}"/>
            </c:ext>
          </c:extLst>
        </c:ser>
        <c:dLbls>
          <c:dLblPos val="outEnd"/>
          <c:showLegendKey val="0"/>
          <c:showVal val="1"/>
          <c:showCatName val="0"/>
          <c:showSerName val="0"/>
          <c:showPercent val="0"/>
          <c:showBubbleSize val="0"/>
        </c:dLbls>
        <c:gapWidth val="219"/>
        <c:overlap val="-27"/>
        <c:axId val="1276031823"/>
        <c:axId val="694470112"/>
      </c:barChart>
      <c:catAx>
        <c:axId val="1276031823"/>
        <c:scaling>
          <c:orientation val="minMax"/>
        </c:scaling>
        <c:delete val="1"/>
        <c:axPos val="b"/>
        <c:numFmt formatCode="General" sourceLinked="1"/>
        <c:majorTickMark val="none"/>
        <c:minorTickMark val="none"/>
        <c:tickLblPos val="nextTo"/>
        <c:crossAx val="694470112"/>
        <c:crosses val="autoZero"/>
        <c:auto val="1"/>
        <c:lblAlgn val="ctr"/>
        <c:lblOffset val="100"/>
        <c:noMultiLvlLbl val="0"/>
      </c:catAx>
      <c:valAx>
        <c:axId val="694470112"/>
        <c:scaling>
          <c:orientation val="minMax"/>
        </c:scaling>
        <c:delete val="1"/>
        <c:axPos val="l"/>
        <c:numFmt formatCode="0%" sourceLinked="1"/>
        <c:majorTickMark val="none"/>
        <c:minorTickMark val="none"/>
        <c:tickLblPos val="nextTo"/>
        <c:crossAx val="127603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rgbClr val="354373"/>
          </a:solidFill>
          <a:latin typeface="Poppins" pitchFamily="2" charset="77"/>
          <a:cs typeface="Poppins" pitchFamily="2"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54373"/>
            </a:solidFill>
            <a:ln>
              <a:noFill/>
            </a:ln>
            <a:effectLst/>
          </c:spPr>
          <c:invertIfNegative val="0"/>
          <c:dPt>
            <c:idx val="0"/>
            <c:invertIfNegative val="0"/>
            <c:bubble3D val="0"/>
            <c:spPr>
              <a:solidFill>
                <a:srgbClr val="354373"/>
              </a:solidFill>
              <a:ln>
                <a:noFill/>
              </a:ln>
              <a:effectLst/>
            </c:spPr>
            <c:extLst>
              <c:ext xmlns:c16="http://schemas.microsoft.com/office/drawing/2014/chart" uri="{C3380CC4-5D6E-409C-BE32-E72D297353CC}">
                <c16:uniqueId val="{00000000-5217-4B48-9AF7-C14BE9BBB030}"/>
              </c:ext>
            </c:extLst>
          </c:dPt>
          <c:dPt>
            <c:idx val="2"/>
            <c:invertIfNegative val="0"/>
            <c:bubble3D val="0"/>
            <c:spPr>
              <a:solidFill>
                <a:srgbClr val="354373"/>
              </a:solidFill>
              <a:ln>
                <a:noFill/>
              </a:ln>
              <a:effectLst/>
            </c:spPr>
            <c:extLst>
              <c:ext xmlns:c16="http://schemas.microsoft.com/office/drawing/2014/chart" uri="{C3380CC4-5D6E-409C-BE32-E72D297353CC}">
                <c16:uniqueId val="{00000003-7449-7241-B48F-7F26EECB7D8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 of my estate</c:v>
                </c:pt>
                <c:pt idx="1">
                  <c:v>A gift in a fixed amount</c:v>
                </c:pt>
                <c:pt idx="2">
                  <c:v>Can't remember / Prefer not to say</c:v>
                </c:pt>
                <c:pt idx="3">
                  <c:v>Other</c:v>
                </c:pt>
              </c:strCache>
            </c:strRef>
          </c:cat>
          <c:val>
            <c:numRef>
              <c:f>Sheet1!$B$2:$B$5</c:f>
              <c:numCache>
                <c:formatCode>#,##0%</c:formatCode>
                <c:ptCount val="4"/>
                <c:pt idx="0">
                  <c:v>0.32408759124087594</c:v>
                </c:pt>
                <c:pt idx="1">
                  <c:v>0.56496350364963499</c:v>
                </c:pt>
                <c:pt idx="2">
                  <c:v>0.16058394160583941</c:v>
                </c:pt>
                <c:pt idx="3">
                  <c:v>1.7518248175182483E-2</c:v>
                </c:pt>
              </c:numCache>
            </c:numRef>
          </c:val>
          <c:extLst>
            <c:ext xmlns:c16="http://schemas.microsoft.com/office/drawing/2014/chart" uri="{C3380CC4-5D6E-409C-BE32-E72D297353CC}">
              <c16:uniqueId val="{00000000-CA1B-AC41-91AF-D27A35FAC19C}"/>
            </c:ext>
          </c:extLst>
        </c:ser>
        <c:dLbls>
          <c:dLblPos val="outEnd"/>
          <c:showLegendKey val="0"/>
          <c:showVal val="1"/>
          <c:showCatName val="0"/>
          <c:showSerName val="0"/>
          <c:showPercent val="0"/>
          <c:showBubbleSize val="0"/>
        </c:dLbls>
        <c:gapWidth val="219"/>
        <c:overlap val="-27"/>
        <c:axId val="1640625568"/>
        <c:axId val="953843967"/>
      </c:barChart>
      <c:catAx>
        <c:axId val="164062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953843967"/>
        <c:crosses val="autoZero"/>
        <c:auto val="1"/>
        <c:lblAlgn val="ctr"/>
        <c:lblOffset val="100"/>
        <c:noMultiLvlLbl val="0"/>
      </c:catAx>
      <c:valAx>
        <c:axId val="953843967"/>
        <c:scaling>
          <c:orientation val="minMax"/>
        </c:scaling>
        <c:delete val="1"/>
        <c:axPos val="l"/>
        <c:numFmt formatCode="#,##0%" sourceLinked="1"/>
        <c:majorTickMark val="none"/>
        <c:minorTickMark val="none"/>
        <c:tickLblPos val="nextTo"/>
        <c:crossAx val="164062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543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 bequest: A specific monetary gift.</c:v>
                </c:pt>
                <c:pt idx="1">
                  <c:v>Specific bequest: Designating specific assets, such as property or possessions.</c:v>
                </c:pt>
                <c:pt idx="2">
                  <c:v>Residual bequest: Allocating a percentage or the remainder of your estate after other obligations are met.</c:v>
                </c:pt>
                <c:pt idx="3">
                  <c:v>Contingent bequest: Ensuring that the charity receives assets if primary beneficiaries cannot.</c:v>
                </c:pt>
                <c:pt idx="4">
                  <c:v>In Perpetuity Gift: Leaving a gift intended to support the charity's mission indefinitely.</c:v>
                </c:pt>
              </c:strCache>
            </c:strRef>
          </c:cat>
          <c:val>
            <c:numRef>
              <c:f>Sheet1!$B$2:$B$6</c:f>
              <c:numCache>
                <c:formatCode>#,##0%</c:formatCode>
                <c:ptCount val="5"/>
                <c:pt idx="0">
                  <c:v>0.4550561797752809</c:v>
                </c:pt>
                <c:pt idx="1">
                  <c:v>0.14700374531835206</c:v>
                </c:pt>
                <c:pt idx="2">
                  <c:v>0.13576779026217228</c:v>
                </c:pt>
                <c:pt idx="3">
                  <c:v>9.269662921348315E-2</c:v>
                </c:pt>
                <c:pt idx="4">
                  <c:v>0.16947565543071161</c:v>
                </c:pt>
              </c:numCache>
            </c:numRef>
          </c:val>
          <c:extLst>
            <c:ext xmlns:c16="http://schemas.microsoft.com/office/drawing/2014/chart" uri="{C3380CC4-5D6E-409C-BE32-E72D297353CC}">
              <c16:uniqueId val="{00000000-D907-1641-A6EE-4766012C1CF4}"/>
            </c:ext>
          </c:extLst>
        </c:ser>
        <c:dLbls>
          <c:showLegendKey val="0"/>
          <c:showVal val="0"/>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1"/>
        <c:axPos val="b"/>
        <c:numFmt formatCode="#,##0%" sourceLinked="1"/>
        <c:majorTickMark val="none"/>
        <c:minorTickMark val="none"/>
        <c:tickLblPos val="nextTo"/>
        <c:crossAx val="141917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Confirmed &lt;55Y</c:v>
                </c:pt>
              </c:strCache>
            </c:strRef>
          </c:tx>
          <c:spPr>
            <a:solidFill>
              <a:srgbClr val="C0D9A2">
                <a:alpha val="50000"/>
              </a:srgbClr>
            </a:solidFill>
            <a:ln>
              <a:noFill/>
            </a:ln>
            <a:effectLst/>
          </c:spPr>
          <c:invertIfNegative val="0"/>
          <c:cat>
            <c:strRef>
              <c:f>Sheet1!$A$2:$A$6</c:f>
              <c:strCache>
                <c:ptCount val="5"/>
                <c:pt idx="0">
                  <c:v>Cash bequest: A specific monetary gift.</c:v>
                </c:pt>
                <c:pt idx="1">
                  <c:v>Specific bequest: Designating specific assets, such as property or possessions.</c:v>
                </c:pt>
                <c:pt idx="2">
                  <c:v>Residual bequest: Allocating a percentage or the remainder of your estate after other obligations are met.</c:v>
                </c:pt>
                <c:pt idx="3">
                  <c:v>Contingent bequest: Ensuring that the charity receives assets if primary beneficiaries cannot.</c:v>
                </c:pt>
                <c:pt idx="4">
                  <c:v>In Perpetuity Gift: Leaving a gift intended to support the charity's mission indefinitely.</c:v>
                </c:pt>
              </c:strCache>
            </c:strRef>
          </c:cat>
          <c:val>
            <c:numRef>
              <c:f>Sheet1!$B$2:$B$6</c:f>
              <c:numCache>
                <c:formatCode>#,##0%</c:formatCode>
                <c:ptCount val="5"/>
                <c:pt idx="0">
                  <c:v>0.30916030534351147</c:v>
                </c:pt>
                <c:pt idx="1">
                  <c:v>0.21374045801526717</c:v>
                </c:pt>
                <c:pt idx="2">
                  <c:v>0.16412213740458015</c:v>
                </c:pt>
                <c:pt idx="3">
                  <c:v>0.11068702290076336</c:v>
                </c:pt>
                <c:pt idx="4">
                  <c:v>0.20229007633587787</c:v>
                </c:pt>
              </c:numCache>
            </c:numRef>
          </c:val>
          <c:extLst>
            <c:ext xmlns:c16="http://schemas.microsoft.com/office/drawing/2014/chart" uri="{C3380CC4-5D6E-409C-BE32-E72D297353CC}">
              <c16:uniqueId val="{00000000-D907-1641-A6EE-4766012C1CF4}"/>
            </c:ext>
          </c:extLst>
        </c:ser>
        <c:ser>
          <c:idx val="1"/>
          <c:order val="1"/>
          <c:tx>
            <c:strRef>
              <c:f>Sheet1!$C$1</c:f>
              <c:strCache>
                <c:ptCount val="1"/>
                <c:pt idx="0">
                  <c:v>Confirmed &gt;55Y</c:v>
                </c:pt>
              </c:strCache>
            </c:strRef>
          </c:tx>
          <c:spPr>
            <a:solidFill>
              <a:srgbClr val="C0D9A2"/>
            </a:solidFill>
            <a:ln>
              <a:noFill/>
            </a:ln>
            <a:effectLst/>
          </c:spPr>
          <c:invertIfNegative val="0"/>
          <c:cat>
            <c:strRef>
              <c:f>Sheet1!$A$2:$A$6</c:f>
              <c:strCache>
                <c:ptCount val="5"/>
                <c:pt idx="0">
                  <c:v>Cash bequest: A specific monetary gift.</c:v>
                </c:pt>
                <c:pt idx="1">
                  <c:v>Specific bequest: Designating specific assets, such as property or possessions.</c:v>
                </c:pt>
                <c:pt idx="2">
                  <c:v>Residual bequest: Allocating a percentage or the remainder of your estate after other obligations are met.</c:v>
                </c:pt>
                <c:pt idx="3">
                  <c:v>Contingent bequest: Ensuring that the charity receives assets if primary beneficiaries cannot.</c:v>
                </c:pt>
                <c:pt idx="4">
                  <c:v>In Perpetuity Gift: Leaving a gift intended to support the charity's mission indefinitely.</c:v>
                </c:pt>
              </c:strCache>
            </c:strRef>
          </c:cat>
          <c:val>
            <c:numRef>
              <c:f>Sheet1!$C$2:$C$6</c:f>
              <c:numCache>
                <c:formatCode>#,##0%</c:formatCode>
                <c:ptCount val="5"/>
                <c:pt idx="0">
                  <c:v>0.46511627906976744</c:v>
                </c:pt>
                <c:pt idx="1">
                  <c:v>0.11627906976744186</c:v>
                </c:pt>
                <c:pt idx="2">
                  <c:v>0.18604651162790697</c:v>
                </c:pt>
                <c:pt idx="3">
                  <c:v>6.9767441860465115E-2</c:v>
                </c:pt>
                <c:pt idx="4">
                  <c:v>0.16279069767441862</c:v>
                </c:pt>
              </c:numCache>
            </c:numRef>
          </c:val>
          <c:extLst>
            <c:ext xmlns:c16="http://schemas.microsoft.com/office/drawing/2014/chart" uri="{C3380CC4-5D6E-409C-BE32-E72D297353CC}">
              <c16:uniqueId val="{00000000-97BC-2142-8038-5CFB1DD3C53F}"/>
            </c:ext>
          </c:extLst>
        </c:ser>
        <c:ser>
          <c:idx val="2"/>
          <c:order val="2"/>
          <c:tx>
            <c:strRef>
              <c:f>Sheet1!$D$1</c:f>
              <c:strCache>
                <c:ptCount val="1"/>
                <c:pt idx="0">
                  <c:v>Consider &lt;55Y</c:v>
                </c:pt>
              </c:strCache>
            </c:strRef>
          </c:tx>
          <c:spPr>
            <a:solidFill>
              <a:srgbClr val="CCE8FA">
                <a:alpha val="50000"/>
              </a:srgbClr>
            </a:solidFill>
            <a:ln>
              <a:noFill/>
            </a:ln>
            <a:effectLst/>
          </c:spPr>
          <c:invertIfNegative val="0"/>
          <c:cat>
            <c:strRef>
              <c:f>Sheet1!$A$2:$A$6</c:f>
              <c:strCache>
                <c:ptCount val="5"/>
                <c:pt idx="0">
                  <c:v>Cash bequest: A specific monetary gift.</c:v>
                </c:pt>
                <c:pt idx="1">
                  <c:v>Specific bequest: Designating specific assets, such as property or possessions.</c:v>
                </c:pt>
                <c:pt idx="2">
                  <c:v>Residual bequest: Allocating a percentage or the remainder of your estate after other obligations are met.</c:v>
                </c:pt>
                <c:pt idx="3">
                  <c:v>Contingent bequest: Ensuring that the charity receives assets if primary beneficiaries cannot.</c:v>
                </c:pt>
                <c:pt idx="4">
                  <c:v>In Perpetuity Gift: Leaving a gift intended to support the charity's mission indefinitely.</c:v>
                </c:pt>
              </c:strCache>
            </c:strRef>
          </c:cat>
          <c:val>
            <c:numRef>
              <c:f>Sheet1!$D$2:$D$6</c:f>
              <c:numCache>
                <c:formatCode>#,##0%</c:formatCode>
                <c:ptCount val="5"/>
                <c:pt idx="0">
                  <c:v>0.38461538461538464</c:v>
                </c:pt>
                <c:pt idx="1">
                  <c:v>0.16346153846153846</c:v>
                </c:pt>
                <c:pt idx="2">
                  <c:v>0.16346153846153846</c:v>
                </c:pt>
                <c:pt idx="3">
                  <c:v>8.6538461538461536E-2</c:v>
                </c:pt>
                <c:pt idx="4">
                  <c:v>0.20192307692307693</c:v>
                </c:pt>
              </c:numCache>
            </c:numRef>
          </c:val>
          <c:extLst>
            <c:ext xmlns:c16="http://schemas.microsoft.com/office/drawing/2014/chart" uri="{C3380CC4-5D6E-409C-BE32-E72D297353CC}">
              <c16:uniqueId val="{00000001-97BC-2142-8038-5CFB1DD3C53F}"/>
            </c:ext>
          </c:extLst>
        </c:ser>
        <c:ser>
          <c:idx val="3"/>
          <c:order val="3"/>
          <c:tx>
            <c:strRef>
              <c:f>Sheet1!$E$1</c:f>
              <c:strCache>
                <c:ptCount val="1"/>
                <c:pt idx="0">
                  <c:v>Consider &gt;55Y</c:v>
                </c:pt>
              </c:strCache>
            </c:strRef>
          </c:tx>
          <c:spPr>
            <a:solidFill>
              <a:srgbClr val="CCE8F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BC-2142-8038-5CFB1DD3C5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 bequest: A specific monetary gift.</c:v>
                </c:pt>
                <c:pt idx="1">
                  <c:v>Specific bequest: Designating specific assets, such as property or possessions.</c:v>
                </c:pt>
                <c:pt idx="2">
                  <c:v>Residual bequest: Allocating a percentage or the remainder of your estate after other obligations are met.</c:v>
                </c:pt>
                <c:pt idx="3">
                  <c:v>Contingent bequest: Ensuring that the charity receives assets if primary beneficiaries cannot.</c:v>
                </c:pt>
                <c:pt idx="4">
                  <c:v>In Perpetuity Gift: Leaving a gift intended to support the charity's mission indefinitely.</c:v>
                </c:pt>
              </c:strCache>
            </c:strRef>
          </c:cat>
          <c:val>
            <c:numRef>
              <c:f>Sheet1!$E$2:$E$6</c:f>
              <c:numCache>
                <c:formatCode>#,##0%</c:formatCode>
                <c:ptCount val="5"/>
                <c:pt idx="0">
                  <c:v>0.8571428571428571</c:v>
                </c:pt>
                <c:pt idx="1">
                  <c:v>2.8571428571428571E-2</c:v>
                </c:pt>
                <c:pt idx="2">
                  <c:v>2.8571428571428571E-2</c:v>
                </c:pt>
                <c:pt idx="3">
                  <c:v>0</c:v>
                </c:pt>
                <c:pt idx="4">
                  <c:v>8.5714285714285715E-2</c:v>
                </c:pt>
              </c:numCache>
            </c:numRef>
          </c:val>
          <c:extLst>
            <c:ext xmlns:c16="http://schemas.microsoft.com/office/drawing/2014/chart" uri="{C3380CC4-5D6E-409C-BE32-E72D297353CC}">
              <c16:uniqueId val="{00000002-97BC-2142-8038-5CFB1DD3C53F}"/>
            </c:ext>
          </c:extLst>
        </c:ser>
        <c:dLbls>
          <c:showLegendKey val="0"/>
          <c:showVal val="0"/>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1"/>
        <c:axPos val="b"/>
        <c:numFmt formatCode="#,##0%" sourceLinked="1"/>
        <c:majorTickMark val="none"/>
        <c:minorTickMark val="none"/>
        <c:tickLblPos val="nextTo"/>
        <c:crossAx val="1419176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28155740039782"/>
          <c:y val="2.7585918188499692E-2"/>
          <c:w val="0.39829925385503062"/>
          <c:h val="0.94482816362300059"/>
        </c:manualLayout>
      </c:layout>
      <c:barChart>
        <c:barDir val="bar"/>
        <c:grouping val="clustered"/>
        <c:varyColors val="0"/>
        <c:ser>
          <c:idx val="0"/>
          <c:order val="0"/>
          <c:tx>
            <c:strRef>
              <c:f>Sheet1!$B$1</c:f>
              <c:strCache>
                <c:ptCount val="1"/>
                <c:pt idx="0">
                  <c:v>Series 1</c:v>
                </c:pt>
              </c:strCache>
            </c:strRef>
          </c:tx>
          <c:spPr>
            <a:solidFill>
              <a:srgbClr val="35437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Allocating a percentage of your estate to charity ensures your gift grows over time, potentially surpassing the impact of a fixed amount.</c:v>
                </c:pt>
                <c:pt idx="1">
                  <c:v>Designating a percentage of your estate to the charity's endowment fund ensures sustained support for your favorite cause, allowing your contribution to make a lasting impact for years to come.</c:v>
                </c:pt>
                <c:pt idx="2">
                  <c:v>By leaving a percentage of your estate to charity, you ensure that your gift reflects your wishes today, maintaining its impact even as costs increase in 5, 10, or 20 years.</c:v>
                </c:pt>
                <c:pt idx="3">
                  <c:v>You may wish to provide for your family and friends first and leave what is left (the residue) to a charity. Doing this, your gift to the charity is likely to increase in value . If you leave a cash sum it will be eroded by inflation over time. Leaving a s</c:v>
                </c:pt>
                <c:pt idx="4">
                  <c:v>Leaving a percentage of your estate to charity ensures that you will have the greatest impact with your charitable giving.</c:v>
                </c:pt>
                <c:pt idx="5">
                  <c:v>Leaving a proportion of your estate to a charity, rather than a fixed amount reduces concerns as to whether you will have enough to support family, friends and the causes you are passionate about. Irrespective of how much or how little you share, everyone </c:v>
                </c:pt>
              </c:strCache>
            </c:strRef>
          </c:cat>
          <c:val>
            <c:numRef>
              <c:f>Sheet1!$B$2:$B$7</c:f>
              <c:numCache>
                <c:formatCode>#,##0%</c:formatCode>
                <c:ptCount val="6"/>
                <c:pt idx="0">
                  <c:v>0.14035087719298245</c:v>
                </c:pt>
                <c:pt idx="1">
                  <c:v>0.14035087719298245</c:v>
                </c:pt>
                <c:pt idx="2">
                  <c:v>0.14035087719298245</c:v>
                </c:pt>
                <c:pt idx="3">
                  <c:v>0.17543859649122806</c:v>
                </c:pt>
                <c:pt idx="4">
                  <c:v>0.19298245614035087</c:v>
                </c:pt>
                <c:pt idx="5">
                  <c:v>0.21052631578947367</c:v>
                </c:pt>
              </c:numCache>
            </c:numRef>
          </c:val>
          <c:extLst>
            <c:ext xmlns:c16="http://schemas.microsoft.com/office/drawing/2014/chart" uri="{C3380CC4-5D6E-409C-BE32-E72D297353CC}">
              <c16:uniqueId val="{00000000-D907-1641-A6EE-4766012C1CF4}"/>
            </c:ext>
          </c:extLst>
        </c:ser>
        <c:dLbls>
          <c:showLegendKey val="0"/>
          <c:showVal val="0"/>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354373"/>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1"/>
        <c:axPos val="b"/>
        <c:numFmt formatCode="#,##0%" sourceLinked="1"/>
        <c:majorTickMark val="none"/>
        <c:minorTickMark val="none"/>
        <c:tickLblPos val="nextTo"/>
        <c:crossAx val="141917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rgbClr val="354373"/>
            </a:solidFill>
            <a:ln>
              <a:noFill/>
            </a:ln>
            <a:effectLst/>
          </c:spPr>
          <c:invertIfNegative val="0"/>
          <c:dPt>
            <c:idx val="0"/>
            <c:invertIfNegative val="0"/>
            <c:bubble3D val="0"/>
            <c:spPr>
              <a:solidFill>
                <a:srgbClr val="C0D9A2"/>
              </a:solidFill>
              <a:ln>
                <a:noFill/>
              </a:ln>
              <a:effectLst/>
            </c:spPr>
            <c:extLst>
              <c:ext xmlns:c16="http://schemas.microsoft.com/office/drawing/2014/chart" uri="{C3380CC4-5D6E-409C-BE32-E72D297353CC}">
                <c16:uniqueId val="{00000001-3281-DE4D-B4FF-2AAFAE1DE719}"/>
              </c:ext>
            </c:extLst>
          </c:dPt>
          <c:dPt>
            <c:idx val="1"/>
            <c:invertIfNegative val="0"/>
            <c:bubble3D val="0"/>
            <c:spPr>
              <a:solidFill>
                <a:srgbClr val="FFF79D"/>
              </a:solidFill>
              <a:ln>
                <a:noFill/>
              </a:ln>
              <a:effectLst/>
            </c:spPr>
            <c:extLst>
              <c:ext xmlns:c16="http://schemas.microsoft.com/office/drawing/2014/chart" uri="{C3380CC4-5D6E-409C-BE32-E72D297353CC}">
                <c16:uniqueId val="{00000003-3281-DE4D-B4FF-2AAFAE1DE719}"/>
              </c:ext>
            </c:extLst>
          </c:dPt>
          <c:dPt>
            <c:idx val="2"/>
            <c:invertIfNegative val="0"/>
            <c:bubble3D val="0"/>
            <c:spPr>
              <a:solidFill>
                <a:srgbClr val="F7CADF"/>
              </a:solidFill>
              <a:ln>
                <a:noFill/>
              </a:ln>
              <a:effectLst/>
            </c:spPr>
            <c:extLst>
              <c:ext xmlns:c16="http://schemas.microsoft.com/office/drawing/2014/chart" uri="{C3380CC4-5D6E-409C-BE32-E72D297353CC}">
                <c16:uniqueId val="{00000005-3281-DE4D-B4FF-2AAFAE1DE719}"/>
              </c:ext>
            </c:extLst>
          </c:dPt>
          <c:dPt>
            <c:idx val="3"/>
            <c:invertIfNegative val="0"/>
            <c:bubble3D val="0"/>
            <c:spPr>
              <a:solidFill>
                <a:srgbClr val="C5B8E5"/>
              </a:solidFill>
              <a:ln>
                <a:noFill/>
              </a:ln>
              <a:effectLst/>
            </c:spPr>
            <c:extLst>
              <c:ext xmlns:c16="http://schemas.microsoft.com/office/drawing/2014/chart" uri="{C3380CC4-5D6E-409C-BE32-E72D297353CC}">
                <c16:uniqueId val="{00000007-3281-DE4D-B4FF-2AAFAE1DE719}"/>
              </c:ext>
            </c:extLst>
          </c:dPt>
          <c:dPt>
            <c:idx val="4"/>
            <c:invertIfNegative val="0"/>
            <c:bubble3D val="0"/>
            <c:spPr>
              <a:solidFill>
                <a:srgbClr val="CCE8FA"/>
              </a:solidFill>
              <a:ln>
                <a:noFill/>
              </a:ln>
              <a:effectLst/>
            </c:spPr>
            <c:extLst>
              <c:ext xmlns:c16="http://schemas.microsoft.com/office/drawing/2014/chart" uri="{C3380CC4-5D6E-409C-BE32-E72D297353CC}">
                <c16:uniqueId val="{00000009-3281-DE4D-B4FF-2AAFAE1DE719}"/>
              </c:ext>
            </c:extLst>
          </c:dPt>
          <c:dPt>
            <c:idx val="6"/>
            <c:invertIfNegative val="0"/>
            <c:bubble3D val="0"/>
            <c:spPr>
              <a:solidFill>
                <a:srgbClr val="F8A42E"/>
              </a:solidFill>
              <a:ln>
                <a:noFill/>
              </a:ln>
              <a:effectLst/>
            </c:spPr>
            <c:extLst>
              <c:ext xmlns:c16="http://schemas.microsoft.com/office/drawing/2014/chart" uri="{C3380CC4-5D6E-409C-BE32-E72D297353CC}">
                <c16:uniqueId val="{0000000B-3281-DE4D-B4FF-2AAFAE1DE719}"/>
              </c:ext>
            </c:extLst>
          </c:dPt>
          <c:dPt>
            <c:idx val="7"/>
            <c:invertIfNegative val="0"/>
            <c:bubble3D val="0"/>
            <c:spPr>
              <a:solidFill>
                <a:srgbClr val="C0D9A2"/>
              </a:solidFill>
              <a:ln>
                <a:noFill/>
              </a:ln>
              <a:effectLst/>
            </c:spPr>
            <c:extLst>
              <c:ext xmlns:c16="http://schemas.microsoft.com/office/drawing/2014/chart" uri="{C3380CC4-5D6E-409C-BE32-E72D297353CC}">
                <c16:uniqueId val="{0000000D-3281-DE4D-B4FF-2AAFAE1DE719}"/>
              </c:ext>
            </c:extLst>
          </c:dPt>
          <c:dLbls>
            <c:spPr>
              <a:noFill/>
              <a:ln>
                <a:noFill/>
              </a:ln>
              <a:effectLst/>
            </c:spPr>
            <c:txPr>
              <a:bodyPr rot="0" spcFirstLastPara="1" vertOverflow="ellipsis" vert="horz" wrap="square" anchor="ctr" anchorCtr="1"/>
              <a:lstStyle/>
              <a:p>
                <a:pPr>
                  <a:defRPr sz="18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charity’s annual report and financial statements</c:v>
                </c:pt>
                <c:pt idx="1">
                  <c:v>The charity’s strategic plan and mission statement</c:v>
                </c:pt>
                <c:pt idx="2">
                  <c:v>Visit the charity’s facilities</c:v>
                </c:pt>
                <c:pt idx="3">
                  <c:v>Attend the charity’s events</c:v>
                </c:pt>
                <c:pt idx="4">
                  <c:v>Visit the charity’s website</c:v>
                </c:pt>
                <c:pt idx="5">
                  <c:v>Call to talk to a representative of the charity</c:v>
                </c:pt>
                <c:pt idx="6">
                  <c:v>Talk to family or friends about your selected charities</c:v>
                </c:pt>
                <c:pt idx="7">
                  <c:v>Consult a financial advisor or solicitor</c:v>
                </c:pt>
              </c:strCache>
            </c:strRef>
          </c:cat>
          <c:val>
            <c:numRef>
              <c:f>Sheet1!$B$2:$B$9</c:f>
              <c:numCache>
                <c:formatCode>#,##0%</c:formatCode>
                <c:ptCount val="8"/>
                <c:pt idx="0">
                  <c:v>0.25328947368421051</c:v>
                </c:pt>
                <c:pt idx="1">
                  <c:v>0.33552631578947367</c:v>
                </c:pt>
                <c:pt idx="2">
                  <c:v>0.36842105263157893</c:v>
                </c:pt>
                <c:pt idx="3">
                  <c:v>0.29276315789473684</c:v>
                </c:pt>
                <c:pt idx="4">
                  <c:v>0.39144736842105265</c:v>
                </c:pt>
                <c:pt idx="5">
                  <c:v>0.22368421052631579</c:v>
                </c:pt>
                <c:pt idx="6">
                  <c:v>0.25</c:v>
                </c:pt>
                <c:pt idx="7">
                  <c:v>0.16118421052631579</c:v>
                </c:pt>
              </c:numCache>
            </c:numRef>
          </c:val>
          <c:extLst>
            <c:ext xmlns:c16="http://schemas.microsoft.com/office/drawing/2014/chart" uri="{C3380CC4-5D6E-409C-BE32-E72D297353CC}">
              <c16:uniqueId val="{0000000E-3281-DE4D-B4FF-2AAFAE1DE719}"/>
            </c:ext>
          </c:extLst>
        </c:ser>
        <c:dLbls>
          <c:dLblPos val="outEnd"/>
          <c:showLegendKey val="0"/>
          <c:showVal val="1"/>
          <c:showCatName val="0"/>
          <c:showSerName val="0"/>
          <c:showPercent val="0"/>
          <c:showBubbleSize val="0"/>
        </c:dLbls>
        <c:gapWidth val="219"/>
        <c:axId val="1495176031"/>
        <c:axId val="1063411295"/>
      </c:barChart>
      <c:catAx>
        <c:axId val="1495176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354373"/>
                </a:solidFill>
                <a:latin typeface="Poppins" pitchFamily="2" charset="77"/>
                <a:ea typeface="+mn-ea"/>
                <a:cs typeface="Poppins" pitchFamily="2" charset="77"/>
              </a:defRPr>
            </a:pPr>
            <a:endParaRPr lang="en-US"/>
          </a:p>
        </c:txPr>
        <c:crossAx val="1063411295"/>
        <c:crosses val="autoZero"/>
        <c:auto val="1"/>
        <c:lblAlgn val="ctr"/>
        <c:lblOffset val="100"/>
        <c:noMultiLvlLbl val="0"/>
      </c:catAx>
      <c:valAx>
        <c:axId val="1063411295"/>
        <c:scaling>
          <c:orientation val="minMax"/>
        </c:scaling>
        <c:delete val="1"/>
        <c:axPos val="b"/>
        <c:numFmt formatCode="#,##0%" sourceLinked="1"/>
        <c:majorTickMark val="none"/>
        <c:minorTickMark val="none"/>
        <c:tickLblPos val="nextTo"/>
        <c:crossAx val="149517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354373"/>
          </a:solidFill>
          <a:latin typeface="Poppins" pitchFamily="2" charset="77"/>
          <a:cs typeface="Poppins" pitchFamily="2" charset="77"/>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09622601897562"/>
          <c:y val="3.6649111645996338E-2"/>
          <c:w val="0.62684543658312386"/>
          <c:h val="0.93535117692968595"/>
        </c:manualLayout>
      </c:layout>
      <c:barChart>
        <c:barDir val="bar"/>
        <c:grouping val="clustered"/>
        <c:varyColors val="0"/>
        <c:ser>
          <c:idx val="0"/>
          <c:order val="0"/>
          <c:tx>
            <c:strRef>
              <c:f>Sheet1!$B$1</c:f>
              <c:strCache>
                <c:ptCount val="1"/>
                <c:pt idx="0">
                  <c:v>All</c:v>
                </c:pt>
              </c:strCache>
            </c:strRef>
          </c:tx>
          <c:spPr>
            <a:solidFill>
              <a:srgbClr val="FFF79E"/>
            </a:solidFill>
            <a:ln>
              <a:noFill/>
            </a:ln>
            <a:effectLst/>
          </c:spPr>
          <c:invertIfNegative val="0"/>
          <c:dPt>
            <c:idx val="0"/>
            <c:invertIfNegative val="0"/>
            <c:bubble3D val="0"/>
            <c:spPr>
              <a:solidFill>
                <a:srgbClr val="FFF79E"/>
              </a:solidFill>
              <a:ln>
                <a:noFill/>
              </a:ln>
              <a:effectLst/>
            </c:spPr>
            <c:extLst>
              <c:ext xmlns:c16="http://schemas.microsoft.com/office/drawing/2014/chart" uri="{C3380CC4-5D6E-409C-BE32-E72D297353CC}">
                <c16:uniqueId val="{00000001-C90E-C444-B676-E76CC39D8EB7}"/>
              </c:ext>
            </c:extLst>
          </c:dPt>
          <c:dPt>
            <c:idx val="1"/>
            <c:invertIfNegative val="0"/>
            <c:bubble3D val="0"/>
            <c:spPr>
              <a:solidFill>
                <a:srgbClr val="FFF79E"/>
              </a:solidFill>
              <a:ln>
                <a:noFill/>
              </a:ln>
              <a:effectLst/>
            </c:spPr>
            <c:extLst>
              <c:ext xmlns:c16="http://schemas.microsoft.com/office/drawing/2014/chart" uri="{C3380CC4-5D6E-409C-BE32-E72D297353CC}">
                <c16:uniqueId val="{00000003-C90E-C444-B676-E76CC39D8EB7}"/>
              </c:ext>
            </c:extLst>
          </c:dPt>
          <c:dPt>
            <c:idx val="2"/>
            <c:invertIfNegative val="0"/>
            <c:bubble3D val="0"/>
            <c:spPr>
              <a:solidFill>
                <a:srgbClr val="FFF79E"/>
              </a:solidFill>
              <a:ln>
                <a:noFill/>
              </a:ln>
              <a:effectLst/>
            </c:spPr>
            <c:extLst>
              <c:ext xmlns:c16="http://schemas.microsoft.com/office/drawing/2014/chart" uri="{C3380CC4-5D6E-409C-BE32-E72D297353CC}">
                <c16:uniqueId val="{00000005-C90E-C444-B676-E76CC39D8EB7}"/>
              </c:ext>
            </c:extLst>
          </c:dPt>
          <c:dPt>
            <c:idx val="3"/>
            <c:invertIfNegative val="0"/>
            <c:bubble3D val="0"/>
            <c:spPr>
              <a:solidFill>
                <a:srgbClr val="FFF79E"/>
              </a:solidFill>
              <a:ln>
                <a:noFill/>
              </a:ln>
              <a:effectLst/>
            </c:spPr>
            <c:extLst>
              <c:ext xmlns:c16="http://schemas.microsoft.com/office/drawing/2014/chart" uri="{C3380CC4-5D6E-409C-BE32-E72D297353CC}">
                <c16:uniqueId val="{00000007-C90E-C444-B676-E76CC39D8EB7}"/>
              </c:ext>
            </c:extLst>
          </c:dPt>
          <c:dPt>
            <c:idx val="6"/>
            <c:invertIfNegative val="0"/>
            <c:bubble3D val="0"/>
            <c:spPr>
              <a:solidFill>
                <a:srgbClr val="FFF79E"/>
              </a:solidFill>
              <a:ln>
                <a:noFill/>
              </a:ln>
              <a:effectLst/>
            </c:spPr>
            <c:extLst>
              <c:ext xmlns:c16="http://schemas.microsoft.com/office/drawing/2014/chart" uri="{C3380CC4-5D6E-409C-BE32-E72D297353CC}">
                <c16:uniqueId val="{0000000B-C90E-C444-B676-E76CC39D8EB7}"/>
              </c:ext>
            </c:extLst>
          </c:dPt>
          <c:dPt>
            <c:idx val="7"/>
            <c:invertIfNegative val="0"/>
            <c:bubble3D val="0"/>
            <c:spPr>
              <a:solidFill>
                <a:srgbClr val="FFF79E"/>
              </a:solidFill>
              <a:ln>
                <a:noFill/>
              </a:ln>
              <a:effectLst/>
            </c:spPr>
            <c:extLst>
              <c:ext xmlns:c16="http://schemas.microsoft.com/office/drawing/2014/chart" uri="{C3380CC4-5D6E-409C-BE32-E72D297353CC}">
                <c16:uniqueId val="{0000000D-C90E-C444-B676-E76CC39D8EB7}"/>
              </c:ext>
            </c:extLst>
          </c:dPt>
          <c:dPt>
            <c:idx val="9"/>
            <c:invertIfNegative val="0"/>
            <c:bubble3D val="0"/>
            <c:spPr>
              <a:solidFill>
                <a:srgbClr val="FFF79E"/>
              </a:solidFill>
              <a:ln>
                <a:noFill/>
              </a:ln>
              <a:effectLst/>
            </c:spPr>
            <c:extLst>
              <c:ext xmlns:c16="http://schemas.microsoft.com/office/drawing/2014/chart" uri="{C3380CC4-5D6E-409C-BE32-E72D297353CC}">
                <c16:uniqueId val="{0000000D-F6EF-E34D-B505-0AFE4F33439B}"/>
              </c:ext>
            </c:extLst>
          </c:dPt>
          <c:dLbls>
            <c:delete val="1"/>
          </c:dLbls>
          <c:cat>
            <c:strRef>
              <c:f>Sheet1!$A$2:$A$11</c:f>
              <c:strCache>
                <c:ptCount val="10"/>
                <c:pt idx="0">
                  <c:v>Relocation to a different state or country</c:v>
                </c:pt>
                <c:pt idx="1">
                  <c:v>Divorce</c:v>
                </c:pt>
                <c:pt idx="2">
                  <c:v>Retirement</c:v>
                </c:pt>
                <c:pt idx="3">
                  <c:v>Death of a beneficiary or executor</c:v>
                </c:pt>
                <c:pt idx="4">
                  <c:v>Change in beneficiaries circumstances</c:v>
                </c:pt>
                <c:pt idx="5">
                  <c:v>Inclusion or revision of charitable gift</c:v>
                </c:pt>
                <c:pt idx="6">
                  <c:v>Birth of a child or grandchild</c:v>
                </c:pt>
                <c:pt idx="7">
                  <c:v>Marriage</c:v>
                </c:pt>
                <c:pt idx="8">
                  <c:v>Change in assets or financial situation</c:v>
                </c:pt>
                <c:pt idx="9">
                  <c:v>Change in personal wishes or priorities</c:v>
                </c:pt>
              </c:strCache>
            </c:strRef>
          </c:cat>
          <c:val>
            <c:numRef>
              <c:f>Sheet1!$B$2:$B$11</c:f>
              <c:numCache>
                <c:formatCode>#,##0.0%</c:formatCode>
                <c:ptCount val="10"/>
                <c:pt idx="0">
                  <c:v>1.3986013986013986E-2</c:v>
                </c:pt>
                <c:pt idx="1">
                  <c:v>6.75990675990676E-2</c:v>
                </c:pt>
                <c:pt idx="2">
                  <c:v>9.5571095571095568E-2</c:v>
                </c:pt>
                <c:pt idx="3">
                  <c:v>6.75990675990676E-2</c:v>
                </c:pt>
                <c:pt idx="4">
                  <c:v>5.8275058275058272E-2</c:v>
                </c:pt>
                <c:pt idx="5">
                  <c:v>4.195804195804196E-2</c:v>
                </c:pt>
                <c:pt idx="6">
                  <c:v>0.12820512820512819</c:v>
                </c:pt>
                <c:pt idx="7">
                  <c:v>0.12587412587412589</c:v>
                </c:pt>
                <c:pt idx="8">
                  <c:v>0.17948717948717949</c:v>
                </c:pt>
                <c:pt idx="9">
                  <c:v>0.18648018648018649</c:v>
                </c:pt>
              </c:numCache>
            </c:numRef>
          </c:val>
          <c:extLst>
            <c:ext xmlns:c16="http://schemas.microsoft.com/office/drawing/2014/chart" uri="{C3380CC4-5D6E-409C-BE32-E72D297353CC}">
              <c16:uniqueId val="{0000000E-C90E-C444-B676-E76CC39D8EB7}"/>
            </c:ext>
          </c:extLst>
        </c:ser>
        <c:ser>
          <c:idx val="1"/>
          <c:order val="1"/>
          <c:tx>
            <c:strRef>
              <c:f>Sheet1!$C$1</c:f>
              <c:strCache>
                <c:ptCount val="1"/>
                <c:pt idx="0">
                  <c:v>Confirmed</c:v>
                </c:pt>
              </c:strCache>
            </c:strRef>
          </c:tx>
          <c:spPr>
            <a:solidFill>
              <a:srgbClr val="C0D9A2"/>
            </a:solidFill>
            <a:ln>
              <a:noFill/>
            </a:ln>
            <a:effectLst/>
          </c:spPr>
          <c:invertIfNegative val="0"/>
          <c:dLbls>
            <c:delete val="1"/>
          </c:dLbls>
          <c:cat>
            <c:strRef>
              <c:f>Sheet1!$A$2:$A$11</c:f>
              <c:strCache>
                <c:ptCount val="10"/>
                <c:pt idx="0">
                  <c:v>Relocation to a different state or country</c:v>
                </c:pt>
                <c:pt idx="1">
                  <c:v>Divorce</c:v>
                </c:pt>
                <c:pt idx="2">
                  <c:v>Retirement</c:v>
                </c:pt>
                <c:pt idx="3">
                  <c:v>Death of a beneficiary or executor</c:v>
                </c:pt>
                <c:pt idx="4">
                  <c:v>Change in beneficiaries circumstances</c:v>
                </c:pt>
                <c:pt idx="5">
                  <c:v>Inclusion or revision of charitable gift</c:v>
                </c:pt>
                <c:pt idx="6">
                  <c:v>Birth of a child or grandchild</c:v>
                </c:pt>
                <c:pt idx="7">
                  <c:v>Marriage</c:v>
                </c:pt>
                <c:pt idx="8">
                  <c:v>Change in assets or financial situation</c:v>
                </c:pt>
                <c:pt idx="9">
                  <c:v>Change in personal wishes or priorities</c:v>
                </c:pt>
              </c:strCache>
            </c:strRef>
          </c:cat>
          <c:val>
            <c:numRef>
              <c:f>Sheet1!$C$2:$C$11</c:f>
              <c:numCache>
                <c:formatCode>#,##0.0%</c:formatCode>
                <c:ptCount val="10"/>
                <c:pt idx="0">
                  <c:v>2.4242424242424242E-2</c:v>
                </c:pt>
                <c:pt idx="1">
                  <c:v>4.2424242424242427E-2</c:v>
                </c:pt>
                <c:pt idx="2">
                  <c:v>6.6666666666666666E-2</c:v>
                </c:pt>
                <c:pt idx="3">
                  <c:v>7.2727272727272724E-2</c:v>
                </c:pt>
                <c:pt idx="4">
                  <c:v>7.2727272727272724E-2</c:v>
                </c:pt>
                <c:pt idx="5">
                  <c:v>8.4848484848484854E-2</c:v>
                </c:pt>
                <c:pt idx="6">
                  <c:v>0.13333333333333333</c:v>
                </c:pt>
                <c:pt idx="7">
                  <c:v>0.14545454545454545</c:v>
                </c:pt>
                <c:pt idx="8">
                  <c:v>0.14545454545454545</c:v>
                </c:pt>
                <c:pt idx="9">
                  <c:v>0.19393939393939394</c:v>
                </c:pt>
              </c:numCache>
            </c:numRef>
          </c:val>
          <c:extLst>
            <c:ext xmlns:c16="http://schemas.microsoft.com/office/drawing/2014/chart" uri="{C3380CC4-5D6E-409C-BE32-E72D297353CC}">
              <c16:uniqueId val="{0000000F-C90E-C444-B676-E76CC39D8EB7}"/>
            </c:ext>
          </c:extLst>
        </c:ser>
        <c:dLbls>
          <c:dLblPos val="outEnd"/>
          <c:showLegendKey val="0"/>
          <c:showVal val="1"/>
          <c:showCatName val="0"/>
          <c:showSerName val="0"/>
          <c:showPercent val="0"/>
          <c:showBubbleSize val="0"/>
        </c:dLbls>
        <c:gapWidth val="219"/>
        <c:axId val="1495176031"/>
        <c:axId val="1063411295"/>
      </c:barChart>
      <c:catAx>
        <c:axId val="1495176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354373"/>
                </a:solidFill>
                <a:latin typeface="Poppins" pitchFamily="2" charset="77"/>
                <a:ea typeface="+mn-ea"/>
                <a:cs typeface="Poppins" pitchFamily="2" charset="77"/>
              </a:defRPr>
            </a:pPr>
            <a:endParaRPr lang="en-US"/>
          </a:p>
        </c:txPr>
        <c:crossAx val="1063411295"/>
        <c:crosses val="autoZero"/>
        <c:auto val="1"/>
        <c:lblAlgn val="ctr"/>
        <c:lblOffset val="100"/>
        <c:noMultiLvlLbl val="0"/>
      </c:catAx>
      <c:valAx>
        <c:axId val="1063411295"/>
        <c:scaling>
          <c:orientation val="minMax"/>
        </c:scaling>
        <c:delete val="1"/>
        <c:axPos val="b"/>
        <c:numFmt formatCode="#,##0.0%" sourceLinked="1"/>
        <c:majorTickMark val="none"/>
        <c:minorTickMark val="none"/>
        <c:tickLblPos val="nextTo"/>
        <c:crossAx val="1495176031"/>
        <c:crosses val="autoZero"/>
        <c:crossBetween val="between"/>
      </c:valAx>
      <c:spPr>
        <a:noFill/>
        <a:ln>
          <a:noFill/>
        </a:ln>
        <a:effectLst/>
      </c:spPr>
    </c:plotArea>
    <c:legend>
      <c:legendPos val="b"/>
      <c:layout>
        <c:manualLayout>
          <c:xMode val="edge"/>
          <c:yMode val="edge"/>
          <c:x val="0.64518244563123361"/>
          <c:y val="0.74096331917541014"/>
          <c:w val="0.17973525506195187"/>
          <c:h val="8.463924760449391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354373"/>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354373"/>
          </a:solidFill>
          <a:latin typeface="Poppins" pitchFamily="2" charset="77"/>
          <a:cs typeface="Poppins" pitchFamily="2" charset="77"/>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13252196696968"/>
          <c:y val="2.3006556786341385E-2"/>
          <c:w val="0.41695846505968776"/>
          <c:h val="0.95398688642731722"/>
        </c:manualLayout>
      </c:layout>
      <c:barChart>
        <c:barDir val="bar"/>
        <c:grouping val="clustered"/>
        <c:varyColors val="0"/>
        <c:ser>
          <c:idx val="0"/>
          <c:order val="0"/>
          <c:tx>
            <c:strRef>
              <c:f>Sheet1!$B$1</c:f>
              <c:strCache>
                <c:ptCount val="1"/>
                <c:pt idx="0">
                  <c:v>Series 1</c:v>
                </c:pt>
              </c:strCache>
            </c:strRef>
          </c:tx>
          <c:spPr>
            <a:solidFill>
              <a:srgbClr val="38427C"/>
            </a:solidFill>
            <a:ln>
              <a:noFill/>
            </a:ln>
            <a:effectLst/>
          </c:spPr>
          <c:invertIfNegative val="0"/>
          <c:dPt>
            <c:idx val="0"/>
            <c:invertIfNegative val="0"/>
            <c:bubble3D val="0"/>
            <c:spPr>
              <a:solidFill>
                <a:srgbClr val="C0D9A2"/>
              </a:solidFill>
              <a:ln>
                <a:noFill/>
              </a:ln>
              <a:effectLst/>
            </c:spPr>
            <c:extLst>
              <c:ext xmlns:c16="http://schemas.microsoft.com/office/drawing/2014/chart" uri="{C3380CC4-5D6E-409C-BE32-E72D297353CC}">
                <c16:uniqueId val="{00000000-BD2A-A74A-8684-EF71885A531B}"/>
              </c:ext>
            </c:extLst>
          </c:dPt>
          <c:dPt>
            <c:idx val="1"/>
            <c:invertIfNegative val="0"/>
            <c:bubble3D val="0"/>
            <c:spPr>
              <a:solidFill>
                <a:srgbClr val="F8A42E"/>
              </a:solidFill>
              <a:ln>
                <a:noFill/>
              </a:ln>
              <a:effectLst/>
            </c:spPr>
            <c:extLst>
              <c:ext xmlns:c16="http://schemas.microsoft.com/office/drawing/2014/chart" uri="{C3380CC4-5D6E-409C-BE32-E72D297353CC}">
                <c16:uniqueId val="{00000001-BD2A-A74A-8684-EF71885A531B}"/>
              </c:ext>
            </c:extLst>
          </c:dPt>
          <c:dPt>
            <c:idx val="2"/>
            <c:invertIfNegative val="0"/>
            <c:bubble3D val="0"/>
            <c:spPr>
              <a:solidFill>
                <a:srgbClr val="F7CADF"/>
              </a:solidFill>
              <a:ln>
                <a:noFill/>
              </a:ln>
              <a:effectLst/>
            </c:spPr>
            <c:extLst>
              <c:ext xmlns:c16="http://schemas.microsoft.com/office/drawing/2014/chart" uri="{C3380CC4-5D6E-409C-BE32-E72D297353CC}">
                <c16:uniqueId val="{00000002-BD2A-A74A-8684-EF71885A531B}"/>
              </c:ext>
            </c:extLst>
          </c:dPt>
          <c:dPt>
            <c:idx val="3"/>
            <c:invertIfNegative val="0"/>
            <c:bubble3D val="0"/>
            <c:spPr>
              <a:solidFill>
                <a:srgbClr val="FFF79E"/>
              </a:solidFill>
              <a:ln>
                <a:noFill/>
              </a:ln>
              <a:effectLst/>
            </c:spPr>
            <c:extLst>
              <c:ext xmlns:c16="http://schemas.microsoft.com/office/drawing/2014/chart" uri="{C3380CC4-5D6E-409C-BE32-E72D297353CC}">
                <c16:uniqueId val="{00000003-BD2A-A74A-8684-EF71885A531B}"/>
              </c:ext>
            </c:extLst>
          </c:dPt>
          <c:dPt>
            <c:idx val="4"/>
            <c:invertIfNegative val="0"/>
            <c:bubble3D val="0"/>
            <c:spPr>
              <a:solidFill>
                <a:srgbClr val="CCE8FA"/>
              </a:solidFill>
              <a:ln>
                <a:noFill/>
              </a:ln>
              <a:effectLst/>
            </c:spPr>
            <c:extLst>
              <c:ext xmlns:c16="http://schemas.microsoft.com/office/drawing/2014/chart" uri="{C3380CC4-5D6E-409C-BE32-E72D297353CC}">
                <c16:uniqueId val="{00000004-BD2A-A74A-8684-EF71885A531B}"/>
              </c:ext>
            </c:extLst>
          </c:dPt>
          <c:dLbls>
            <c:spPr>
              <a:noFill/>
              <a:ln>
                <a:noFill/>
              </a:ln>
              <a:effectLst/>
            </c:spPr>
            <c:txPr>
              <a:bodyPr rot="0" spcFirstLastPara="1" vertOverflow="ellipsis" vert="horz" wrap="square" anchor="ctr" anchorCtr="1"/>
              <a:lstStyle/>
              <a:p>
                <a:pPr>
                  <a:defRPr sz="1197" b="1" i="0" u="none" strike="noStrike" kern="1200" baseline="0">
                    <a:solidFill>
                      <a:srgbClr val="38427C"/>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After engaging in a meaningful conversation with a charity, I gained deeper insights into their work and impact, inspiring me to include them in my Will.</c:v>
                </c:pt>
                <c:pt idx="1">
                  <c:v>Upon seeking professional advice from a financial advisor or solicitor, I was advised to consider including charitable giving in my Will as a meaningful way to leave a lasting impact.</c:v>
                </c:pt>
                <c:pt idx="2">
                  <c:v>The advice and encouragement from family members, friends, or colleagues played a significant role in my decision to include a charity/charities in my Will.</c:v>
                </c:pt>
                <c:pt idx="3">
                  <c:v>Recognising the importance of philanthropy and wishing to redirect my personal wishes from an individual beneficiary to support a charitable cause in my Will.</c:v>
                </c:pt>
                <c:pt idx="4">
                  <c:v>I was updating my Will for various reasons and saw it as an opportunity to ensure charitable giving was part of my legacy.</c:v>
                </c:pt>
              </c:strCache>
            </c:strRef>
          </c:cat>
          <c:val>
            <c:numRef>
              <c:f>Sheet1!$B$2:$B$6</c:f>
              <c:numCache>
                <c:formatCode>#,##0%</c:formatCode>
                <c:ptCount val="5"/>
                <c:pt idx="0">
                  <c:v>0.13924050632911392</c:v>
                </c:pt>
                <c:pt idx="1">
                  <c:v>0.14556962025316456</c:v>
                </c:pt>
                <c:pt idx="2">
                  <c:v>0.15189873417721519</c:v>
                </c:pt>
                <c:pt idx="3">
                  <c:v>0.21518987341772153</c:v>
                </c:pt>
                <c:pt idx="4">
                  <c:v>0.32911392405063289</c:v>
                </c:pt>
              </c:numCache>
            </c:numRef>
          </c:val>
          <c:extLst>
            <c:ext xmlns:c16="http://schemas.microsoft.com/office/drawing/2014/chart" uri="{C3380CC4-5D6E-409C-BE32-E72D297353CC}">
              <c16:uniqueId val="{00000000-79C4-4F47-B3AB-EDCBF71A9A38}"/>
            </c:ext>
          </c:extLst>
        </c:ser>
        <c:dLbls>
          <c:showLegendKey val="0"/>
          <c:showVal val="0"/>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8427C"/>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1"/>
        <c:axPos val="b"/>
        <c:numFmt formatCode="#,##0%" sourceLinked="1"/>
        <c:majorTickMark val="none"/>
        <c:minorTickMark val="none"/>
        <c:tickLblPos val="nextTo"/>
        <c:crossAx val="141917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8427C"/>
          </a:solidFill>
          <a:latin typeface="Poppins" pitchFamily="2" charset="77"/>
          <a:cs typeface="Poppins" pitchFamily="2" charset="77"/>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rgbClr val="FFF7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I have removed a beneficiary</c:v>
                </c:pt>
                <c:pt idx="1">
                  <c:v>Yes, I have removed a charity</c:v>
                </c:pt>
                <c:pt idx="2">
                  <c:v>Yes, I have changed the amount intended for a beneficiary</c:v>
                </c:pt>
                <c:pt idx="3">
                  <c:v>Yes, I have changed the amount intended for a charity</c:v>
                </c:pt>
                <c:pt idx="4">
                  <c:v>No, I have not made any changes to beneficiaries or charities in my Will</c:v>
                </c:pt>
              </c:strCache>
            </c:strRef>
          </c:cat>
          <c:val>
            <c:numRef>
              <c:f>Sheet1!$B$2:$B$6</c:f>
              <c:numCache>
                <c:formatCode>#,##0%</c:formatCode>
                <c:ptCount val="5"/>
                <c:pt idx="0">
                  <c:v>0.10815939278937381</c:v>
                </c:pt>
                <c:pt idx="1">
                  <c:v>8.9184060721062622E-2</c:v>
                </c:pt>
                <c:pt idx="2">
                  <c:v>0.12333965844402277</c:v>
                </c:pt>
                <c:pt idx="3">
                  <c:v>5.5028462998102469E-2</c:v>
                </c:pt>
                <c:pt idx="4">
                  <c:v>0.68880455407969643</c:v>
                </c:pt>
              </c:numCache>
            </c:numRef>
          </c:val>
          <c:extLst>
            <c:ext xmlns:c16="http://schemas.microsoft.com/office/drawing/2014/chart" uri="{C3380CC4-5D6E-409C-BE32-E72D297353CC}">
              <c16:uniqueId val="{00000000-D907-1641-A6EE-4766012C1CF4}"/>
            </c:ext>
          </c:extLst>
        </c:ser>
        <c:ser>
          <c:idx val="1"/>
          <c:order val="1"/>
          <c:tx>
            <c:strRef>
              <c:f>Sheet1!$C$1</c:f>
              <c:strCache>
                <c:ptCount val="1"/>
                <c:pt idx="0">
                  <c:v>Confrimed</c:v>
                </c:pt>
              </c:strCache>
            </c:strRef>
          </c:tx>
          <c:spPr>
            <a:solidFill>
              <a:srgbClr val="C0D9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I have removed a beneficiary</c:v>
                </c:pt>
                <c:pt idx="1">
                  <c:v>Yes, I have removed a charity</c:v>
                </c:pt>
                <c:pt idx="2">
                  <c:v>Yes, I have changed the amount intended for a beneficiary</c:v>
                </c:pt>
                <c:pt idx="3">
                  <c:v>Yes, I have changed the amount intended for a charity</c:v>
                </c:pt>
                <c:pt idx="4">
                  <c:v>No, I have not made any changes to beneficiaries or charities in my Will</c:v>
                </c:pt>
              </c:strCache>
            </c:strRef>
          </c:cat>
          <c:val>
            <c:numRef>
              <c:f>Sheet1!$C$2:$C$6</c:f>
              <c:numCache>
                <c:formatCode>#,##0%</c:formatCode>
                <c:ptCount val="5"/>
                <c:pt idx="0">
                  <c:v>0.22784810126582278</c:v>
                </c:pt>
                <c:pt idx="1">
                  <c:v>0.20253164556962025</c:v>
                </c:pt>
                <c:pt idx="2">
                  <c:v>0.29113924050632911</c:v>
                </c:pt>
                <c:pt idx="3">
                  <c:v>0.12658227848101267</c:v>
                </c:pt>
                <c:pt idx="4">
                  <c:v>0.32278481012658228</c:v>
                </c:pt>
              </c:numCache>
            </c:numRef>
          </c:val>
          <c:extLst>
            <c:ext xmlns:c16="http://schemas.microsoft.com/office/drawing/2014/chart" uri="{C3380CC4-5D6E-409C-BE32-E72D297353CC}">
              <c16:uniqueId val="{00000000-A145-C14D-8B15-3D1AB3B324F0}"/>
            </c:ext>
          </c:extLst>
        </c:ser>
        <c:dLbls>
          <c:showLegendKey val="0"/>
          <c:showVal val="0"/>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354373"/>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54373"/>
                </a:solidFill>
                <a:latin typeface="Poppins" pitchFamily="2" charset="77"/>
                <a:ea typeface="+mn-ea"/>
                <a:cs typeface="Poppins" pitchFamily="2" charset="77"/>
              </a:defRPr>
            </a:pPr>
            <a:endParaRPr lang="en-US"/>
          </a:p>
        </c:txPr>
        <c:crossAx val="141917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354373"/>
          </a:solidFill>
          <a:latin typeface="Poppins" pitchFamily="2" charset="77"/>
          <a:cs typeface="Poppins" pitchFamily="2" charset="77"/>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543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Discussion with loved ones or family prompting reconsideration</c:v>
                </c:pt>
                <c:pt idx="1">
                  <c:v>Dissatisfaction with the behavior or choices of the beneficiary or charity</c:v>
                </c:pt>
                <c:pt idx="2">
                  <c:v>Personal values or beliefs no longer aligned with beneficiary or charity</c:v>
                </c:pt>
                <c:pt idx="3">
                  <c:v>Life experience prompting reconsideration</c:v>
                </c:pt>
                <c:pt idx="4">
                  <c:v>Change in relationship with the beneficiary or charity</c:v>
                </c:pt>
                <c:pt idx="5">
                  <c:v>Recommendation from legal or financial advisor</c:v>
                </c:pt>
                <c:pt idx="6">
                  <c:v>Change in financial circumstances of the beneficiary or charity</c:v>
                </c:pt>
              </c:strCache>
            </c:strRef>
          </c:cat>
          <c:val>
            <c:numRef>
              <c:f>Sheet1!$B$2:$B$8</c:f>
              <c:numCache>
                <c:formatCode>#,##0%</c:formatCode>
                <c:ptCount val="7"/>
                <c:pt idx="0">
                  <c:v>0.21126760563380281</c:v>
                </c:pt>
                <c:pt idx="1">
                  <c:v>0.22535211267605634</c:v>
                </c:pt>
                <c:pt idx="2">
                  <c:v>0.25352112676056338</c:v>
                </c:pt>
                <c:pt idx="3">
                  <c:v>0.25352112676056338</c:v>
                </c:pt>
                <c:pt idx="4">
                  <c:v>0.26760563380281688</c:v>
                </c:pt>
                <c:pt idx="5">
                  <c:v>0.26760563380281688</c:v>
                </c:pt>
                <c:pt idx="6">
                  <c:v>0.352112676056338</c:v>
                </c:pt>
              </c:numCache>
            </c:numRef>
          </c:val>
          <c:extLst>
            <c:ext xmlns:c16="http://schemas.microsoft.com/office/drawing/2014/chart" uri="{C3380CC4-5D6E-409C-BE32-E72D297353CC}">
              <c16:uniqueId val="{00000000-D907-1641-A6EE-4766012C1CF4}"/>
            </c:ext>
          </c:extLst>
        </c:ser>
        <c:dLbls>
          <c:dLblPos val="outEnd"/>
          <c:showLegendKey val="0"/>
          <c:showVal val="1"/>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1"/>
        <c:axPos val="b"/>
        <c:numFmt formatCode="#,##0%" sourceLinked="1"/>
        <c:majorTickMark val="none"/>
        <c:minorTickMark val="none"/>
        <c:tickLblPos val="nextTo"/>
        <c:crossAx val="141917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41525043067071"/>
          <c:y val="2.7305961045710803E-2"/>
          <c:w val="0.3685673763066144"/>
          <c:h val="0.94538807790857837"/>
        </c:manualLayout>
      </c:layout>
      <c:barChart>
        <c:barDir val="bar"/>
        <c:grouping val="clustered"/>
        <c:varyColors val="0"/>
        <c:ser>
          <c:idx val="0"/>
          <c:order val="0"/>
          <c:tx>
            <c:strRef>
              <c:f>Sheet1!$B$1</c:f>
              <c:strCache>
                <c:ptCount val="1"/>
                <c:pt idx="0">
                  <c:v>Series 1</c:v>
                </c:pt>
              </c:strCache>
            </c:strRef>
          </c:tx>
          <c:spPr>
            <a:solidFill>
              <a:srgbClr val="354373"/>
            </a:solidFill>
            <a:ln>
              <a:noFill/>
            </a:ln>
            <a:effectLst/>
          </c:spPr>
          <c:invertIfNegative val="0"/>
          <c:dPt>
            <c:idx val="1"/>
            <c:invertIfNegative val="0"/>
            <c:bubble3D val="0"/>
            <c:spPr>
              <a:solidFill>
                <a:srgbClr val="BFBFBF"/>
              </a:solidFill>
              <a:ln>
                <a:noFill/>
              </a:ln>
              <a:effectLst/>
            </c:spPr>
            <c:extLst>
              <c:ext xmlns:c16="http://schemas.microsoft.com/office/drawing/2014/chart" uri="{C3380CC4-5D6E-409C-BE32-E72D297353CC}">
                <c16:uniqueId val="{00000008-6FBF-DC4D-BA47-0D8721CEDF24}"/>
              </c:ext>
            </c:extLst>
          </c:dPt>
          <c:dPt>
            <c:idx val="3"/>
            <c:invertIfNegative val="0"/>
            <c:bubble3D val="0"/>
            <c:spPr>
              <a:solidFill>
                <a:srgbClr val="C5B8E5"/>
              </a:solidFill>
              <a:ln>
                <a:noFill/>
              </a:ln>
              <a:effectLst/>
            </c:spPr>
            <c:extLst>
              <c:ext xmlns:c16="http://schemas.microsoft.com/office/drawing/2014/chart" uri="{C3380CC4-5D6E-409C-BE32-E72D297353CC}">
                <c16:uniqueId val="{00000007-6FBF-DC4D-BA47-0D8721CEDF24}"/>
              </c:ext>
            </c:extLst>
          </c:dPt>
          <c:dPt>
            <c:idx val="4"/>
            <c:invertIfNegative val="0"/>
            <c:bubble3D val="0"/>
            <c:spPr>
              <a:solidFill>
                <a:srgbClr val="C0D9A2"/>
              </a:solidFill>
              <a:ln>
                <a:noFill/>
              </a:ln>
              <a:effectLst/>
            </c:spPr>
            <c:extLst>
              <c:ext xmlns:c16="http://schemas.microsoft.com/office/drawing/2014/chart" uri="{C3380CC4-5D6E-409C-BE32-E72D297353CC}">
                <c16:uniqueId val="{00000006-6FBF-DC4D-BA47-0D8721CEDF24}"/>
              </c:ext>
            </c:extLst>
          </c:dPt>
          <c:dPt>
            <c:idx val="5"/>
            <c:invertIfNegative val="0"/>
            <c:bubble3D val="0"/>
            <c:spPr>
              <a:solidFill>
                <a:srgbClr val="F8A42E"/>
              </a:solidFill>
              <a:ln>
                <a:noFill/>
              </a:ln>
              <a:effectLst/>
            </c:spPr>
            <c:extLst>
              <c:ext xmlns:c16="http://schemas.microsoft.com/office/drawing/2014/chart" uri="{C3380CC4-5D6E-409C-BE32-E72D297353CC}">
                <c16:uniqueId val="{00000005-6FBF-DC4D-BA47-0D8721CEDF24}"/>
              </c:ext>
            </c:extLst>
          </c:dPt>
          <c:dPt>
            <c:idx val="6"/>
            <c:invertIfNegative val="0"/>
            <c:bubble3D val="0"/>
            <c:spPr>
              <a:solidFill>
                <a:srgbClr val="F7CADF"/>
              </a:solidFill>
              <a:ln>
                <a:noFill/>
              </a:ln>
              <a:effectLst/>
            </c:spPr>
            <c:extLst>
              <c:ext xmlns:c16="http://schemas.microsoft.com/office/drawing/2014/chart" uri="{C3380CC4-5D6E-409C-BE32-E72D297353CC}">
                <c16:uniqueId val="{00000004-6FBF-DC4D-BA47-0D8721CEDF24}"/>
              </c:ext>
            </c:extLst>
          </c:dPt>
          <c:dPt>
            <c:idx val="7"/>
            <c:invertIfNegative val="0"/>
            <c:bubble3D val="0"/>
            <c:spPr>
              <a:solidFill>
                <a:srgbClr val="FFF79E"/>
              </a:solidFill>
              <a:ln>
                <a:noFill/>
              </a:ln>
              <a:effectLst/>
            </c:spPr>
            <c:extLst>
              <c:ext xmlns:c16="http://schemas.microsoft.com/office/drawing/2014/chart" uri="{C3380CC4-5D6E-409C-BE32-E72D297353CC}">
                <c16:uniqueId val="{00000001-6FBF-DC4D-BA47-0D8721CEDF24}"/>
              </c:ext>
            </c:extLst>
          </c:dPt>
          <c:dPt>
            <c:idx val="8"/>
            <c:invertIfNegative val="0"/>
            <c:bubble3D val="0"/>
            <c:spPr>
              <a:solidFill>
                <a:srgbClr val="CCE8FA"/>
              </a:solidFill>
              <a:ln>
                <a:noFill/>
              </a:ln>
              <a:effectLst/>
            </c:spPr>
            <c:extLst>
              <c:ext xmlns:c16="http://schemas.microsoft.com/office/drawing/2014/chart" uri="{C3380CC4-5D6E-409C-BE32-E72D297353CC}">
                <c16:uniqueId val="{00000003-6FBF-DC4D-BA47-0D8721CEDF2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Research on the charity's mission, impact, and effectiveness</c:v>
                </c:pt>
                <c:pt idx="2">
                  <c:v>Alignment with personal values, beliefs, or interests</c:v>
                </c:pt>
                <c:pt idx="3">
                  <c:v>It was a charity my parents supported or part of a family tradition</c:v>
                </c:pt>
                <c:pt idx="4">
                  <c:v>Recommendations from family members, friends, or advisors</c:v>
                </c:pt>
                <c:pt idx="5">
                  <c:v>Consideration of the charity's long-term sustainability and assurance that it will continue to make a lasting difference over time</c:v>
                </c:pt>
                <c:pt idx="6">
                  <c:v>Trust in the charity's reputation and accountability</c:v>
                </c:pt>
                <c:pt idx="7">
                  <c:v>Was a charity aligned to a cause that was important to me</c:v>
                </c:pt>
                <c:pt idx="8">
                  <c:v>Personal connection or experience with the charity</c:v>
                </c:pt>
              </c:strCache>
            </c:strRef>
          </c:cat>
          <c:val>
            <c:numRef>
              <c:f>Sheet1!$B$2:$B$10</c:f>
              <c:numCache>
                <c:formatCode>#,##0%</c:formatCode>
                <c:ptCount val="9"/>
                <c:pt idx="0">
                  <c:v>1.2658227848101266E-2</c:v>
                </c:pt>
                <c:pt idx="1">
                  <c:v>7.5949367088607597E-2</c:v>
                </c:pt>
                <c:pt idx="2">
                  <c:v>9.49367088607595E-2</c:v>
                </c:pt>
                <c:pt idx="3">
                  <c:v>9.49367088607595E-2</c:v>
                </c:pt>
                <c:pt idx="4">
                  <c:v>0.10126582278481013</c:v>
                </c:pt>
                <c:pt idx="5">
                  <c:v>0.10759493670886076</c:v>
                </c:pt>
                <c:pt idx="6">
                  <c:v>0.12025316455696203</c:v>
                </c:pt>
                <c:pt idx="7">
                  <c:v>0.17088607594936708</c:v>
                </c:pt>
                <c:pt idx="8">
                  <c:v>0.22151898734177214</c:v>
                </c:pt>
              </c:numCache>
            </c:numRef>
          </c:val>
          <c:extLst>
            <c:ext xmlns:c16="http://schemas.microsoft.com/office/drawing/2014/chart" uri="{C3380CC4-5D6E-409C-BE32-E72D297353CC}">
              <c16:uniqueId val="{00000004-274C-8940-8686-D332B166623C}"/>
            </c:ext>
          </c:extLst>
        </c:ser>
        <c:dLbls>
          <c:dLblPos val="outEnd"/>
          <c:showLegendKey val="0"/>
          <c:showVal val="1"/>
          <c:showCatName val="0"/>
          <c:showSerName val="0"/>
          <c:showPercent val="0"/>
          <c:showBubbleSize val="0"/>
        </c:dLbls>
        <c:gapWidth val="219"/>
        <c:axId val="1640625568"/>
        <c:axId val="953843967"/>
      </c:barChart>
      <c:catAx>
        <c:axId val="1640625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354373"/>
                </a:solidFill>
                <a:latin typeface="Poppins" pitchFamily="2" charset="77"/>
                <a:ea typeface="+mn-ea"/>
                <a:cs typeface="Poppins" pitchFamily="2" charset="77"/>
              </a:defRPr>
            </a:pPr>
            <a:endParaRPr lang="en-US"/>
          </a:p>
        </c:txPr>
        <c:crossAx val="953843967"/>
        <c:crosses val="autoZero"/>
        <c:auto val="1"/>
        <c:lblAlgn val="ctr"/>
        <c:lblOffset val="100"/>
        <c:noMultiLvlLbl val="0"/>
      </c:catAx>
      <c:valAx>
        <c:axId val="953843967"/>
        <c:scaling>
          <c:orientation val="minMax"/>
        </c:scaling>
        <c:delete val="1"/>
        <c:axPos val="b"/>
        <c:numFmt formatCode="#,##0%" sourceLinked="1"/>
        <c:majorTickMark val="none"/>
        <c:minorTickMark val="none"/>
        <c:tickLblPos val="nextTo"/>
        <c:crossAx val="164062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F78A"/>
            </a:solidFill>
            <a:ln>
              <a:noFill/>
            </a:ln>
            <a:effectLst/>
          </c:spPr>
          <c:invertIfNegative val="0"/>
          <c:dPt>
            <c:idx val="0"/>
            <c:invertIfNegative val="0"/>
            <c:bubble3D val="0"/>
            <c:spPr>
              <a:solidFill>
                <a:srgbClr val="F8A42E"/>
              </a:solidFill>
              <a:ln>
                <a:noFill/>
              </a:ln>
              <a:effectLst/>
            </c:spPr>
            <c:extLst>
              <c:ext xmlns:c16="http://schemas.microsoft.com/office/drawing/2014/chart" uri="{C3380CC4-5D6E-409C-BE32-E72D297353CC}">
                <c16:uniqueId val="{00000000-5217-4B48-9AF7-C14BE9BBB030}"/>
              </c:ext>
            </c:extLst>
          </c:dPt>
          <c:dPt>
            <c:idx val="2"/>
            <c:invertIfNegative val="0"/>
            <c:bubble3D val="0"/>
            <c:spPr>
              <a:solidFill>
                <a:srgbClr val="C0D9A2"/>
              </a:solidFill>
              <a:ln>
                <a:noFill/>
              </a:ln>
              <a:effectLst/>
            </c:spPr>
            <c:extLst>
              <c:ext xmlns:c16="http://schemas.microsoft.com/office/drawing/2014/chart" uri="{C3380CC4-5D6E-409C-BE32-E72D297353CC}">
                <c16:uniqueId val="{00000003-7449-7241-B48F-7F26EECB7D87}"/>
              </c:ext>
            </c:extLst>
          </c:dPt>
          <c:dPt>
            <c:idx val="3"/>
            <c:invertIfNegative val="0"/>
            <c:bubble3D val="0"/>
            <c:spPr>
              <a:solidFill>
                <a:srgbClr val="354373"/>
              </a:solidFill>
              <a:ln>
                <a:noFill/>
              </a:ln>
              <a:effectLst/>
            </c:spPr>
            <c:extLst>
              <c:ext xmlns:c16="http://schemas.microsoft.com/office/drawing/2014/chart" uri="{C3380CC4-5D6E-409C-BE32-E72D297353CC}">
                <c16:uniqueId val="{00000004-A89E-964E-91C6-B8C827B5080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2022 November</c:v>
                </c:pt>
                <c:pt idx="1">
                  <c:v>2023 May</c:v>
                </c:pt>
                <c:pt idx="2">
                  <c:v>2023 November</c:v>
                </c:pt>
                <c:pt idx="3">
                  <c:v>2024 May</c:v>
                </c:pt>
              </c:strCache>
            </c:strRef>
          </c:cat>
          <c:val>
            <c:numRef>
              <c:f>Sheet1!$B$2:$B$5</c:f>
              <c:numCache>
                <c:formatCode>0%</c:formatCode>
                <c:ptCount val="4"/>
                <c:pt idx="0">
                  <c:v>0.13200000000000001</c:v>
                </c:pt>
                <c:pt idx="1">
                  <c:v>0.17299999999999999</c:v>
                </c:pt>
                <c:pt idx="2">
                  <c:v>0.23</c:v>
                </c:pt>
                <c:pt idx="3">
                  <c:v>0.158</c:v>
                </c:pt>
              </c:numCache>
            </c:numRef>
          </c:val>
          <c:extLst>
            <c:ext xmlns:c16="http://schemas.microsoft.com/office/drawing/2014/chart" uri="{C3380CC4-5D6E-409C-BE32-E72D297353CC}">
              <c16:uniqueId val="{00000000-CA1B-AC41-91AF-D27A35FAC19C}"/>
            </c:ext>
          </c:extLst>
        </c:ser>
        <c:dLbls>
          <c:dLblPos val="outEnd"/>
          <c:showLegendKey val="0"/>
          <c:showVal val="1"/>
          <c:showCatName val="0"/>
          <c:showSerName val="0"/>
          <c:showPercent val="0"/>
          <c:showBubbleSize val="0"/>
        </c:dLbls>
        <c:gapWidth val="219"/>
        <c:overlap val="-27"/>
        <c:axId val="1640625568"/>
        <c:axId val="953843967"/>
      </c:barChart>
      <c:catAx>
        <c:axId val="164062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953843967"/>
        <c:crosses val="autoZero"/>
        <c:auto val="1"/>
        <c:lblAlgn val="ctr"/>
        <c:lblOffset val="100"/>
        <c:noMultiLvlLbl val="0"/>
      </c:catAx>
      <c:valAx>
        <c:axId val="953843967"/>
        <c:scaling>
          <c:orientation val="minMax"/>
        </c:scaling>
        <c:delete val="1"/>
        <c:axPos val="l"/>
        <c:numFmt formatCode="0%" sourceLinked="1"/>
        <c:majorTickMark val="none"/>
        <c:minorTickMark val="none"/>
        <c:tickLblPos val="nextTo"/>
        <c:crossAx val="164062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9755724073774"/>
          <c:y val="3.1309931792759184E-2"/>
          <c:w val="0.40131325748271407"/>
          <c:h val="0.79731290410711453"/>
        </c:manualLayout>
      </c:layout>
      <c:barChart>
        <c:barDir val="bar"/>
        <c:grouping val="stacked"/>
        <c:varyColors val="0"/>
        <c:ser>
          <c:idx val="0"/>
          <c:order val="0"/>
          <c:tx>
            <c:strRef>
              <c:f>Sheet1!$B$1</c:f>
              <c:strCache>
                <c:ptCount val="1"/>
                <c:pt idx="0">
                  <c:v>Yes, I have</c:v>
                </c:pt>
              </c:strCache>
            </c:strRef>
          </c:tx>
          <c:spPr>
            <a:solidFill>
              <a:srgbClr val="C0D9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Weddings</c:v>
                </c:pt>
                <c:pt idx="1">
                  <c:v>Anniversaries</c:v>
                </c:pt>
                <c:pt idx="2">
                  <c:v>Personal milestones </c:v>
                </c:pt>
                <c:pt idx="3">
                  <c:v>Birth of a child/grandchild</c:v>
                </c:pt>
                <c:pt idx="4">
                  <c:v>Change in financial circumstance such as inheritance</c:v>
                </c:pt>
                <c:pt idx="5">
                  <c:v>Your birthday</c:v>
                </c:pt>
                <c:pt idx="6">
                  <c:v>Holidays</c:v>
                </c:pt>
                <c:pt idx="7">
                  <c:v>In memory of a loved one</c:v>
                </c:pt>
              </c:strCache>
            </c:strRef>
          </c:cat>
          <c:val>
            <c:numRef>
              <c:f>Sheet1!$B$2:$B$9</c:f>
              <c:numCache>
                <c:formatCode>0%</c:formatCode>
                <c:ptCount val="8"/>
                <c:pt idx="0">
                  <c:v>0.12</c:v>
                </c:pt>
                <c:pt idx="1">
                  <c:v>0.12</c:v>
                </c:pt>
                <c:pt idx="2">
                  <c:v>0.12</c:v>
                </c:pt>
                <c:pt idx="3">
                  <c:v>0.13</c:v>
                </c:pt>
                <c:pt idx="4">
                  <c:v>0.18</c:v>
                </c:pt>
                <c:pt idx="5">
                  <c:v>0.19</c:v>
                </c:pt>
                <c:pt idx="6">
                  <c:v>0.23</c:v>
                </c:pt>
                <c:pt idx="7">
                  <c:v>0.32</c:v>
                </c:pt>
              </c:numCache>
            </c:numRef>
          </c:val>
          <c:extLst>
            <c:ext xmlns:c16="http://schemas.microsoft.com/office/drawing/2014/chart" uri="{C3380CC4-5D6E-409C-BE32-E72D297353CC}">
              <c16:uniqueId val="{00000000-AE14-DD49-AFB6-77DEDD090135}"/>
            </c:ext>
          </c:extLst>
        </c:ser>
        <c:ser>
          <c:idx val="1"/>
          <c:order val="1"/>
          <c:tx>
            <c:strRef>
              <c:f>Sheet1!$C$1</c:f>
              <c:strCache>
                <c:ptCount val="1"/>
                <c:pt idx="0">
                  <c:v>No, but I'd consider it</c:v>
                </c:pt>
              </c:strCache>
            </c:strRef>
          </c:tx>
          <c:spPr>
            <a:solidFill>
              <a:srgbClr val="3543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Weddings</c:v>
                </c:pt>
                <c:pt idx="1">
                  <c:v>Anniversaries</c:v>
                </c:pt>
                <c:pt idx="2">
                  <c:v>Personal milestones </c:v>
                </c:pt>
                <c:pt idx="3">
                  <c:v>Birth of a child/grandchild</c:v>
                </c:pt>
                <c:pt idx="4">
                  <c:v>Change in financial circumstance such as inheritance</c:v>
                </c:pt>
                <c:pt idx="5">
                  <c:v>Your birthday</c:v>
                </c:pt>
                <c:pt idx="6">
                  <c:v>Holidays</c:v>
                </c:pt>
                <c:pt idx="7">
                  <c:v>In memory of a loved one</c:v>
                </c:pt>
              </c:strCache>
            </c:strRef>
          </c:cat>
          <c:val>
            <c:numRef>
              <c:f>Sheet1!$C$2:$C$9</c:f>
              <c:numCache>
                <c:formatCode>0%</c:formatCode>
                <c:ptCount val="8"/>
                <c:pt idx="0">
                  <c:v>0.37</c:v>
                </c:pt>
                <c:pt idx="1">
                  <c:v>0.36</c:v>
                </c:pt>
                <c:pt idx="2">
                  <c:v>0.37</c:v>
                </c:pt>
                <c:pt idx="3">
                  <c:v>0.39</c:v>
                </c:pt>
                <c:pt idx="4">
                  <c:v>0.51</c:v>
                </c:pt>
                <c:pt idx="5">
                  <c:v>0.4</c:v>
                </c:pt>
                <c:pt idx="6">
                  <c:v>0.35</c:v>
                </c:pt>
                <c:pt idx="7">
                  <c:v>0.42</c:v>
                </c:pt>
              </c:numCache>
            </c:numRef>
          </c:val>
          <c:extLst>
            <c:ext xmlns:c16="http://schemas.microsoft.com/office/drawing/2014/chart" uri="{C3380CC4-5D6E-409C-BE32-E72D297353CC}">
              <c16:uniqueId val="{00000001-AE14-DD49-AFB6-77DEDD090135}"/>
            </c:ext>
          </c:extLst>
        </c:ser>
        <c:ser>
          <c:idx val="2"/>
          <c:order val="2"/>
          <c:tx>
            <c:strRef>
              <c:f>Sheet1!$D$1</c:f>
              <c:strCache>
                <c:ptCount val="1"/>
                <c:pt idx="0">
                  <c:v>Not Interested</c:v>
                </c:pt>
              </c:strCache>
            </c:strRef>
          </c:tx>
          <c:spPr>
            <a:solidFill>
              <a:srgbClr val="F8A42E"/>
            </a:solidFill>
            <a:ln>
              <a:noFill/>
            </a:ln>
            <a:effectLst/>
          </c:spPr>
          <c:invertIfNegative val="0"/>
          <c:cat>
            <c:strRef>
              <c:f>Sheet1!$A$2:$A$9</c:f>
              <c:strCache>
                <c:ptCount val="8"/>
                <c:pt idx="0">
                  <c:v>Weddings</c:v>
                </c:pt>
                <c:pt idx="1">
                  <c:v>Anniversaries</c:v>
                </c:pt>
                <c:pt idx="2">
                  <c:v>Personal milestones </c:v>
                </c:pt>
                <c:pt idx="3">
                  <c:v>Birth of a child/grandchild</c:v>
                </c:pt>
                <c:pt idx="4">
                  <c:v>Change in financial circumstance such as inheritance</c:v>
                </c:pt>
                <c:pt idx="5">
                  <c:v>Your birthday</c:v>
                </c:pt>
                <c:pt idx="6">
                  <c:v>Holidays</c:v>
                </c:pt>
                <c:pt idx="7">
                  <c:v>In memory of a loved one</c:v>
                </c:pt>
              </c:strCache>
            </c:strRef>
          </c:cat>
          <c:val>
            <c:numRef>
              <c:f>Sheet1!$D$2:$D$9</c:f>
              <c:numCache>
                <c:formatCode>0%</c:formatCode>
                <c:ptCount val="8"/>
                <c:pt idx="0">
                  <c:v>0.51</c:v>
                </c:pt>
                <c:pt idx="1">
                  <c:v>0.52</c:v>
                </c:pt>
                <c:pt idx="2">
                  <c:v>0.51</c:v>
                </c:pt>
                <c:pt idx="3">
                  <c:v>0.51</c:v>
                </c:pt>
                <c:pt idx="4">
                  <c:v>0.31</c:v>
                </c:pt>
                <c:pt idx="5">
                  <c:v>0.4</c:v>
                </c:pt>
                <c:pt idx="6">
                  <c:v>0.42</c:v>
                </c:pt>
                <c:pt idx="7">
                  <c:v>0.27</c:v>
                </c:pt>
              </c:numCache>
            </c:numRef>
          </c:val>
          <c:extLst>
            <c:ext xmlns:c16="http://schemas.microsoft.com/office/drawing/2014/chart" uri="{C3380CC4-5D6E-409C-BE32-E72D297353CC}">
              <c16:uniqueId val="{00000002-AE14-DD49-AFB6-77DEDD090135}"/>
            </c:ext>
          </c:extLst>
        </c:ser>
        <c:dLbls>
          <c:showLegendKey val="0"/>
          <c:showVal val="0"/>
          <c:showCatName val="0"/>
          <c:showSerName val="0"/>
          <c:showPercent val="0"/>
          <c:showBubbleSize val="0"/>
        </c:dLbls>
        <c:gapWidth val="219"/>
        <c:overlap val="100"/>
        <c:axId val="1073390304"/>
        <c:axId val="1073450976"/>
      </c:barChart>
      <c:catAx>
        <c:axId val="1073390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1073450976"/>
        <c:crosses val="autoZero"/>
        <c:auto val="1"/>
        <c:lblAlgn val="ctr"/>
        <c:lblOffset val="100"/>
        <c:noMultiLvlLbl val="0"/>
      </c:catAx>
      <c:valAx>
        <c:axId val="107345097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107339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solidFill>
        <a:srgbClr val="38427C"/>
      </a:solid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rgbClr val="354373"/>
            </a:solidFill>
            <a:ln>
              <a:noFill/>
            </a:ln>
            <a:effectLst/>
          </c:spPr>
          <c:invertIfNegative val="0"/>
          <c:dPt>
            <c:idx val="0"/>
            <c:invertIfNegative val="0"/>
            <c:bubble3D val="0"/>
            <c:spPr>
              <a:solidFill>
                <a:srgbClr val="FFF79D"/>
              </a:solidFill>
              <a:ln>
                <a:noFill/>
              </a:ln>
              <a:effectLst/>
            </c:spPr>
            <c:extLst>
              <c:ext xmlns:c16="http://schemas.microsoft.com/office/drawing/2014/chart" uri="{C3380CC4-5D6E-409C-BE32-E72D297353CC}">
                <c16:uniqueId val="{00000000-1AB7-C749-923D-0D15533893EC}"/>
              </c:ext>
            </c:extLst>
          </c:dPt>
          <c:dPt>
            <c:idx val="1"/>
            <c:invertIfNegative val="0"/>
            <c:bubble3D val="0"/>
            <c:spPr>
              <a:solidFill>
                <a:srgbClr val="CCE8FA"/>
              </a:solidFill>
              <a:ln>
                <a:noFill/>
              </a:ln>
              <a:effectLst/>
            </c:spPr>
            <c:extLst>
              <c:ext xmlns:c16="http://schemas.microsoft.com/office/drawing/2014/chart" uri="{C3380CC4-5D6E-409C-BE32-E72D297353CC}">
                <c16:uniqueId val="{00000001-1AB7-C749-923D-0D15533893EC}"/>
              </c:ext>
            </c:extLst>
          </c:dPt>
          <c:dPt>
            <c:idx val="2"/>
            <c:invertIfNegative val="0"/>
            <c:bubble3D val="0"/>
            <c:spPr>
              <a:solidFill>
                <a:srgbClr val="F8A42E"/>
              </a:solidFill>
              <a:ln>
                <a:noFill/>
              </a:ln>
              <a:effectLst/>
            </c:spPr>
            <c:extLst>
              <c:ext xmlns:c16="http://schemas.microsoft.com/office/drawing/2014/chart" uri="{C3380CC4-5D6E-409C-BE32-E72D297353CC}">
                <c16:uniqueId val="{00000002-1AB7-C749-923D-0D15533893EC}"/>
              </c:ext>
            </c:extLst>
          </c:dPt>
          <c:dPt>
            <c:idx val="3"/>
            <c:invertIfNegative val="0"/>
            <c:bubble3D val="0"/>
            <c:spPr>
              <a:solidFill>
                <a:srgbClr val="C0D9A2"/>
              </a:solidFill>
              <a:ln>
                <a:noFill/>
              </a:ln>
              <a:effectLst/>
            </c:spPr>
            <c:extLst>
              <c:ext xmlns:c16="http://schemas.microsoft.com/office/drawing/2014/chart" uri="{C3380CC4-5D6E-409C-BE32-E72D297353CC}">
                <c16:uniqueId val="{00000003-1AB7-C749-923D-0D15533893EC}"/>
              </c:ext>
            </c:extLst>
          </c:dPt>
          <c:dPt>
            <c:idx val="4"/>
            <c:invertIfNegative val="0"/>
            <c:bubble3D val="0"/>
            <c:spPr>
              <a:solidFill>
                <a:srgbClr val="F7CADF"/>
              </a:solidFill>
              <a:ln>
                <a:noFill/>
              </a:ln>
              <a:effectLst/>
            </c:spPr>
            <c:extLst>
              <c:ext xmlns:c16="http://schemas.microsoft.com/office/drawing/2014/chart" uri="{C3380CC4-5D6E-409C-BE32-E72D297353CC}">
                <c16:uniqueId val="{00000003-1824-794C-98DB-7513214445D9}"/>
              </c:ext>
            </c:extLst>
          </c:dPt>
          <c:dPt>
            <c:idx val="6"/>
            <c:invertIfNegative val="0"/>
            <c:bubble3D val="0"/>
            <c:spPr>
              <a:solidFill>
                <a:srgbClr val="C5B8E5"/>
              </a:solidFill>
              <a:ln>
                <a:noFill/>
              </a:ln>
              <a:effectLst/>
            </c:spPr>
            <c:extLst>
              <c:ext xmlns:c16="http://schemas.microsoft.com/office/drawing/2014/chart" uri="{C3380CC4-5D6E-409C-BE32-E72D297353CC}">
                <c16:uniqueId val="{0000000A-2EDB-EB4B-B943-298AA1BDAD23}"/>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B-2EDB-EB4B-B943-298AA1BDAD2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birthday</c:v>
                </c:pt>
                <c:pt idx="1">
                  <c:v>Religious celebrations (e.g., Easter, Hanukkah, Ramadan)</c:v>
                </c:pt>
                <c:pt idx="2">
                  <c:v>Holiday season updates (e.g, New Year)</c:v>
                </c:pt>
                <c:pt idx="3">
                  <c:v>Anniversaries (e.g since the anniversary of your first donation)</c:v>
                </c:pt>
                <c:pt idx="4">
                  <c:v>On a specific day remembering or celebrating a loved one</c:v>
                </c:pt>
                <c:pt idx="5">
                  <c:v>After every donation</c:v>
                </c:pt>
                <c:pt idx="6">
                  <c:v>Special recognition after a certain number of donations has a specific impact</c:v>
                </c:pt>
                <c:pt idx="7">
                  <c:v>Other</c:v>
                </c:pt>
              </c:strCache>
            </c:strRef>
          </c:cat>
          <c:val>
            <c:numRef>
              <c:f>Sheet1!$B$2:$B$9</c:f>
              <c:numCache>
                <c:formatCode>0%</c:formatCode>
                <c:ptCount val="8"/>
                <c:pt idx="0">
                  <c:v>0.29105691056910571</c:v>
                </c:pt>
                <c:pt idx="1">
                  <c:v>0.19186991869918699</c:v>
                </c:pt>
                <c:pt idx="2">
                  <c:v>0.29105691056910571</c:v>
                </c:pt>
                <c:pt idx="3">
                  <c:v>0.25040650406504067</c:v>
                </c:pt>
                <c:pt idx="4">
                  <c:v>0.29593495934959352</c:v>
                </c:pt>
                <c:pt idx="5">
                  <c:v>0.37235772357723579</c:v>
                </c:pt>
                <c:pt idx="6">
                  <c:v>0.31056910569105689</c:v>
                </c:pt>
                <c:pt idx="7">
                  <c:v>9.7560975609756097E-3</c:v>
                </c:pt>
              </c:numCache>
            </c:numRef>
          </c:val>
          <c:extLst>
            <c:ext xmlns:c16="http://schemas.microsoft.com/office/drawing/2014/chart" uri="{C3380CC4-5D6E-409C-BE32-E72D297353CC}">
              <c16:uniqueId val="{00000000-1824-794C-98DB-7513214445D9}"/>
            </c:ext>
          </c:extLst>
        </c:ser>
        <c:dLbls>
          <c:showLegendKey val="0"/>
          <c:showVal val="0"/>
          <c:showCatName val="0"/>
          <c:showSerName val="0"/>
          <c:showPercent val="0"/>
          <c:showBubbleSize val="0"/>
        </c:dLbls>
        <c:gapWidth val="219"/>
        <c:overlap val="-27"/>
        <c:axId val="1276031823"/>
        <c:axId val="694470112"/>
      </c:barChart>
      <c:catAx>
        <c:axId val="127603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354373"/>
                </a:solidFill>
                <a:latin typeface="Poppins" pitchFamily="2" charset="77"/>
                <a:ea typeface="+mn-ea"/>
                <a:cs typeface="Poppins" pitchFamily="2" charset="77"/>
              </a:defRPr>
            </a:pPr>
            <a:endParaRPr lang="en-US"/>
          </a:p>
        </c:txPr>
        <c:crossAx val="694470112"/>
        <c:crosses val="autoZero"/>
        <c:auto val="1"/>
        <c:lblAlgn val="ctr"/>
        <c:lblOffset val="100"/>
        <c:noMultiLvlLbl val="0"/>
      </c:catAx>
      <c:valAx>
        <c:axId val="694470112"/>
        <c:scaling>
          <c:orientation val="minMax"/>
        </c:scaling>
        <c:delete val="1"/>
        <c:axPos val="l"/>
        <c:numFmt formatCode="0%" sourceLinked="1"/>
        <c:majorTickMark val="none"/>
        <c:minorTickMark val="none"/>
        <c:tickLblPos val="nextTo"/>
        <c:crossAx val="127603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354373"/>
          </a:solidFill>
          <a:latin typeface="Poppins" pitchFamily="2" charset="77"/>
          <a:cs typeface="Poppins"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F78A"/>
            </a:solidFill>
            <a:ln>
              <a:noFill/>
            </a:ln>
            <a:effectLst/>
          </c:spPr>
          <c:invertIfNegative val="0"/>
          <c:dPt>
            <c:idx val="0"/>
            <c:invertIfNegative val="0"/>
            <c:bubble3D val="0"/>
            <c:spPr>
              <a:solidFill>
                <a:srgbClr val="F8CBDF"/>
              </a:solidFill>
              <a:ln>
                <a:noFill/>
              </a:ln>
              <a:effectLst/>
            </c:spPr>
            <c:extLst>
              <c:ext xmlns:c16="http://schemas.microsoft.com/office/drawing/2014/chart" uri="{C3380CC4-5D6E-409C-BE32-E72D297353CC}">
                <c16:uniqueId val="{00000001-553B-E14A-937A-98D014E6BD0F}"/>
              </c:ext>
            </c:extLst>
          </c:dPt>
          <c:dPt>
            <c:idx val="1"/>
            <c:invertIfNegative val="0"/>
            <c:bubble3D val="0"/>
            <c:spPr>
              <a:solidFill>
                <a:srgbClr val="CEEAFB"/>
              </a:solidFill>
              <a:ln>
                <a:noFill/>
              </a:ln>
              <a:effectLst/>
            </c:spPr>
            <c:extLst>
              <c:ext xmlns:c16="http://schemas.microsoft.com/office/drawing/2014/chart" uri="{C3380CC4-5D6E-409C-BE32-E72D297353CC}">
                <c16:uniqueId val="{00000005-553B-E14A-937A-98D014E6BD0F}"/>
              </c:ext>
            </c:extLst>
          </c:dPt>
          <c:dPt>
            <c:idx val="2"/>
            <c:invertIfNegative val="0"/>
            <c:bubble3D val="0"/>
            <c:spPr>
              <a:solidFill>
                <a:srgbClr val="354373"/>
              </a:solidFill>
              <a:ln>
                <a:noFill/>
              </a:ln>
              <a:effectLst/>
            </c:spPr>
            <c:extLst>
              <c:ext xmlns:c16="http://schemas.microsoft.com/office/drawing/2014/chart" uri="{C3380CC4-5D6E-409C-BE32-E72D297353CC}">
                <c16:uniqueId val="{00000003-553B-E14A-937A-98D014E6BD0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2022 November</c:v>
                </c:pt>
                <c:pt idx="1">
                  <c:v>2023 May</c:v>
                </c:pt>
                <c:pt idx="2">
                  <c:v>2023 November</c:v>
                </c:pt>
                <c:pt idx="3">
                  <c:v>2024 May</c:v>
                </c:pt>
              </c:strCache>
            </c:strRef>
          </c:cat>
          <c:val>
            <c:numRef>
              <c:f>Sheet1!$B$2:$B$5</c:f>
              <c:numCache>
                <c:formatCode>0%</c:formatCode>
                <c:ptCount val="4"/>
                <c:pt idx="0">
                  <c:v>0.156</c:v>
                </c:pt>
                <c:pt idx="1">
                  <c:v>0.182</c:v>
                </c:pt>
                <c:pt idx="2">
                  <c:v>0.214</c:v>
                </c:pt>
                <c:pt idx="3">
                  <c:v>0.219</c:v>
                </c:pt>
              </c:numCache>
            </c:numRef>
          </c:val>
          <c:extLst>
            <c:ext xmlns:c16="http://schemas.microsoft.com/office/drawing/2014/chart" uri="{C3380CC4-5D6E-409C-BE32-E72D297353CC}">
              <c16:uniqueId val="{00000004-553B-E14A-937A-98D014E6BD0F}"/>
            </c:ext>
          </c:extLst>
        </c:ser>
        <c:dLbls>
          <c:dLblPos val="outEnd"/>
          <c:showLegendKey val="0"/>
          <c:showVal val="1"/>
          <c:showCatName val="0"/>
          <c:showSerName val="0"/>
          <c:showPercent val="0"/>
          <c:showBubbleSize val="0"/>
        </c:dLbls>
        <c:gapWidth val="219"/>
        <c:overlap val="-27"/>
        <c:axId val="1640625568"/>
        <c:axId val="953843967"/>
      </c:barChart>
      <c:catAx>
        <c:axId val="164062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953843967"/>
        <c:crosses val="autoZero"/>
        <c:auto val="1"/>
        <c:lblAlgn val="ctr"/>
        <c:lblOffset val="100"/>
        <c:noMultiLvlLbl val="0"/>
      </c:catAx>
      <c:valAx>
        <c:axId val="953843967"/>
        <c:scaling>
          <c:orientation val="minMax"/>
        </c:scaling>
        <c:delete val="1"/>
        <c:axPos val="l"/>
        <c:numFmt formatCode="0%" sourceLinked="1"/>
        <c:majorTickMark val="none"/>
        <c:minorTickMark val="none"/>
        <c:tickLblPos val="nextTo"/>
        <c:crossAx val="164062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Confirmed</c:v>
                </c:pt>
              </c:strCache>
            </c:strRef>
          </c:tx>
          <c:spPr>
            <a:solidFill>
              <a:srgbClr val="C0D9A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Sheet1!$B$2:$B$5</c:f>
              <c:numCache>
                <c:formatCode>0%</c:formatCode>
                <c:ptCount val="4"/>
                <c:pt idx="0">
                  <c:v>0.08</c:v>
                </c:pt>
                <c:pt idx="1">
                  <c:v>0.2</c:v>
                </c:pt>
                <c:pt idx="2">
                  <c:v>0.2</c:v>
                </c:pt>
                <c:pt idx="3">
                  <c:v>0.24</c:v>
                </c:pt>
              </c:numCache>
            </c:numRef>
          </c:val>
          <c:extLst>
            <c:ext xmlns:c16="http://schemas.microsoft.com/office/drawing/2014/chart" uri="{C3380CC4-5D6E-409C-BE32-E72D297353CC}">
              <c16:uniqueId val="{00000000-44CB-9F47-B2DF-1BEE9AC059DA}"/>
            </c:ext>
          </c:extLst>
        </c:ser>
        <c:ser>
          <c:idx val="1"/>
          <c:order val="1"/>
          <c:tx>
            <c:strRef>
              <c:f>Sheet1!$C$1</c:f>
              <c:strCache>
                <c:ptCount val="1"/>
                <c:pt idx="0">
                  <c:v>Consider</c:v>
                </c:pt>
              </c:strCache>
            </c:strRef>
          </c:tx>
          <c:spPr>
            <a:solidFill>
              <a:srgbClr val="CCE8FA"/>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Sheet1!$C$2:$C$5</c:f>
              <c:numCache>
                <c:formatCode>0%</c:formatCode>
                <c:ptCount val="4"/>
                <c:pt idx="0">
                  <c:v>0.01</c:v>
                </c:pt>
                <c:pt idx="1">
                  <c:v>0.19</c:v>
                </c:pt>
                <c:pt idx="2">
                  <c:v>0.21</c:v>
                </c:pt>
                <c:pt idx="3">
                  <c:v>0.18</c:v>
                </c:pt>
              </c:numCache>
            </c:numRef>
          </c:val>
          <c:extLst>
            <c:ext xmlns:c16="http://schemas.microsoft.com/office/drawing/2014/chart" uri="{C3380CC4-5D6E-409C-BE32-E72D297353CC}">
              <c16:uniqueId val="{00000001-44CB-9F47-B2DF-1BEE9AC059DA}"/>
            </c:ext>
          </c:extLst>
        </c:ser>
        <c:ser>
          <c:idx val="2"/>
          <c:order val="2"/>
          <c:tx>
            <c:strRef>
              <c:f>Sheet1!$D$1</c:f>
              <c:strCache>
                <c:ptCount val="1"/>
                <c:pt idx="0">
                  <c:v>Neutral</c:v>
                </c:pt>
              </c:strCache>
            </c:strRef>
          </c:tx>
          <c:spPr>
            <a:solidFill>
              <a:srgbClr val="F7CAD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Sheet1!$D$2:$D$5</c:f>
              <c:numCache>
                <c:formatCode>0%</c:formatCode>
                <c:ptCount val="4"/>
                <c:pt idx="0">
                  <c:v>-0.26</c:v>
                </c:pt>
                <c:pt idx="1">
                  <c:v>-0.09</c:v>
                </c:pt>
                <c:pt idx="2">
                  <c:v>-0.1</c:v>
                </c:pt>
                <c:pt idx="3">
                  <c:v>-0.08</c:v>
                </c:pt>
              </c:numCache>
            </c:numRef>
          </c:val>
          <c:extLst>
            <c:ext xmlns:c16="http://schemas.microsoft.com/office/drawing/2014/chart" uri="{C3380CC4-5D6E-409C-BE32-E72D297353CC}">
              <c16:uniqueId val="{00000002-44CB-9F47-B2DF-1BEE9AC059DA}"/>
            </c:ext>
          </c:extLst>
        </c:ser>
        <c:ser>
          <c:idx val="3"/>
          <c:order val="3"/>
          <c:tx>
            <c:strRef>
              <c:f>Sheet1!$E$1</c:f>
              <c:strCache>
                <c:ptCount val="1"/>
                <c:pt idx="0">
                  <c:v>Rejector</c:v>
                </c:pt>
              </c:strCache>
            </c:strRef>
          </c:tx>
          <c:spPr>
            <a:solidFill>
              <a:srgbClr val="F8A42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Sheet1!$E$2:$E$5</c:f>
              <c:numCache>
                <c:formatCode>0%</c:formatCode>
                <c:ptCount val="4"/>
                <c:pt idx="0">
                  <c:v>-0.4</c:v>
                </c:pt>
                <c:pt idx="1">
                  <c:v>-0.23</c:v>
                </c:pt>
                <c:pt idx="2">
                  <c:v>-0.26</c:v>
                </c:pt>
                <c:pt idx="3">
                  <c:v>-0.23</c:v>
                </c:pt>
              </c:numCache>
            </c:numRef>
          </c:val>
          <c:extLst>
            <c:ext xmlns:c16="http://schemas.microsoft.com/office/drawing/2014/chart" uri="{C3380CC4-5D6E-409C-BE32-E72D297353CC}">
              <c16:uniqueId val="{00000003-44CB-9F47-B2DF-1BEE9AC059DA}"/>
            </c:ext>
          </c:extLst>
        </c:ser>
        <c:dLbls>
          <c:showLegendKey val="0"/>
          <c:showVal val="0"/>
          <c:showCatName val="0"/>
          <c:showSerName val="0"/>
          <c:showPercent val="0"/>
          <c:showBubbleSize val="0"/>
        </c:dLbls>
        <c:gapWidth val="219"/>
        <c:overlap val="-27"/>
        <c:axId val="342645007"/>
        <c:axId val="342351679"/>
      </c:barChart>
      <c:catAx>
        <c:axId val="342645007"/>
        <c:scaling>
          <c:orientation val="minMax"/>
        </c:scaling>
        <c:delete val="1"/>
        <c:axPos val="b"/>
        <c:numFmt formatCode="General" sourceLinked="1"/>
        <c:majorTickMark val="none"/>
        <c:minorTickMark val="none"/>
        <c:tickLblPos val="nextTo"/>
        <c:crossAx val="342351679"/>
        <c:crosses val="autoZero"/>
        <c:auto val="1"/>
        <c:lblAlgn val="ctr"/>
        <c:lblOffset val="100"/>
        <c:noMultiLvlLbl val="0"/>
      </c:catAx>
      <c:valAx>
        <c:axId val="342351679"/>
        <c:scaling>
          <c:orientation val="minMax"/>
        </c:scaling>
        <c:delete val="1"/>
        <c:axPos val="l"/>
        <c:numFmt formatCode="0%" sourceLinked="1"/>
        <c:majorTickMark val="none"/>
        <c:minorTickMark val="none"/>
        <c:tickLblPos val="nextTo"/>
        <c:crossAx val="34264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Confirmed&lt;55Y</c:v>
                </c:pt>
              </c:strCache>
            </c:strRef>
          </c:tx>
          <c:spPr>
            <a:solidFill>
              <a:srgbClr val="C0D9A2">
                <a:alpha val="5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Sheet1!$B$2:$B$5</c:f>
              <c:numCache>
                <c:formatCode>0%</c:formatCode>
                <c:ptCount val="4"/>
                <c:pt idx="0">
                  <c:v>0.2</c:v>
                </c:pt>
                <c:pt idx="1">
                  <c:v>0.32244897959183672</c:v>
                </c:pt>
                <c:pt idx="2">
                  <c:v>0.30816326530612248</c:v>
                </c:pt>
                <c:pt idx="3">
                  <c:v>0.3510204081632653</c:v>
                </c:pt>
              </c:numCache>
            </c:numRef>
          </c:val>
          <c:extLst>
            <c:ext xmlns:c16="http://schemas.microsoft.com/office/drawing/2014/chart" uri="{C3380CC4-5D6E-409C-BE32-E72D297353CC}">
              <c16:uniqueId val="{00000000-44CB-9F47-B2DF-1BEE9AC059DA}"/>
            </c:ext>
          </c:extLst>
        </c:ser>
        <c:ser>
          <c:idx val="1"/>
          <c:order val="1"/>
          <c:tx>
            <c:strRef>
              <c:f>Sheet1!$C$1</c:f>
              <c:strCache>
                <c:ptCount val="1"/>
                <c:pt idx="0">
                  <c:v>Confirmed&gt;55Y</c:v>
                </c:pt>
              </c:strCache>
            </c:strRef>
          </c:tx>
          <c:spPr>
            <a:solidFill>
              <a:srgbClr val="C0D9A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Sheet1!$C$2:$C$5</c:f>
              <c:numCache>
                <c:formatCode>0%</c:formatCode>
                <c:ptCount val="4"/>
                <c:pt idx="0">
                  <c:v>-0.28000000000000003</c:v>
                </c:pt>
                <c:pt idx="1">
                  <c:v>-0.18124999999999997</c:v>
                </c:pt>
                <c:pt idx="2">
                  <c:v>-0.15</c:v>
                </c:pt>
                <c:pt idx="3">
                  <c:v>-9.3749999999999986E-2</c:v>
                </c:pt>
              </c:numCache>
            </c:numRef>
          </c:val>
          <c:extLst>
            <c:ext xmlns:c16="http://schemas.microsoft.com/office/drawing/2014/chart" uri="{C3380CC4-5D6E-409C-BE32-E72D297353CC}">
              <c16:uniqueId val="{00000001-44CB-9F47-B2DF-1BEE9AC059DA}"/>
            </c:ext>
          </c:extLst>
        </c:ser>
        <c:ser>
          <c:idx val="2"/>
          <c:order val="2"/>
          <c:tx>
            <c:strRef>
              <c:f>Sheet1!$D$1</c:f>
              <c:strCache>
                <c:ptCount val="1"/>
                <c:pt idx="0">
                  <c:v>Consider&gt;55Y</c:v>
                </c:pt>
              </c:strCache>
            </c:strRef>
          </c:tx>
          <c:spPr>
            <a:solidFill>
              <a:srgbClr val="CCE8FA">
                <a:alpha val="5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Sheet1!$D$2:$D$5</c:f>
              <c:numCache>
                <c:formatCode>0%</c:formatCode>
                <c:ptCount val="4"/>
                <c:pt idx="0">
                  <c:v>0.05</c:v>
                </c:pt>
                <c:pt idx="1">
                  <c:v>0.25</c:v>
                </c:pt>
                <c:pt idx="2">
                  <c:v>0.26666666666666666</c:v>
                </c:pt>
                <c:pt idx="3">
                  <c:v>0.23853211009174313</c:v>
                </c:pt>
              </c:numCache>
            </c:numRef>
          </c:val>
          <c:extLst>
            <c:ext xmlns:c16="http://schemas.microsoft.com/office/drawing/2014/chart" uri="{C3380CC4-5D6E-409C-BE32-E72D297353CC}">
              <c16:uniqueId val="{00000002-44CB-9F47-B2DF-1BEE9AC059DA}"/>
            </c:ext>
          </c:extLst>
        </c:ser>
        <c:ser>
          <c:idx val="3"/>
          <c:order val="3"/>
          <c:tx>
            <c:strRef>
              <c:f>Sheet1!$E$1</c:f>
              <c:strCache>
                <c:ptCount val="1"/>
                <c:pt idx="0">
                  <c:v>Consider&lt;55Y2</c:v>
                </c:pt>
              </c:strCache>
            </c:strRef>
          </c:tx>
          <c:spPr>
            <a:solidFill>
              <a:srgbClr val="CCE8FA"/>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Sheet1!$E$2:$E$5</c:f>
              <c:numCache>
                <c:formatCode>0%</c:formatCode>
                <c:ptCount val="4"/>
                <c:pt idx="0">
                  <c:v>-0.13</c:v>
                </c:pt>
                <c:pt idx="1">
                  <c:v>-7.3394495412844041E-2</c:v>
                </c:pt>
                <c:pt idx="2">
                  <c:v>-1.834862385321101E-2</c:v>
                </c:pt>
                <c:pt idx="3">
                  <c:v>-3.669724770642202E-2</c:v>
                </c:pt>
              </c:numCache>
            </c:numRef>
          </c:val>
          <c:extLst>
            <c:ext xmlns:c16="http://schemas.microsoft.com/office/drawing/2014/chart" uri="{C3380CC4-5D6E-409C-BE32-E72D297353CC}">
              <c16:uniqueId val="{00000003-44CB-9F47-B2DF-1BEE9AC059DA}"/>
            </c:ext>
          </c:extLst>
        </c:ser>
        <c:ser>
          <c:idx val="4"/>
          <c:order val="4"/>
          <c:tx>
            <c:strRef>
              <c:f>Sheet1!$F$1</c:f>
              <c:strCache>
                <c:ptCount val="1"/>
                <c:pt idx="0">
                  <c:v>Neutral &lt;55Y</c:v>
                </c:pt>
              </c:strCache>
            </c:strRef>
          </c:tx>
          <c:spPr>
            <a:solidFill>
              <a:srgbClr val="F7CADF">
                <a:alpha val="5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Sheet1!$F$2:$F$5</c:f>
              <c:numCache>
                <c:formatCode>0%</c:formatCode>
                <c:ptCount val="4"/>
                <c:pt idx="0">
                  <c:v>-0.24</c:v>
                </c:pt>
                <c:pt idx="1">
                  <c:v>-2.6706231454005969E-2</c:v>
                </c:pt>
                <c:pt idx="2">
                  <c:v>-8.3209509658246639E-2</c:v>
                </c:pt>
                <c:pt idx="3">
                  <c:v>-6.2314540059347168E-2</c:v>
                </c:pt>
              </c:numCache>
            </c:numRef>
          </c:val>
          <c:extLst>
            <c:ext xmlns:c16="http://schemas.microsoft.com/office/drawing/2014/chart" uri="{C3380CC4-5D6E-409C-BE32-E72D297353CC}">
              <c16:uniqueId val="{00000000-D255-524F-A1F5-A78529D9ACF5}"/>
            </c:ext>
          </c:extLst>
        </c:ser>
        <c:ser>
          <c:idx val="5"/>
          <c:order val="5"/>
          <c:tx>
            <c:strRef>
              <c:f>Sheet1!$G$1</c:f>
              <c:strCache>
                <c:ptCount val="1"/>
                <c:pt idx="0">
                  <c:v>Neutral&gt;55Y</c:v>
                </c:pt>
              </c:strCache>
            </c:strRef>
          </c:tx>
          <c:spPr>
            <a:solidFill>
              <a:srgbClr val="F7CAD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Sheet1!$G$2:$G$5</c:f>
              <c:numCache>
                <c:formatCode>0%</c:formatCode>
                <c:ptCount val="4"/>
                <c:pt idx="0">
                  <c:v>-0.31</c:v>
                </c:pt>
                <c:pt idx="1">
                  <c:v>-0.21148036253776434</c:v>
                </c:pt>
                <c:pt idx="2">
                  <c:v>-0.13595166163141995</c:v>
                </c:pt>
                <c:pt idx="3">
                  <c:v>-0.1178247734138973</c:v>
                </c:pt>
              </c:numCache>
            </c:numRef>
          </c:val>
          <c:extLst>
            <c:ext xmlns:c16="http://schemas.microsoft.com/office/drawing/2014/chart" uri="{C3380CC4-5D6E-409C-BE32-E72D297353CC}">
              <c16:uniqueId val="{00000001-D255-524F-A1F5-A78529D9ACF5}"/>
            </c:ext>
          </c:extLst>
        </c:ser>
        <c:ser>
          <c:idx val="6"/>
          <c:order val="6"/>
          <c:tx>
            <c:strRef>
              <c:f>Sheet1!$H$1</c:f>
              <c:strCache>
                <c:ptCount val="1"/>
                <c:pt idx="0">
                  <c:v>Rejector&lt;55Y</c:v>
                </c:pt>
              </c:strCache>
            </c:strRef>
          </c:tx>
          <c:spPr>
            <a:solidFill>
              <a:srgbClr val="F8A42E">
                <a:alpha val="5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Sheet1!$H$2:$H$5</c:f>
              <c:numCache>
                <c:formatCode>0%</c:formatCode>
                <c:ptCount val="4"/>
                <c:pt idx="0">
                  <c:v>-0.41</c:v>
                </c:pt>
                <c:pt idx="1">
                  <c:v>-0.14518760195758568</c:v>
                </c:pt>
                <c:pt idx="2">
                  <c:v>-0.24509803921568626</c:v>
                </c:pt>
                <c:pt idx="3">
                  <c:v>-0.23817292006525287</c:v>
                </c:pt>
              </c:numCache>
            </c:numRef>
          </c:val>
          <c:extLst>
            <c:ext xmlns:c16="http://schemas.microsoft.com/office/drawing/2014/chart" uri="{C3380CC4-5D6E-409C-BE32-E72D297353CC}">
              <c16:uniqueId val="{00000002-D255-524F-A1F5-A78529D9ACF5}"/>
            </c:ext>
          </c:extLst>
        </c:ser>
        <c:ser>
          <c:idx val="7"/>
          <c:order val="7"/>
          <c:tx>
            <c:strRef>
              <c:f>Sheet1!$I$1</c:f>
              <c:strCache>
                <c:ptCount val="1"/>
                <c:pt idx="0">
                  <c:v>Rejector&gt;55Y</c:v>
                </c:pt>
              </c:strCache>
            </c:strRef>
          </c:tx>
          <c:spPr>
            <a:solidFill>
              <a:srgbClr val="F8A42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Economy</c:v>
                </c:pt>
                <c:pt idx="1">
                  <c:v>Personal</c:v>
                </c:pt>
                <c:pt idx="2">
                  <c:v>Giving $</c:v>
                </c:pt>
                <c:pt idx="3">
                  <c:v>Giving No.</c:v>
                </c:pt>
              </c:strCache>
            </c:strRef>
          </c:cat>
          <c:val>
            <c:numRef>
              <c:f>Sheet1!$I$2:$I$5</c:f>
              <c:numCache>
                <c:formatCode>0%</c:formatCode>
                <c:ptCount val="4"/>
                <c:pt idx="0">
                  <c:v>-0.39</c:v>
                </c:pt>
                <c:pt idx="1">
                  <c:v>-0.31088825214899718</c:v>
                </c:pt>
                <c:pt idx="2">
                  <c:v>-0.26398852223816355</c:v>
                </c:pt>
                <c:pt idx="3">
                  <c:v>-0.21776504297994267</c:v>
                </c:pt>
              </c:numCache>
            </c:numRef>
          </c:val>
          <c:extLst>
            <c:ext xmlns:c16="http://schemas.microsoft.com/office/drawing/2014/chart" uri="{C3380CC4-5D6E-409C-BE32-E72D297353CC}">
              <c16:uniqueId val="{00000003-D255-524F-A1F5-A78529D9ACF5}"/>
            </c:ext>
          </c:extLst>
        </c:ser>
        <c:dLbls>
          <c:showLegendKey val="0"/>
          <c:showVal val="0"/>
          <c:showCatName val="0"/>
          <c:showSerName val="0"/>
          <c:showPercent val="0"/>
          <c:showBubbleSize val="0"/>
        </c:dLbls>
        <c:gapWidth val="219"/>
        <c:overlap val="-27"/>
        <c:axId val="342645007"/>
        <c:axId val="342351679"/>
      </c:barChart>
      <c:catAx>
        <c:axId val="342645007"/>
        <c:scaling>
          <c:orientation val="minMax"/>
        </c:scaling>
        <c:delete val="1"/>
        <c:axPos val="b"/>
        <c:numFmt formatCode="General" sourceLinked="1"/>
        <c:majorTickMark val="none"/>
        <c:minorTickMark val="none"/>
        <c:tickLblPos val="nextTo"/>
        <c:crossAx val="342351679"/>
        <c:crosses val="autoZero"/>
        <c:auto val="1"/>
        <c:lblAlgn val="ctr"/>
        <c:lblOffset val="100"/>
        <c:noMultiLvlLbl val="0"/>
      </c:catAx>
      <c:valAx>
        <c:axId val="342351679"/>
        <c:scaling>
          <c:orientation val="minMax"/>
        </c:scaling>
        <c:delete val="1"/>
        <c:axPos val="l"/>
        <c:numFmt formatCode="0%" sourceLinked="1"/>
        <c:majorTickMark val="none"/>
        <c:minorTickMark val="none"/>
        <c:tickLblPos val="nextTo"/>
        <c:crossAx val="34264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36227963910976"/>
          <c:y val="2.654773837308352E-2"/>
          <c:w val="0.50855114989542305"/>
          <c:h val="0.8657148501150228"/>
        </c:manualLayout>
      </c:layout>
      <c:barChart>
        <c:barDir val="bar"/>
        <c:grouping val="clustered"/>
        <c:varyColors val="0"/>
        <c:ser>
          <c:idx val="0"/>
          <c:order val="0"/>
          <c:tx>
            <c:strRef>
              <c:f>Sheet1!$B$1</c:f>
              <c:strCache>
                <c:ptCount val="1"/>
                <c:pt idx="0">
                  <c:v>Consider&lt;55Y</c:v>
                </c:pt>
              </c:strCache>
            </c:strRef>
          </c:tx>
          <c:spPr>
            <a:solidFill>
              <a:srgbClr val="CCE8FA">
                <a:alpha val="50000"/>
              </a:srgb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28-264C-9D35-CD6160E5B89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28-264C-9D35-CD6160E5B895}"/>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28-264C-9D35-CD6160E5B8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4373"/>
                    </a:solidFill>
                    <a:latin typeface="Poppins" pitchFamily="2" charset="77"/>
                    <a:ea typeface="+mn-ea"/>
                    <a:cs typeface="Poppins" pitchFamily="2" charset="77"/>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None of these statements</c:v>
                </c:pt>
                <c:pt idx="1">
                  <c:v>Including a charity in your Will is an easy thing to do</c:v>
                </c:pt>
                <c:pt idx="2">
                  <c:v>Updating your Will is expensive</c:v>
                </c:pt>
                <c:pt idx="3">
                  <c:v>Anyone can include a charity in their Will</c:v>
                </c:pt>
                <c:pt idx="4">
                  <c:v>It is good to provide for your loved ones and include a charity in your Will</c:v>
                </c:pt>
                <c:pt idx="5">
                  <c:v>Making donations through gifts in Wills plays a useful function in society</c:v>
                </c:pt>
                <c:pt idx="6">
                  <c:v>I would trust a charity to use a gift in my Will wisely</c:v>
                </c:pt>
                <c:pt idx="7">
                  <c:v>My family would be pleased to see a charity included in my Will</c:v>
                </c:pt>
              </c:strCache>
            </c:strRef>
          </c:cat>
          <c:val>
            <c:numRef>
              <c:f>Sheet1!$B$2:$B$9</c:f>
              <c:numCache>
                <c:formatCode>#,##0%</c:formatCode>
                <c:ptCount val="8"/>
                <c:pt idx="0">
                  <c:v>8.8709677419354843E-2</c:v>
                </c:pt>
                <c:pt idx="1">
                  <c:v>0.29838709677419356</c:v>
                </c:pt>
                <c:pt idx="2">
                  <c:v>0.14516129032258066</c:v>
                </c:pt>
                <c:pt idx="3">
                  <c:v>0.33064516129032256</c:v>
                </c:pt>
                <c:pt idx="4">
                  <c:v>0.39516129032258063</c:v>
                </c:pt>
                <c:pt idx="5">
                  <c:v>0.32258064516129031</c:v>
                </c:pt>
                <c:pt idx="6">
                  <c:v>0.28225806451612906</c:v>
                </c:pt>
                <c:pt idx="7">
                  <c:v>0.34677419354838712</c:v>
                </c:pt>
              </c:numCache>
            </c:numRef>
          </c:val>
          <c:extLst>
            <c:ext xmlns:c16="http://schemas.microsoft.com/office/drawing/2014/chart" uri="{C3380CC4-5D6E-409C-BE32-E72D297353CC}">
              <c16:uniqueId val="{00000000-D907-1641-A6EE-4766012C1CF4}"/>
            </c:ext>
          </c:extLst>
        </c:ser>
        <c:ser>
          <c:idx val="1"/>
          <c:order val="1"/>
          <c:tx>
            <c:strRef>
              <c:f>Sheet1!$C$1</c:f>
              <c:strCache>
                <c:ptCount val="1"/>
                <c:pt idx="0">
                  <c:v>Consider&gt;55Y</c:v>
                </c:pt>
              </c:strCache>
            </c:strRef>
          </c:tx>
          <c:spPr>
            <a:solidFill>
              <a:srgbClr val="CCE8F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4373"/>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None of these statements</c:v>
                </c:pt>
                <c:pt idx="1">
                  <c:v>Including a charity in your Will is an easy thing to do</c:v>
                </c:pt>
                <c:pt idx="2">
                  <c:v>Updating your Will is expensive</c:v>
                </c:pt>
                <c:pt idx="3">
                  <c:v>Anyone can include a charity in their Will</c:v>
                </c:pt>
                <c:pt idx="4">
                  <c:v>It is good to provide for your loved ones and include a charity in your Will</c:v>
                </c:pt>
                <c:pt idx="5">
                  <c:v>Making donations through gifts in Wills plays a useful function in society</c:v>
                </c:pt>
                <c:pt idx="6">
                  <c:v>I would trust a charity to use a gift in my Will wisely</c:v>
                </c:pt>
                <c:pt idx="7">
                  <c:v>My family would be pleased to see a charity included in my Will</c:v>
                </c:pt>
              </c:strCache>
            </c:strRef>
          </c:cat>
          <c:val>
            <c:numRef>
              <c:f>Sheet1!$C$2:$C$9</c:f>
              <c:numCache>
                <c:formatCode>#,##0%</c:formatCode>
                <c:ptCount val="8"/>
                <c:pt idx="0">
                  <c:v>6.6666666666666666E-2</c:v>
                </c:pt>
                <c:pt idx="1">
                  <c:v>0.46666666666666667</c:v>
                </c:pt>
                <c:pt idx="2">
                  <c:v>0.1</c:v>
                </c:pt>
                <c:pt idx="3">
                  <c:v>0.7</c:v>
                </c:pt>
                <c:pt idx="4">
                  <c:v>0.43333333333333335</c:v>
                </c:pt>
                <c:pt idx="5">
                  <c:v>0.36666666666666664</c:v>
                </c:pt>
                <c:pt idx="6">
                  <c:v>0.46666666666666667</c:v>
                </c:pt>
                <c:pt idx="7">
                  <c:v>0.4</c:v>
                </c:pt>
              </c:numCache>
            </c:numRef>
          </c:val>
          <c:extLst>
            <c:ext xmlns:c16="http://schemas.microsoft.com/office/drawing/2014/chart" uri="{C3380CC4-5D6E-409C-BE32-E72D297353CC}">
              <c16:uniqueId val="{00000000-0128-264C-9D35-CD6160E5B895}"/>
            </c:ext>
          </c:extLst>
        </c:ser>
        <c:ser>
          <c:idx val="2"/>
          <c:order val="2"/>
          <c:tx>
            <c:strRef>
              <c:f>Sheet1!$D$1</c:f>
              <c:strCache>
                <c:ptCount val="1"/>
                <c:pt idx="0">
                  <c:v>Neutral&lt;55Y</c:v>
                </c:pt>
              </c:strCache>
            </c:strRef>
          </c:tx>
          <c:spPr>
            <a:solidFill>
              <a:srgbClr val="F7CADF"/>
            </a:solidFill>
            <a:ln>
              <a:noFill/>
            </a:ln>
            <a:effectLst/>
          </c:spPr>
          <c:invertIfNegative val="0"/>
          <c:cat>
            <c:strRef>
              <c:f>Sheet1!$A$2:$A$9</c:f>
              <c:strCache>
                <c:ptCount val="8"/>
                <c:pt idx="0">
                  <c:v>None of these statements</c:v>
                </c:pt>
                <c:pt idx="1">
                  <c:v>Including a charity in your Will is an easy thing to do</c:v>
                </c:pt>
                <c:pt idx="2">
                  <c:v>Updating your Will is expensive</c:v>
                </c:pt>
                <c:pt idx="3">
                  <c:v>Anyone can include a charity in their Will</c:v>
                </c:pt>
                <c:pt idx="4">
                  <c:v>It is good to provide for your loved ones and include a charity in your Will</c:v>
                </c:pt>
                <c:pt idx="5">
                  <c:v>Making donations through gifts in Wills plays a useful function in society</c:v>
                </c:pt>
                <c:pt idx="6">
                  <c:v>I would trust a charity to use a gift in my Will wisely</c:v>
                </c:pt>
                <c:pt idx="7">
                  <c:v>My family would be pleased to see a charity included in my Will</c:v>
                </c:pt>
              </c:strCache>
            </c:strRef>
          </c:cat>
          <c:val>
            <c:numRef>
              <c:f>Sheet1!$D$2:$D$9</c:f>
              <c:numCache>
                <c:formatCode>#,##0%</c:formatCode>
                <c:ptCount val="8"/>
                <c:pt idx="0">
                  <c:v>0.21666666666666667</c:v>
                </c:pt>
                <c:pt idx="1">
                  <c:v>0.21111111111111111</c:v>
                </c:pt>
                <c:pt idx="2">
                  <c:v>0.12222222222222222</c:v>
                </c:pt>
                <c:pt idx="3">
                  <c:v>0.32222222222222224</c:v>
                </c:pt>
                <c:pt idx="4">
                  <c:v>0.28333333333333333</c:v>
                </c:pt>
                <c:pt idx="5">
                  <c:v>0.22222222222222221</c:v>
                </c:pt>
                <c:pt idx="6">
                  <c:v>0.21666666666666667</c:v>
                </c:pt>
                <c:pt idx="7">
                  <c:v>0.21111111111111111</c:v>
                </c:pt>
              </c:numCache>
            </c:numRef>
          </c:val>
          <c:extLst>
            <c:ext xmlns:c16="http://schemas.microsoft.com/office/drawing/2014/chart" uri="{C3380CC4-5D6E-409C-BE32-E72D297353CC}">
              <c16:uniqueId val="{00000001-0128-264C-9D35-CD6160E5B895}"/>
            </c:ext>
          </c:extLst>
        </c:ser>
        <c:ser>
          <c:idx val="3"/>
          <c:order val="3"/>
          <c:tx>
            <c:strRef>
              <c:f>Sheet1!$E$1</c:f>
              <c:strCache>
                <c:ptCount val="1"/>
                <c:pt idx="0">
                  <c:v>Neutral&gt;55Y</c:v>
                </c:pt>
              </c:strCache>
            </c:strRef>
          </c:tx>
          <c:spPr>
            <a:solidFill>
              <a:srgbClr val="F7CADF">
                <a:alpha val="50000"/>
              </a:srgbClr>
            </a:solidFill>
            <a:ln>
              <a:noFill/>
            </a:ln>
            <a:effectLst/>
          </c:spPr>
          <c:invertIfNegative val="0"/>
          <c:cat>
            <c:strRef>
              <c:f>Sheet1!$A$2:$A$9</c:f>
              <c:strCache>
                <c:ptCount val="8"/>
                <c:pt idx="0">
                  <c:v>None of these statements</c:v>
                </c:pt>
                <c:pt idx="1">
                  <c:v>Including a charity in your Will is an easy thing to do</c:v>
                </c:pt>
                <c:pt idx="2">
                  <c:v>Updating your Will is expensive</c:v>
                </c:pt>
                <c:pt idx="3">
                  <c:v>Anyone can include a charity in their Will</c:v>
                </c:pt>
                <c:pt idx="4">
                  <c:v>It is good to provide for your loved ones and include a charity in your Will</c:v>
                </c:pt>
                <c:pt idx="5">
                  <c:v>Making donations through gifts in Wills plays a useful function in society</c:v>
                </c:pt>
                <c:pt idx="6">
                  <c:v>I would trust a charity to use a gift in my Will wisely</c:v>
                </c:pt>
                <c:pt idx="7">
                  <c:v>My family would be pleased to see a charity included in my Will</c:v>
                </c:pt>
              </c:strCache>
            </c:strRef>
          </c:cat>
          <c:val>
            <c:numRef>
              <c:f>Sheet1!$E$2:$E$9</c:f>
              <c:numCache>
                <c:formatCode>#,##0%</c:formatCode>
                <c:ptCount val="8"/>
                <c:pt idx="0">
                  <c:v>0.2857142857142857</c:v>
                </c:pt>
                <c:pt idx="1">
                  <c:v>0.2967032967032967</c:v>
                </c:pt>
                <c:pt idx="2">
                  <c:v>0.19780219780219779</c:v>
                </c:pt>
                <c:pt idx="3">
                  <c:v>0.51648351648351654</c:v>
                </c:pt>
                <c:pt idx="4">
                  <c:v>0.27472527472527475</c:v>
                </c:pt>
                <c:pt idx="5">
                  <c:v>0.15384615384615385</c:v>
                </c:pt>
                <c:pt idx="6">
                  <c:v>0.17582417582417584</c:v>
                </c:pt>
                <c:pt idx="7">
                  <c:v>8.7912087912087919E-2</c:v>
                </c:pt>
              </c:numCache>
            </c:numRef>
          </c:val>
          <c:extLst>
            <c:ext xmlns:c16="http://schemas.microsoft.com/office/drawing/2014/chart" uri="{C3380CC4-5D6E-409C-BE32-E72D297353CC}">
              <c16:uniqueId val="{00000002-0128-264C-9D35-CD6160E5B895}"/>
            </c:ext>
          </c:extLst>
        </c:ser>
        <c:dLbls>
          <c:showLegendKey val="0"/>
          <c:showVal val="0"/>
          <c:showCatName val="0"/>
          <c:showSerName val="0"/>
          <c:showPercent val="0"/>
          <c:showBubbleSize val="0"/>
        </c:dLbls>
        <c:gapWidth val="182"/>
        <c:axId val="1419176447"/>
        <c:axId val="1419251647"/>
      </c:barChart>
      <c:catAx>
        <c:axId val="141917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1419251647"/>
        <c:crosses val="autoZero"/>
        <c:auto val="1"/>
        <c:lblAlgn val="ctr"/>
        <c:lblOffset val="100"/>
        <c:noMultiLvlLbl val="0"/>
      </c:catAx>
      <c:valAx>
        <c:axId val="1419251647"/>
        <c:scaling>
          <c:orientation val="minMax"/>
        </c:scaling>
        <c:delete val="1"/>
        <c:axPos val="b"/>
        <c:numFmt formatCode="#,##0%" sourceLinked="1"/>
        <c:majorTickMark val="none"/>
        <c:minorTickMark val="none"/>
        <c:tickLblPos val="nextTo"/>
        <c:crossAx val="1419176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c:v>
                </c:pt>
              </c:strCache>
            </c:strRef>
          </c:tx>
          <c:spPr>
            <a:solidFill>
              <a:srgbClr val="354373"/>
            </a:solidFill>
            <a:ln>
              <a:noFill/>
            </a:ln>
            <a:effectLst/>
          </c:spPr>
          <c:invertIfNegative val="0"/>
          <c:dPt>
            <c:idx val="0"/>
            <c:invertIfNegative val="0"/>
            <c:bubble3D val="0"/>
            <c:spPr>
              <a:solidFill>
                <a:srgbClr val="354373"/>
              </a:solidFill>
              <a:ln>
                <a:noFill/>
              </a:ln>
              <a:effectLst/>
            </c:spPr>
            <c:extLst>
              <c:ext xmlns:c16="http://schemas.microsoft.com/office/drawing/2014/chart" uri="{C3380CC4-5D6E-409C-BE32-E72D297353CC}">
                <c16:uniqueId val="{00000000-5217-4B48-9AF7-C14BE9BBB030}"/>
              </c:ext>
            </c:extLst>
          </c:dPt>
          <c:dPt>
            <c:idx val="2"/>
            <c:invertIfNegative val="0"/>
            <c:bubble3D val="0"/>
            <c:spPr>
              <a:solidFill>
                <a:srgbClr val="354373"/>
              </a:solidFill>
              <a:ln>
                <a:noFill/>
              </a:ln>
              <a:effectLst/>
            </c:spPr>
            <c:extLst>
              <c:ext xmlns:c16="http://schemas.microsoft.com/office/drawing/2014/chart" uri="{C3380CC4-5D6E-409C-BE32-E72D297353CC}">
                <c16:uniqueId val="{00000003-7449-7241-B48F-7F26EECB7D87}"/>
              </c:ext>
            </c:extLst>
          </c:dPt>
          <c:dLbls>
            <c:delete val="1"/>
          </c:dLbls>
          <c:cat>
            <c:strRef>
              <c:f>Sheet1!$A$2:$A$7</c:f>
              <c:strCache>
                <c:ptCount val="6"/>
                <c:pt idx="0">
                  <c:v>I do not have a Will</c:v>
                </c:pt>
                <c:pt idx="1">
                  <c:v>I have a Will and wrote it using a solicitor</c:v>
                </c:pt>
                <c:pt idx="2">
                  <c:v>I have a Will and wrote it using a Do It Yourself Will kits</c:v>
                </c:pt>
                <c:pt idx="3">
                  <c:v>I have a Will and wrote it using an online Will platform (like Safewill, Gathered Here)</c:v>
                </c:pt>
                <c:pt idx="4">
                  <c:v>I have a Will and prepared it with the Public/State Trustee</c:v>
                </c:pt>
                <c:pt idx="5">
                  <c:v>I have a Will but cannot recall how I wrote it</c:v>
                </c:pt>
              </c:strCache>
            </c:strRef>
          </c:cat>
          <c:val>
            <c:numRef>
              <c:f>Sheet1!$B$2:$B$7</c:f>
              <c:numCache>
                <c:formatCode>#,##0.0%</c:formatCode>
                <c:ptCount val="6"/>
                <c:pt idx="0">
                  <c:v>0.48834800621439667</c:v>
                </c:pt>
                <c:pt idx="1">
                  <c:v>0.29621957534955984</c:v>
                </c:pt>
                <c:pt idx="2">
                  <c:v>9.6323148627654065E-2</c:v>
                </c:pt>
                <c:pt idx="3">
                  <c:v>4.3500776799585708E-2</c:v>
                </c:pt>
                <c:pt idx="4">
                  <c:v>5.2304505437597099E-2</c:v>
                </c:pt>
                <c:pt idx="5">
                  <c:v>2.3303987571206629E-2</c:v>
                </c:pt>
              </c:numCache>
            </c:numRef>
          </c:val>
          <c:extLst>
            <c:ext xmlns:c16="http://schemas.microsoft.com/office/drawing/2014/chart" uri="{C3380CC4-5D6E-409C-BE32-E72D297353CC}">
              <c16:uniqueId val="{00000000-CA1B-AC41-91AF-D27A35FAC19C}"/>
            </c:ext>
          </c:extLst>
        </c:ser>
        <c:ser>
          <c:idx val="1"/>
          <c:order val="1"/>
          <c:tx>
            <c:strRef>
              <c:f>Sheet1!$C$1</c:f>
              <c:strCache>
                <c:ptCount val="1"/>
                <c:pt idx="0">
                  <c:v>Confirmed</c:v>
                </c:pt>
              </c:strCache>
            </c:strRef>
          </c:tx>
          <c:spPr>
            <a:solidFill>
              <a:srgbClr val="C0D9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do not have a Will</c:v>
                </c:pt>
                <c:pt idx="1">
                  <c:v>I have a Will and wrote it using a solicitor</c:v>
                </c:pt>
                <c:pt idx="2">
                  <c:v>I have a Will and wrote it using a Do It Yourself Will kits</c:v>
                </c:pt>
                <c:pt idx="3">
                  <c:v>I have a Will and wrote it using an online Will platform (like Safewill, Gathered Here)</c:v>
                </c:pt>
                <c:pt idx="4">
                  <c:v>I have a Will and prepared it with the Public/State Trustee</c:v>
                </c:pt>
                <c:pt idx="5">
                  <c:v>I have a Will but cannot recall how I wrote it</c:v>
                </c:pt>
              </c:strCache>
            </c:strRef>
          </c:cat>
          <c:val>
            <c:numRef>
              <c:f>Sheet1!$C$2:$C$7</c:f>
              <c:numCache>
                <c:formatCode>0%</c:formatCode>
                <c:ptCount val="6"/>
                <c:pt idx="1">
                  <c:v>0.44400000000000001</c:v>
                </c:pt>
                <c:pt idx="2">
                  <c:v>0.245</c:v>
                </c:pt>
                <c:pt idx="3">
                  <c:v>0.17100000000000001</c:v>
                </c:pt>
                <c:pt idx="4">
                  <c:v>0.105</c:v>
                </c:pt>
                <c:pt idx="5">
                  <c:v>4.4999999999999998E-2</c:v>
                </c:pt>
              </c:numCache>
            </c:numRef>
          </c:val>
          <c:extLst>
            <c:ext xmlns:c16="http://schemas.microsoft.com/office/drawing/2014/chart" uri="{C3380CC4-5D6E-409C-BE32-E72D297353CC}">
              <c16:uniqueId val="{00000004-9A62-8749-81BC-363242FFC12A}"/>
            </c:ext>
          </c:extLst>
        </c:ser>
        <c:ser>
          <c:idx val="2"/>
          <c:order val="2"/>
          <c:tx>
            <c:strRef>
              <c:f>Sheet1!$D$1</c:f>
              <c:strCache>
                <c:ptCount val="1"/>
                <c:pt idx="0">
                  <c:v>All (excluding none)</c:v>
                </c:pt>
              </c:strCache>
            </c:strRef>
          </c:tx>
          <c:spPr>
            <a:solidFill>
              <a:srgbClr val="FFF7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do not have a Will</c:v>
                </c:pt>
                <c:pt idx="1">
                  <c:v>I have a Will and wrote it using a solicitor</c:v>
                </c:pt>
                <c:pt idx="2">
                  <c:v>I have a Will and wrote it using a Do It Yourself Will kits</c:v>
                </c:pt>
                <c:pt idx="3">
                  <c:v>I have a Will and wrote it using an online Will platform (like Safewill, Gathered Here)</c:v>
                </c:pt>
                <c:pt idx="4">
                  <c:v>I have a Will and prepared it with the Public/State Trustee</c:v>
                </c:pt>
                <c:pt idx="5">
                  <c:v>I have a Will but cannot recall how I wrote it</c:v>
                </c:pt>
              </c:strCache>
            </c:strRef>
          </c:cat>
          <c:val>
            <c:numRef>
              <c:f>Sheet1!$D$2:$D$7</c:f>
              <c:numCache>
                <c:formatCode>0%</c:formatCode>
                <c:ptCount val="6"/>
                <c:pt idx="1">
                  <c:v>0.57899999999999996</c:v>
                </c:pt>
                <c:pt idx="2">
                  <c:v>0.188</c:v>
                </c:pt>
                <c:pt idx="3">
                  <c:v>8.5000000000000006E-2</c:v>
                </c:pt>
                <c:pt idx="4">
                  <c:v>0.10199999999999999</c:v>
                </c:pt>
                <c:pt idx="5">
                  <c:v>4.5999999999999999E-2</c:v>
                </c:pt>
              </c:numCache>
            </c:numRef>
          </c:val>
          <c:extLst>
            <c:ext xmlns:c16="http://schemas.microsoft.com/office/drawing/2014/chart" uri="{C3380CC4-5D6E-409C-BE32-E72D297353CC}">
              <c16:uniqueId val="{00000005-9A62-8749-81BC-363242FFC12A}"/>
            </c:ext>
          </c:extLst>
        </c:ser>
        <c:dLbls>
          <c:dLblPos val="outEnd"/>
          <c:showLegendKey val="0"/>
          <c:showVal val="1"/>
          <c:showCatName val="0"/>
          <c:showSerName val="0"/>
          <c:showPercent val="0"/>
          <c:showBubbleSize val="0"/>
        </c:dLbls>
        <c:gapWidth val="219"/>
        <c:overlap val="-27"/>
        <c:axId val="1640625568"/>
        <c:axId val="953843967"/>
      </c:barChart>
      <c:catAx>
        <c:axId val="164062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953843967"/>
        <c:crosses val="autoZero"/>
        <c:auto val="1"/>
        <c:lblAlgn val="ctr"/>
        <c:lblOffset val="100"/>
        <c:noMultiLvlLbl val="0"/>
      </c:catAx>
      <c:valAx>
        <c:axId val="953843967"/>
        <c:scaling>
          <c:orientation val="minMax"/>
        </c:scaling>
        <c:delete val="1"/>
        <c:axPos val="l"/>
        <c:numFmt formatCode="#,##0.0%" sourceLinked="1"/>
        <c:majorTickMark val="none"/>
        <c:minorTickMark val="none"/>
        <c:tickLblPos val="nextTo"/>
        <c:crossAx val="164062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54373"/>
            </a:solidFill>
            <a:ln>
              <a:noFill/>
            </a:ln>
            <a:effectLst/>
          </c:spPr>
          <c:invertIfNegative val="0"/>
          <c:dPt>
            <c:idx val="0"/>
            <c:invertIfNegative val="0"/>
            <c:bubble3D val="0"/>
            <c:spPr>
              <a:solidFill>
                <a:srgbClr val="CCE8FA"/>
              </a:solidFill>
              <a:ln>
                <a:noFill/>
              </a:ln>
              <a:effectLst/>
            </c:spPr>
            <c:extLst>
              <c:ext xmlns:c16="http://schemas.microsoft.com/office/drawing/2014/chart" uri="{C3380CC4-5D6E-409C-BE32-E72D297353CC}">
                <c16:uniqueId val="{00000001-F81B-B44A-803E-3F3739563A2D}"/>
              </c:ext>
            </c:extLst>
          </c:dPt>
          <c:dPt>
            <c:idx val="1"/>
            <c:invertIfNegative val="0"/>
            <c:bubble3D val="0"/>
            <c:spPr>
              <a:solidFill>
                <a:srgbClr val="F8A42E"/>
              </a:solidFill>
              <a:ln>
                <a:noFill/>
              </a:ln>
              <a:effectLst/>
            </c:spPr>
            <c:extLst>
              <c:ext xmlns:c16="http://schemas.microsoft.com/office/drawing/2014/chart" uri="{C3380CC4-5D6E-409C-BE32-E72D297353CC}">
                <c16:uniqueId val="{00000003-F81B-B44A-803E-3F3739563A2D}"/>
              </c:ext>
            </c:extLst>
          </c:dPt>
          <c:dPt>
            <c:idx val="2"/>
            <c:invertIfNegative val="0"/>
            <c:bubble3D val="0"/>
            <c:spPr>
              <a:solidFill>
                <a:srgbClr val="C0D9A2"/>
              </a:solidFill>
              <a:ln>
                <a:noFill/>
              </a:ln>
              <a:effectLst/>
            </c:spPr>
            <c:extLst>
              <c:ext xmlns:c16="http://schemas.microsoft.com/office/drawing/2014/chart" uri="{C3380CC4-5D6E-409C-BE32-E72D297353CC}">
                <c16:uniqueId val="{00000005-F81B-B44A-803E-3F3739563A2D}"/>
              </c:ext>
            </c:extLst>
          </c:dPt>
          <c:dPt>
            <c:idx val="3"/>
            <c:invertIfNegative val="0"/>
            <c:bubble3D val="0"/>
            <c:spPr>
              <a:solidFill>
                <a:srgbClr val="FFF79D"/>
              </a:solidFill>
              <a:ln>
                <a:noFill/>
              </a:ln>
              <a:effectLst/>
            </c:spPr>
            <c:extLst>
              <c:ext xmlns:c16="http://schemas.microsoft.com/office/drawing/2014/chart" uri="{C3380CC4-5D6E-409C-BE32-E72D297353CC}">
                <c16:uniqueId val="{00000007-F81B-B44A-803E-3F3739563A2D}"/>
              </c:ext>
            </c:extLst>
          </c:dPt>
          <c:dPt>
            <c:idx val="4"/>
            <c:invertIfNegative val="0"/>
            <c:bubble3D val="0"/>
            <c:spPr>
              <a:solidFill>
                <a:srgbClr val="F7CADF"/>
              </a:solidFill>
              <a:ln>
                <a:noFill/>
              </a:ln>
              <a:effectLst/>
            </c:spPr>
            <c:extLst>
              <c:ext xmlns:c16="http://schemas.microsoft.com/office/drawing/2014/chart" uri="{C3380CC4-5D6E-409C-BE32-E72D297353CC}">
                <c16:uniqueId val="{00000009-F81B-B44A-803E-3F3739563A2D}"/>
              </c:ext>
            </c:extLst>
          </c:dPt>
          <c:dPt>
            <c:idx val="5"/>
            <c:invertIfNegative val="0"/>
            <c:bubble3D val="0"/>
            <c:spPr>
              <a:solidFill>
                <a:srgbClr val="C5B8E5"/>
              </a:solidFill>
              <a:ln>
                <a:noFill/>
              </a:ln>
              <a:effectLst/>
            </c:spPr>
            <c:extLst>
              <c:ext xmlns:c16="http://schemas.microsoft.com/office/drawing/2014/chart" uri="{C3380CC4-5D6E-409C-BE32-E72D297353CC}">
                <c16:uniqueId val="{0000000B-F81B-B44A-803E-3F3739563A2D}"/>
              </c:ext>
            </c:extLst>
          </c:dPt>
          <c:dLbls>
            <c:spPr>
              <a:noFill/>
              <a:ln>
                <a:noFill/>
              </a:ln>
              <a:effectLst/>
            </c:spPr>
            <c:txPr>
              <a:bodyPr rot="0" spcFirstLastPara="1" vertOverflow="ellipsis" vert="horz" wrap="square" anchor="ctr" anchorCtr="1"/>
              <a:lstStyle/>
              <a:p>
                <a:pPr>
                  <a:defRPr sz="18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30</c:v>
                </c:pt>
                <c:pt idx="1">
                  <c:v>30-44yrs</c:v>
                </c:pt>
                <c:pt idx="2">
                  <c:v>45-54yrs</c:v>
                </c:pt>
                <c:pt idx="3">
                  <c:v>55-64yrs</c:v>
                </c:pt>
                <c:pt idx="4">
                  <c:v>65-74yrs</c:v>
                </c:pt>
                <c:pt idx="5">
                  <c:v>75yrs+</c:v>
                </c:pt>
              </c:strCache>
            </c:strRef>
          </c:cat>
          <c:val>
            <c:numRef>
              <c:f>Sheet1!$B$2:$B$7</c:f>
              <c:numCache>
                <c:formatCode>0%</c:formatCode>
                <c:ptCount val="6"/>
                <c:pt idx="0">
                  <c:v>0.03</c:v>
                </c:pt>
                <c:pt idx="1">
                  <c:v>0.09</c:v>
                </c:pt>
                <c:pt idx="2">
                  <c:v>0.246</c:v>
                </c:pt>
                <c:pt idx="3">
                  <c:v>0.39600000000000002</c:v>
                </c:pt>
                <c:pt idx="4">
                  <c:v>0.187</c:v>
                </c:pt>
                <c:pt idx="5">
                  <c:v>5.1999999999999998E-2</c:v>
                </c:pt>
              </c:numCache>
            </c:numRef>
          </c:val>
          <c:extLst>
            <c:ext xmlns:c16="http://schemas.microsoft.com/office/drawing/2014/chart" uri="{C3380CC4-5D6E-409C-BE32-E72D297353CC}">
              <c16:uniqueId val="{0000000C-F81B-B44A-803E-3F3739563A2D}"/>
            </c:ext>
          </c:extLst>
        </c:ser>
        <c:dLbls>
          <c:dLblPos val="outEnd"/>
          <c:showLegendKey val="0"/>
          <c:showVal val="1"/>
          <c:showCatName val="0"/>
          <c:showSerName val="0"/>
          <c:showPercent val="0"/>
          <c:showBubbleSize val="0"/>
        </c:dLbls>
        <c:gapWidth val="219"/>
        <c:overlap val="-27"/>
        <c:axId val="1495176031"/>
        <c:axId val="1063411295"/>
      </c:barChart>
      <c:catAx>
        <c:axId val="149517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354373"/>
                </a:solidFill>
                <a:latin typeface="Poppins" pitchFamily="2" charset="77"/>
                <a:ea typeface="+mn-ea"/>
                <a:cs typeface="Poppins" pitchFamily="2" charset="77"/>
              </a:defRPr>
            </a:pPr>
            <a:endParaRPr lang="en-US"/>
          </a:p>
        </c:txPr>
        <c:crossAx val="1063411295"/>
        <c:crosses val="autoZero"/>
        <c:auto val="1"/>
        <c:lblAlgn val="ctr"/>
        <c:lblOffset val="100"/>
        <c:noMultiLvlLbl val="0"/>
      </c:catAx>
      <c:valAx>
        <c:axId val="1063411295"/>
        <c:scaling>
          <c:orientation val="minMax"/>
        </c:scaling>
        <c:delete val="1"/>
        <c:axPos val="l"/>
        <c:numFmt formatCode="0%" sourceLinked="1"/>
        <c:majorTickMark val="none"/>
        <c:minorTickMark val="none"/>
        <c:tickLblPos val="nextTo"/>
        <c:crossAx val="149517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354373"/>
          </a:solidFill>
          <a:latin typeface="Poppins" pitchFamily="2" charset="77"/>
          <a:cs typeface="Poppins" pitchFamily="2" charset="77"/>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54373"/>
            </a:solidFill>
            <a:ln>
              <a:noFill/>
            </a:ln>
            <a:effectLst/>
          </c:spPr>
          <c:invertIfNegative val="0"/>
          <c:dPt>
            <c:idx val="0"/>
            <c:invertIfNegative val="0"/>
            <c:bubble3D val="0"/>
            <c:spPr>
              <a:solidFill>
                <a:srgbClr val="354373"/>
              </a:solidFill>
              <a:ln>
                <a:noFill/>
              </a:ln>
              <a:effectLst/>
            </c:spPr>
            <c:extLst>
              <c:ext xmlns:c16="http://schemas.microsoft.com/office/drawing/2014/chart" uri="{C3380CC4-5D6E-409C-BE32-E72D297353CC}">
                <c16:uniqueId val="{00000000-5217-4B48-9AF7-C14BE9BBB030}"/>
              </c:ext>
            </c:extLst>
          </c:dPt>
          <c:dPt>
            <c:idx val="2"/>
            <c:invertIfNegative val="0"/>
            <c:bubble3D val="0"/>
            <c:spPr>
              <a:solidFill>
                <a:srgbClr val="354373"/>
              </a:solidFill>
              <a:ln>
                <a:noFill/>
              </a:ln>
              <a:effectLst/>
            </c:spPr>
            <c:extLst>
              <c:ext xmlns:c16="http://schemas.microsoft.com/office/drawing/2014/chart" uri="{C3380CC4-5D6E-409C-BE32-E72D297353CC}">
                <c16:uniqueId val="{00000003-7449-7241-B48F-7F26EECB7D8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54373"/>
                    </a:solidFill>
                    <a:latin typeface="Poppins" pitchFamily="2" charset="77"/>
                    <a:ea typeface="+mn-ea"/>
                    <a:cs typeface="Poppins"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charity</c:v>
                </c:pt>
                <c:pt idx="1">
                  <c:v>2-3 charities</c:v>
                </c:pt>
                <c:pt idx="2">
                  <c:v>4-5 charities</c:v>
                </c:pt>
                <c:pt idx="3">
                  <c:v>6 or more charities</c:v>
                </c:pt>
                <c:pt idx="4">
                  <c:v>Can't remember</c:v>
                </c:pt>
              </c:strCache>
            </c:strRef>
          </c:cat>
          <c:val>
            <c:numRef>
              <c:f>Sheet1!$B$2:$B$6</c:f>
              <c:numCache>
                <c:formatCode>#,##0%</c:formatCode>
                <c:ptCount val="5"/>
                <c:pt idx="0">
                  <c:v>0.32992700729927005</c:v>
                </c:pt>
                <c:pt idx="1">
                  <c:v>0.4218978102189781</c:v>
                </c:pt>
                <c:pt idx="2">
                  <c:v>0.1562043795620438</c:v>
                </c:pt>
                <c:pt idx="3">
                  <c:v>4.8175182481751823E-2</c:v>
                </c:pt>
                <c:pt idx="4">
                  <c:v>4.3795620437956206E-2</c:v>
                </c:pt>
              </c:numCache>
            </c:numRef>
          </c:val>
          <c:extLst>
            <c:ext xmlns:c16="http://schemas.microsoft.com/office/drawing/2014/chart" uri="{C3380CC4-5D6E-409C-BE32-E72D297353CC}">
              <c16:uniqueId val="{00000000-CA1B-AC41-91AF-D27A35FAC19C}"/>
            </c:ext>
          </c:extLst>
        </c:ser>
        <c:dLbls>
          <c:dLblPos val="outEnd"/>
          <c:showLegendKey val="0"/>
          <c:showVal val="1"/>
          <c:showCatName val="0"/>
          <c:showSerName val="0"/>
          <c:showPercent val="0"/>
          <c:showBubbleSize val="0"/>
        </c:dLbls>
        <c:gapWidth val="219"/>
        <c:overlap val="-27"/>
        <c:axId val="1640625568"/>
        <c:axId val="953843967"/>
      </c:barChart>
      <c:catAx>
        <c:axId val="164062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54373"/>
                </a:solidFill>
                <a:latin typeface="Poppins" pitchFamily="2" charset="77"/>
                <a:ea typeface="+mn-ea"/>
                <a:cs typeface="Poppins" pitchFamily="2" charset="77"/>
              </a:defRPr>
            </a:pPr>
            <a:endParaRPr lang="en-US"/>
          </a:p>
        </c:txPr>
        <c:crossAx val="953843967"/>
        <c:crosses val="autoZero"/>
        <c:auto val="1"/>
        <c:lblAlgn val="ctr"/>
        <c:lblOffset val="100"/>
        <c:noMultiLvlLbl val="0"/>
      </c:catAx>
      <c:valAx>
        <c:axId val="953843967"/>
        <c:scaling>
          <c:orientation val="minMax"/>
        </c:scaling>
        <c:delete val="1"/>
        <c:axPos val="l"/>
        <c:numFmt formatCode="#,##0%" sourceLinked="1"/>
        <c:majorTickMark val="none"/>
        <c:minorTickMark val="none"/>
        <c:tickLblPos val="nextTo"/>
        <c:crossAx val="164062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354373"/>
          </a:solidFill>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74_8877EC45.xml><?xml version="1.0" encoding="utf-8"?>
<p188:cmLst xmlns:a="http://schemas.openxmlformats.org/drawingml/2006/main" xmlns:r="http://schemas.openxmlformats.org/officeDocument/2006/relationships" xmlns:p188="http://schemas.microsoft.com/office/powerpoint/2018/8/main">
  <p188:cm id="{FD61FE1F-CA8E-5B4B-AB9E-035AFD180B63}" authorId="{0175CFC7-AA64-4CBD-B071-E0A228AD8116}" created="2024-07-23T07:54:42.743">
    <ac:deMkLst xmlns:ac="http://schemas.microsoft.com/office/drawing/2013/main/command">
      <pc:docMk xmlns:pc="http://schemas.microsoft.com/office/powerpoint/2013/main/command"/>
      <pc:sldMk xmlns:pc="http://schemas.microsoft.com/office/powerpoint/2013/main/command" cId="2289560645" sldId="5236"/>
      <ac:graphicFrameMk id="3" creationId="{1A5A23C9-8EDC-8AFC-03AE-276896FB8B2A}"/>
    </ac:deMkLst>
    <p188:txBody>
      <a:bodyPr/>
      <a:lstStyle/>
      <a:p>
        <a:r>
          <a:rPr lang="en-US"/>
          <a:t>Add life experiences chart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2675"/>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sz="quarter" idx="1"/>
          </p:nvPr>
        </p:nvSpPr>
        <p:spPr>
          <a:xfrm>
            <a:off x="3901698" y="1"/>
            <a:ext cx="2984871" cy="502675"/>
          </a:xfrm>
          <a:prstGeom prst="rect">
            <a:avLst/>
          </a:prstGeom>
        </p:spPr>
        <p:txBody>
          <a:bodyPr vert="horz" lIns="96661" tIns="48331" rIns="96661" bIns="48331" rtlCol="0"/>
          <a:lstStyle>
            <a:lvl1pPr algn="r">
              <a:defRPr sz="1300"/>
            </a:lvl1pPr>
          </a:lstStyle>
          <a:p>
            <a:fld id="{0CB638E4-B48E-4FB7-98EC-F0D4F2B693B5}" type="datetimeFigureOut">
              <a:rPr lang="en-CA" smtClean="0"/>
              <a:t>2024-08-07</a:t>
            </a:fld>
            <a:endParaRPr lang="en-CA"/>
          </a:p>
        </p:txBody>
      </p:sp>
      <p:sp>
        <p:nvSpPr>
          <p:cNvPr id="4" name="Footer Placeholder 3"/>
          <p:cNvSpPr>
            <a:spLocks noGrp="1"/>
          </p:cNvSpPr>
          <p:nvPr>
            <p:ph type="ftr" sz="quarter" idx="2"/>
          </p:nvPr>
        </p:nvSpPr>
        <p:spPr>
          <a:xfrm>
            <a:off x="0" y="9516039"/>
            <a:ext cx="2984871" cy="502674"/>
          </a:xfrm>
          <a:prstGeom prst="rect">
            <a:avLst/>
          </a:prstGeom>
        </p:spPr>
        <p:txBody>
          <a:bodyPr vert="horz" lIns="96661" tIns="48331" rIns="96661" bIns="48331" rtlCol="0" anchor="b"/>
          <a:lstStyle>
            <a:lvl1pPr algn="l">
              <a:defRPr sz="1300"/>
            </a:lvl1pPr>
          </a:lstStyle>
          <a:p>
            <a:endParaRPr lang="en-CA"/>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61" tIns="48331" rIns="96661" bIns="48331" rtlCol="0" anchor="b"/>
          <a:lstStyle>
            <a:lvl1pPr algn="r">
              <a:defRPr sz="1300"/>
            </a:lvl1pPr>
          </a:lstStyle>
          <a:p>
            <a:fld id="{FE2BD421-5B2E-409A-BE66-1B2D8C528990}" type="slidenum">
              <a:rPr lang="en-CA" smtClean="0"/>
              <a:t>‹#›</a:t>
            </a:fld>
            <a:endParaRPr lang="en-CA"/>
          </a:p>
        </p:txBody>
      </p:sp>
    </p:spTree>
    <p:extLst>
      <p:ext uri="{BB962C8B-B14F-4D97-AF65-F5344CB8AC3E}">
        <p14:creationId xmlns:p14="http://schemas.microsoft.com/office/powerpoint/2010/main" val="3781754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2675"/>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3901698" y="1"/>
            <a:ext cx="2984871" cy="502675"/>
          </a:xfrm>
          <a:prstGeom prst="rect">
            <a:avLst/>
          </a:prstGeom>
        </p:spPr>
        <p:txBody>
          <a:bodyPr vert="horz" lIns="96661" tIns="48331" rIns="96661" bIns="48331" rtlCol="0"/>
          <a:lstStyle>
            <a:lvl1pPr algn="r">
              <a:defRPr sz="1300"/>
            </a:lvl1pPr>
          </a:lstStyle>
          <a:p>
            <a:fld id="{68FF14C9-0EC6-4B20-8818-5C39F6CC984B}" type="datetimeFigureOut">
              <a:rPr lang="en-CA" smtClean="0"/>
              <a:pPr/>
              <a:t>2024-08-07</a:t>
            </a:fld>
            <a:endParaRPr lang="en-C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688817" y="4821506"/>
            <a:ext cx="5510530" cy="394486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516039"/>
            <a:ext cx="2984871" cy="502674"/>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61" tIns="48331" rIns="96661" bIns="48331" rtlCol="0" anchor="b"/>
          <a:lstStyle>
            <a:lvl1pPr algn="r">
              <a:defRPr sz="1300"/>
            </a:lvl1pPr>
          </a:lstStyle>
          <a:p>
            <a:fld id="{9CABB972-3C67-4A4B-8352-F250060D6A6B}" type="slidenum">
              <a:rPr lang="en-CA" smtClean="0"/>
              <a:pPr/>
              <a:t>‹#›</a:t>
            </a:fld>
            <a:endParaRPr lang="en-CA"/>
          </a:p>
        </p:txBody>
      </p:sp>
    </p:spTree>
    <p:extLst>
      <p:ext uri="{BB962C8B-B14F-4D97-AF65-F5344CB8AC3E}">
        <p14:creationId xmlns:p14="http://schemas.microsoft.com/office/powerpoint/2010/main" val="343594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rgbClr val="3F3F3F"/>
                </a:solidFill>
                <a:effectLst/>
                <a:latin typeface="Helvetica" pitchFamily="2" charset="0"/>
              </a:rPr>
              <a:t>Key life events play a pivotal role in shaping an individuals’ identity, values, and charitable engagement. These experiences can be the driver for their connection with your cause. We know that on average there is 12 years from a first gift and a realised gift in Will. This may not be surprising but what is, is that nurturing a supporter for a lifetime is just as important for everyone in the organisation as TBP found 36% of income came from supporters who’s first gift was 10yrs+.</a:t>
            </a:r>
          </a:p>
          <a:p>
            <a:endParaRPr lang="en-US"/>
          </a:p>
        </p:txBody>
      </p:sp>
      <p:sp>
        <p:nvSpPr>
          <p:cNvPr id="4" name="Slide Number Placeholder 3"/>
          <p:cNvSpPr>
            <a:spLocks noGrp="1"/>
          </p:cNvSpPr>
          <p:nvPr>
            <p:ph type="sldNum" sz="quarter" idx="5"/>
          </p:nvPr>
        </p:nvSpPr>
        <p:spPr/>
        <p:txBody>
          <a:bodyPr/>
          <a:lstStyle/>
          <a:p>
            <a:fld id="{9CABB972-3C67-4A4B-8352-F250060D6A6B}" type="slidenum">
              <a:rPr lang="en-CA" smtClean="0"/>
              <a:pPr/>
              <a:t>4</a:t>
            </a:fld>
            <a:endParaRPr lang="en-CA"/>
          </a:p>
        </p:txBody>
      </p:sp>
    </p:spTree>
    <p:extLst>
      <p:ext uri="{BB962C8B-B14F-4D97-AF65-F5344CB8AC3E}">
        <p14:creationId xmlns:p14="http://schemas.microsoft.com/office/powerpoint/2010/main" val="333132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58F35-D5EC-7064-17C1-C1E8C6EF7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B1FE8-92F9-6583-9BDF-3A482B905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1CF4C-39A0-FC3E-1754-F1D1152BA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6E359-D347-C152-2582-F7F8455FA6EA}"/>
              </a:ext>
            </a:extLst>
          </p:cNvPr>
          <p:cNvSpPr>
            <a:spLocks noGrp="1"/>
          </p:cNvSpPr>
          <p:nvPr>
            <p:ph type="sldNum" sz="quarter" idx="5"/>
          </p:nvPr>
        </p:nvSpPr>
        <p:spPr/>
        <p:txBody>
          <a:bodyPr/>
          <a:lstStyle/>
          <a:p>
            <a:fld id="{9CABB972-3C67-4A4B-8352-F250060D6A6B}" type="slidenum">
              <a:rPr lang="en-CA" smtClean="0"/>
              <a:pPr/>
              <a:t>35</a:t>
            </a:fld>
            <a:endParaRPr lang="en-CA"/>
          </a:p>
        </p:txBody>
      </p:sp>
    </p:spTree>
    <p:extLst>
      <p:ext uri="{BB962C8B-B14F-4D97-AF65-F5344CB8AC3E}">
        <p14:creationId xmlns:p14="http://schemas.microsoft.com/office/powerpoint/2010/main" val="222327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1680-6628-20D5-EC97-71E90A92C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21A10-0F17-2F06-1554-A6DB5F62C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E8CB5-CB68-2514-0636-E68428BECDD8}"/>
              </a:ext>
            </a:extLst>
          </p:cNvPr>
          <p:cNvSpPr>
            <a:spLocks noGrp="1"/>
          </p:cNvSpPr>
          <p:nvPr>
            <p:ph type="body" idx="1"/>
          </p:nvPr>
        </p:nvSpPr>
        <p:spPr/>
        <p:txBody>
          <a:bodyPr/>
          <a:lstStyle/>
          <a:p>
            <a:r>
              <a:rPr lang="en-US"/>
              <a:t>Full 3000 </a:t>
            </a:r>
          </a:p>
        </p:txBody>
      </p:sp>
      <p:sp>
        <p:nvSpPr>
          <p:cNvPr id="4" name="Slide Number Placeholder 3">
            <a:extLst>
              <a:ext uri="{FF2B5EF4-FFF2-40B4-BE49-F238E27FC236}">
                <a16:creationId xmlns:a16="http://schemas.microsoft.com/office/drawing/2014/main" id="{93D3638D-C6F4-CA17-7862-AE49FD799CB7}"/>
              </a:ext>
            </a:extLst>
          </p:cNvPr>
          <p:cNvSpPr>
            <a:spLocks noGrp="1"/>
          </p:cNvSpPr>
          <p:nvPr>
            <p:ph type="sldNum" sz="quarter" idx="5"/>
          </p:nvPr>
        </p:nvSpPr>
        <p:spPr/>
        <p:txBody>
          <a:bodyPr/>
          <a:lstStyle/>
          <a:p>
            <a:fld id="{9CABB972-3C67-4A4B-8352-F250060D6A6B}" type="slidenum">
              <a:rPr lang="en-CA" smtClean="0"/>
              <a:pPr/>
              <a:t>36</a:t>
            </a:fld>
            <a:endParaRPr lang="en-CA"/>
          </a:p>
        </p:txBody>
      </p:sp>
    </p:spTree>
    <p:extLst>
      <p:ext uri="{BB962C8B-B14F-4D97-AF65-F5344CB8AC3E}">
        <p14:creationId xmlns:p14="http://schemas.microsoft.com/office/powerpoint/2010/main" val="134285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C611E-CB32-FAED-7383-AE6388FB9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E70B3-7960-B806-FF61-0FF3AEAF1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C8694-1B4F-193B-AFF0-3F29B264ED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508203-6DA9-B5CE-8DB8-6218E64C6A45}"/>
              </a:ext>
            </a:extLst>
          </p:cNvPr>
          <p:cNvSpPr>
            <a:spLocks noGrp="1"/>
          </p:cNvSpPr>
          <p:nvPr>
            <p:ph type="sldNum" sz="quarter" idx="5"/>
          </p:nvPr>
        </p:nvSpPr>
        <p:spPr/>
        <p:txBody>
          <a:bodyPr/>
          <a:lstStyle/>
          <a:p>
            <a:fld id="{9CABB972-3C67-4A4B-8352-F250060D6A6B}" type="slidenum">
              <a:rPr lang="en-CA" smtClean="0"/>
              <a:pPr/>
              <a:t>39</a:t>
            </a:fld>
            <a:endParaRPr lang="en-CA"/>
          </a:p>
        </p:txBody>
      </p:sp>
    </p:spTree>
    <p:extLst>
      <p:ext uri="{BB962C8B-B14F-4D97-AF65-F5344CB8AC3E}">
        <p14:creationId xmlns:p14="http://schemas.microsoft.com/office/powerpoint/2010/main" val="81041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D582-C6CF-40F1-B3DF-4ED96E798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DE8FB-8BCF-1D54-F2D0-5983BB2D2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5B053-E3DE-1A8B-9D10-500B5D61924C}"/>
              </a:ext>
            </a:extLst>
          </p:cNvPr>
          <p:cNvSpPr>
            <a:spLocks noGrp="1"/>
          </p:cNvSpPr>
          <p:nvPr>
            <p:ph type="body" idx="1"/>
          </p:nvPr>
        </p:nvSpPr>
        <p:spPr/>
        <p:txBody>
          <a:bodyPr/>
          <a:lstStyle/>
          <a:p>
            <a:r>
              <a:rPr lang="en-AU" b="0" i="0">
                <a:solidFill>
                  <a:srgbClr val="0D0D0D"/>
                </a:solidFill>
                <a:effectLst/>
                <a:latin typeface="Söhne"/>
              </a:rPr>
              <a:t>This presents an opportunity to connect and engage with supporters, whether to celebrate, request support, or express gratitude. It's becoming increasingly common for brands in the commercial sector to acknowledge birthdays, and we can do the same in a authentic and impactful manner.</a:t>
            </a:r>
            <a:endParaRPr lang="en-US"/>
          </a:p>
        </p:txBody>
      </p:sp>
      <p:sp>
        <p:nvSpPr>
          <p:cNvPr id="4" name="Slide Number Placeholder 3">
            <a:extLst>
              <a:ext uri="{FF2B5EF4-FFF2-40B4-BE49-F238E27FC236}">
                <a16:creationId xmlns:a16="http://schemas.microsoft.com/office/drawing/2014/main" id="{CBC4E73A-DC27-E440-C032-F4B0D5B38233}"/>
              </a:ext>
            </a:extLst>
          </p:cNvPr>
          <p:cNvSpPr>
            <a:spLocks noGrp="1"/>
          </p:cNvSpPr>
          <p:nvPr>
            <p:ph type="sldNum" sz="quarter" idx="5"/>
          </p:nvPr>
        </p:nvSpPr>
        <p:spPr/>
        <p:txBody>
          <a:bodyPr/>
          <a:lstStyle/>
          <a:p>
            <a:fld id="{9CABB972-3C67-4A4B-8352-F250060D6A6B}" type="slidenum">
              <a:rPr lang="en-CA" smtClean="0"/>
              <a:pPr/>
              <a:t>40</a:t>
            </a:fld>
            <a:endParaRPr lang="en-CA"/>
          </a:p>
        </p:txBody>
      </p:sp>
    </p:spTree>
    <p:extLst>
      <p:ext uri="{BB962C8B-B14F-4D97-AF65-F5344CB8AC3E}">
        <p14:creationId xmlns:p14="http://schemas.microsoft.com/office/powerpoint/2010/main" val="356811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rgbClr val="3F3F3F"/>
                </a:solidFill>
                <a:effectLst/>
                <a:latin typeface="Helvetica" pitchFamily="2" charset="0"/>
              </a:rPr>
              <a:t>Key life events play a pivotal role in shaping an individuals’ identity, values, and charitable engagement. These experiences can be the driver for their connection with your cause. We know that on average there is 12 years from a first gift and a realised gift in Will. This may not be surprising but what is, is that nurturing a supporter for a lifetime is just as important for everyone in the organisation as TBP found 36% of income came from supporters who’s first gift was 10yrs+.</a:t>
            </a:r>
          </a:p>
          <a:p>
            <a:endParaRPr lang="en-US"/>
          </a:p>
        </p:txBody>
      </p:sp>
      <p:sp>
        <p:nvSpPr>
          <p:cNvPr id="4" name="Slide Number Placeholder 3"/>
          <p:cNvSpPr>
            <a:spLocks noGrp="1"/>
          </p:cNvSpPr>
          <p:nvPr>
            <p:ph type="sldNum" sz="quarter" idx="5"/>
          </p:nvPr>
        </p:nvSpPr>
        <p:spPr/>
        <p:txBody>
          <a:bodyPr/>
          <a:lstStyle/>
          <a:p>
            <a:fld id="{9CABB972-3C67-4A4B-8352-F250060D6A6B}" type="slidenum">
              <a:rPr lang="en-CA" smtClean="0"/>
              <a:pPr/>
              <a:t>5</a:t>
            </a:fld>
            <a:endParaRPr lang="en-CA"/>
          </a:p>
        </p:txBody>
      </p:sp>
    </p:spTree>
    <p:extLst>
      <p:ext uri="{BB962C8B-B14F-4D97-AF65-F5344CB8AC3E}">
        <p14:creationId xmlns:p14="http://schemas.microsoft.com/office/powerpoint/2010/main" val="201024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 </a:t>
            </a:r>
            <a:r>
              <a:rPr lang="en-US" err="1">
                <a:cs typeface="Calibri"/>
              </a:rPr>
              <a:t>mids</a:t>
            </a:r>
            <a:r>
              <a:rPr lang="en-US">
                <a:cs typeface="Calibri"/>
              </a:rPr>
              <a:t> and under 1% major </a:t>
            </a:r>
          </a:p>
        </p:txBody>
      </p:sp>
      <p:sp>
        <p:nvSpPr>
          <p:cNvPr id="4" name="Slide Number Placeholder 3"/>
          <p:cNvSpPr>
            <a:spLocks noGrp="1"/>
          </p:cNvSpPr>
          <p:nvPr>
            <p:ph type="sldNum" sz="quarter" idx="5"/>
          </p:nvPr>
        </p:nvSpPr>
        <p:spPr/>
        <p:txBody>
          <a:bodyPr/>
          <a:lstStyle/>
          <a:p>
            <a:fld id="{9CABB972-3C67-4A4B-8352-F250060D6A6B}" type="slidenum">
              <a:rPr lang="en-CA" smtClean="0"/>
              <a:pPr/>
              <a:t>6</a:t>
            </a:fld>
            <a:endParaRPr lang="en-CA"/>
          </a:p>
        </p:txBody>
      </p:sp>
    </p:spTree>
    <p:extLst>
      <p:ext uri="{BB962C8B-B14F-4D97-AF65-F5344CB8AC3E}">
        <p14:creationId xmlns:p14="http://schemas.microsoft.com/office/powerpoint/2010/main" val="108359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BB972-3C67-4A4B-8352-F250060D6A6B}" type="slidenum">
              <a:rPr lang="en-CA" smtClean="0"/>
              <a:pPr/>
              <a:t>8</a:t>
            </a:fld>
            <a:endParaRPr lang="en-CA"/>
          </a:p>
        </p:txBody>
      </p:sp>
    </p:spTree>
    <p:extLst>
      <p:ext uri="{BB962C8B-B14F-4D97-AF65-F5344CB8AC3E}">
        <p14:creationId xmlns:p14="http://schemas.microsoft.com/office/powerpoint/2010/main" val="124714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FC15-2691-BDA0-4F4F-863095D60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9825F-AB29-EAC4-8769-C4B7924F9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47A30-4C52-9A88-6DAB-7EB641E5E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79FA4-9511-C336-23D8-AC6C94823D3F}"/>
              </a:ext>
            </a:extLst>
          </p:cNvPr>
          <p:cNvSpPr>
            <a:spLocks noGrp="1"/>
          </p:cNvSpPr>
          <p:nvPr>
            <p:ph type="sldNum" sz="quarter" idx="5"/>
          </p:nvPr>
        </p:nvSpPr>
        <p:spPr/>
        <p:txBody>
          <a:bodyPr/>
          <a:lstStyle/>
          <a:p>
            <a:fld id="{9CABB972-3C67-4A4B-8352-F250060D6A6B}" type="slidenum">
              <a:rPr lang="en-CA" smtClean="0"/>
              <a:pPr/>
              <a:t>9</a:t>
            </a:fld>
            <a:endParaRPr lang="en-CA"/>
          </a:p>
        </p:txBody>
      </p:sp>
    </p:spTree>
    <p:extLst>
      <p:ext uri="{BB962C8B-B14F-4D97-AF65-F5344CB8AC3E}">
        <p14:creationId xmlns:p14="http://schemas.microsoft.com/office/powerpoint/2010/main" val="28202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BB972-3C67-4A4B-8352-F250060D6A6B}" type="slidenum">
              <a:rPr lang="en-CA" smtClean="0"/>
              <a:pPr/>
              <a:t>13</a:t>
            </a:fld>
            <a:endParaRPr lang="en-CA"/>
          </a:p>
        </p:txBody>
      </p:sp>
    </p:spTree>
    <p:extLst>
      <p:ext uri="{BB962C8B-B14F-4D97-AF65-F5344CB8AC3E}">
        <p14:creationId xmlns:p14="http://schemas.microsoft.com/office/powerpoint/2010/main" val="42521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most important thank you moment</a:t>
            </a:r>
          </a:p>
        </p:txBody>
      </p:sp>
      <p:sp>
        <p:nvSpPr>
          <p:cNvPr id="4" name="Slide Number Placeholder 3"/>
          <p:cNvSpPr>
            <a:spLocks noGrp="1"/>
          </p:cNvSpPr>
          <p:nvPr>
            <p:ph type="sldNum" sz="quarter" idx="5"/>
          </p:nvPr>
        </p:nvSpPr>
        <p:spPr/>
        <p:txBody>
          <a:bodyPr/>
          <a:lstStyle/>
          <a:p>
            <a:fld id="{9CABB972-3C67-4A4B-8352-F250060D6A6B}" type="slidenum">
              <a:rPr lang="en-CA" smtClean="0"/>
              <a:pPr/>
              <a:t>15</a:t>
            </a:fld>
            <a:endParaRPr lang="en-CA"/>
          </a:p>
        </p:txBody>
      </p:sp>
    </p:spTree>
    <p:extLst>
      <p:ext uri="{BB962C8B-B14F-4D97-AF65-F5344CB8AC3E}">
        <p14:creationId xmlns:p14="http://schemas.microsoft.com/office/powerpoint/2010/main" val="56744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just need to. Break this down by confirmed and consider. </a:t>
            </a:r>
          </a:p>
        </p:txBody>
      </p:sp>
      <p:sp>
        <p:nvSpPr>
          <p:cNvPr id="4" name="Slide Number Placeholder 3"/>
          <p:cNvSpPr>
            <a:spLocks noGrp="1"/>
          </p:cNvSpPr>
          <p:nvPr>
            <p:ph type="sldNum" sz="quarter" idx="5"/>
          </p:nvPr>
        </p:nvSpPr>
        <p:spPr/>
        <p:txBody>
          <a:bodyPr/>
          <a:lstStyle/>
          <a:p>
            <a:fld id="{9CABB972-3C67-4A4B-8352-F250060D6A6B}" type="slidenum">
              <a:rPr lang="en-CA" smtClean="0"/>
              <a:pPr/>
              <a:t>28</a:t>
            </a:fld>
            <a:endParaRPr lang="en-CA"/>
          </a:p>
        </p:txBody>
      </p:sp>
    </p:spTree>
    <p:extLst>
      <p:ext uri="{BB962C8B-B14F-4D97-AF65-F5344CB8AC3E}">
        <p14:creationId xmlns:p14="http://schemas.microsoft.com/office/powerpoint/2010/main" val="375208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9F5D-D8E4-533C-5240-09EFE4890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FC15D-42A8-0CEF-6CEB-3F404DA7D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89FCA-22E7-2AB0-B4DF-042E46337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80116-7A71-1FED-681B-9937776F89D8}"/>
              </a:ext>
            </a:extLst>
          </p:cNvPr>
          <p:cNvSpPr>
            <a:spLocks noGrp="1"/>
          </p:cNvSpPr>
          <p:nvPr>
            <p:ph type="sldNum" sz="quarter" idx="5"/>
          </p:nvPr>
        </p:nvSpPr>
        <p:spPr/>
        <p:txBody>
          <a:bodyPr/>
          <a:lstStyle/>
          <a:p>
            <a:fld id="{9CABB972-3C67-4A4B-8352-F250060D6A6B}" type="slidenum">
              <a:rPr lang="en-CA" smtClean="0"/>
              <a:pPr/>
              <a:t>30</a:t>
            </a:fld>
            <a:endParaRPr lang="en-CA"/>
          </a:p>
        </p:txBody>
      </p:sp>
    </p:spTree>
    <p:extLst>
      <p:ext uri="{BB962C8B-B14F-4D97-AF65-F5344CB8AC3E}">
        <p14:creationId xmlns:p14="http://schemas.microsoft.com/office/powerpoint/2010/main" val="248242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01303" y="2360420"/>
            <a:ext cx="10515600" cy="1068580"/>
          </a:xfrm>
        </p:spPr>
        <p:txBody>
          <a:bodyPr/>
          <a:lstStyle>
            <a:lvl1pPr algn="ctr">
              <a:defRPr b="0"/>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36C66F5E-8118-4057-AD6D-4313F328934B}"/>
              </a:ext>
            </a:extLst>
          </p:cNvPr>
          <p:cNvSpPr>
            <a:spLocks noGrp="1"/>
          </p:cNvSpPr>
          <p:nvPr>
            <p:ph type="body" sz="quarter" idx="10" hasCustomPrompt="1"/>
          </p:nvPr>
        </p:nvSpPr>
        <p:spPr>
          <a:xfrm>
            <a:off x="801303" y="3511611"/>
            <a:ext cx="10515600" cy="679388"/>
          </a:xfrm>
        </p:spPr>
        <p:txBody>
          <a:bodyPr>
            <a:normAutofit/>
          </a:bodyPr>
          <a:lstStyle>
            <a:lvl1pPr marL="0" indent="0" algn="ctr">
              <a:buNone/>
              <a:defRPr sz="4400" b="0">
                <a:solidFill>
                  <a:srgbClr val="F8A42E"/>
                </a:solidFill>
              </a:defRPr>
            </a:lvl1pPr>
          </a:lstStyle>
          <a:p>
            <a:pPr lvl="0"/>
            <a:r>
              <a:rPr lang="en-US"/>
              <a:t>Click to edit Master title style</a:t>
            </a:r>
          </a:p>
        </p:txBody>
      </p:sp>
    </p:spTree>
    <p:extLst>
      <p:ext uri="{BB962C8B-B14F-4D97-AF65-F5344CB8AC3E}">
        <p14:creationId xmlns:p14="http://schemas.microsoft.com/office/powerpoint/2010/main" val="78162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1721862" cy="6858000"/>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solidFill>
                  <a:srgbClr val="354373"/>
                </a:solidFill>
              </a:defRPr>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096" y="264920"/>
            <a:ext cx="963614" cy="808151"/>
          </a:xfrm>
          <a:prstGeom prst="rect">
            <a:avLst/>
          </a:prstGeom>
        </p:spPr>
      </p:pic>
    </p:spTree>
    <p:extLst>
      <p:ext uri="{BB962C8B-B14F-4D97-AF65-F5344CB8AC3E}">
        <p14:creationId xmlns:p14="http://schemas.microsoft.com/office/powerpoint/2010/main" val="32249780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2ABF-7659-6048-802F-7348433E4DD8}"/>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A9DE05-D5CA-C847-A34C-5FFE0DDE6D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5C7858A-EFAE-B34B-8EC6-B699ACA002E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FD64FC-215F-684C-841E-E2151D27565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728EF8-B970-2D4E-942A-161A36DD4B57}"/>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5872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7775-6427-CA42-B87C-87F3F5E336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A56A791-0615-C442-804F-EE7469792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A60BDF-AE26-864D-B3BA-949B9B976A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861815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DC4E-D8AC-CD48-AF05-55AA2CED68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364EF2-4597-EB4C-9DFF-5527009AB2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85C15-DD72-9245-8926-6367AA33A6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79911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657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5096" y="264920"/>
            <a:ext cx="963614" cy="808151"/>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0" y="-3690"/>
            <a:ext cx="4074459" cy="6858000"/>
          </a:xfrm>
          <a:prstGeom prst="rect">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322212" y="2580577"/>
            <a:ext cx="3430034" cy="1325563"/>
          </a:xfrm>
        </p:spPr>
        <p:txBody>
          <a:bodyPr/>
          <a:lstStyle>
            <a:lvl1pPr>
              <a:defRPr>
                <a:solidFill>
                  <a:schemeClr val="bg1"/>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4212771" y="1219200"/>
            <a:ext cx="7585939" cy="537388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977285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0B7A-FE02-DD43-9C9F-62A756CEA9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2595CE-3A1F-624D-87FB-CEFECCCBF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B873B8-3D06-3040-ADD8-8047D240B123}"/>
              </a:ext>
            </a:extLst>
          </p:cNvPr>
          <p:cNvSpPr>
            <a:spLocks noGrp="1"/>
          </p:cNvSpPr>
          <p:nvPr>
            <p:ph type="dt" sz="half" idx="10"/>
          </p:nvPr>
        </p:nvSpPr>
        <p:spPr/>
        <p:txBody>
          <a:bodyPr/>
          <a:lstStyle/>
          <a:p>
            <a:fld id="{88705FB2-B4F0-F541-ADDF-37778429F949}" type="datetimeFigureOut">
              <a:rPr lang="en-US" smtClean="0"/>
              <a:t>8/7/2024</a:t>
            </a:fld>
            <a:endParaRPr lang="en-US"/>
          </a:p>
        </p:txBody>
      </p:sp>
      <p:sp>
        <p:nvSpPr>
          <p:cNvPr id="5" name="Footer Placeholder 4">
            <a:extLst>
              <a:ext uri="{FF2B5EF4-FFF2-40B4-BE49-F238E27FC236}">
                <a16:creationId xmlns:a16="http://schemas.microsoft.com/office/drawing/2014/main" id="{A95ADAB7-2E7C-0C4D-8CC9-4C06C4E0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630F7-19C1-ED40-8B02-A61156097E1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351785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235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775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30211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33123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246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50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202435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81869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084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894710"/>
            <a:ext cx="10515600" cy="1068580"/>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21808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07537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70897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30696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6660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732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178468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694122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47343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0817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77044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FFF79D">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515795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954087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4698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6030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074382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563002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4089965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167508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C5B8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197541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0D0-08D1-8F45-A625-E1C4B564D9DD}"/>
              </a:ext>
            </a:extLst>
          </p:cNvPr>
          <p:cNvSpPr>
            <a:spLocks noGrp="1"/>
          </p:cNvSpPr>
          <p:nvPr>
            <p:ph type="title"/>
          </p:nvPr>
        </p:nvSpPr>
        <p:spPr>
          <a:xfrm>
            <a:off x="266700" y="273685"/>
            <a:ext cx="10515600" cy="1325563"/>
          </a:xfrm>
        </p:spPr>
        <p:txBody>
          <a:bodyPr/>
          <a:lstStyle/>
          <a:p>
            <a:r>
              <a:rPr lang="en-GB"/>
              <a:t>Click to edit Master title style</a:t>
            </a:r>
            <a:endParaRPr lang="en-US"/>
          </a:p>
        </p:txBody>
      </p:sp>
      <p:grpSp>
        <p:nvGrpSpPr>
          <p:cNvPr id="24" name="Group 23">
            <a:extLst>
              <a:ext uri="{FF2B5EF4-FFF2-40B4-BE49-F238E27FC236}">
                <a16:creationId xmlns:a16="http://schemas.microsoft.com/office/drawing/2014/main" id="{DAA34F18-68A5-2540-85CB-FBBA4BF12677}"/>
              </a:ext>
            </a:extLst>
          </p:cNvPr>
          <p:cNvGrpSpPr/>
          <p:nvPr userDrawn="1"/>
        </p:nvGrpSpPr>
        <p:grpSpPr>
          <a:xfrm>
            <a:off x="539214" y="1926043"/>
            <a:ext cx="1973546" cy="3454714"/>
            <a:chOff x="7815776" y="1757066"/>
            <a:chExt cx="2347908" cy="4110038"/>
          </a:xfrm>
        </p:grpSpPr>
        <p:sp>
          <p:nvSpPr>
            <p:cNvPr id="25" name="Oval 24">
              <a:extLst>
                <a:ext uri="{FF2B5EF4-FFF2-40B4-BE49-F238E27FC236}">
                  <a16:creationId xmlns:a16="http://schemas.microsoft.com/office/drawing/2014/main" id="{A05541AD-85F6-BD42-A32E-12F83A68A9E0}"/>
                </a:ext>
              </a:extLst>
            </p:cNvPr>
            <p:cNvSpPr/>
            <p:nvPr/>
          </p:nvSpPr>
          <p:spPr>
            <a:xfrm>
              <a:off x="7815776" y="1757066"/>
              <a:ext cx="2347908" cy="2312285"/>
            </a:xfrm>
            <a:prstGeom prst="ellipse">
              <a:avLst/>
            </a:prstGeom>
            <a:solidFill>
              <a:srgbClr val="CC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Shape&#10;&#10;Description automatically generated with low confidence">
              <a:extLst>
                <a:ext uri="{FF2B5EF4-FFF2-40B4-BE49-F238E27FC236}">
                  <a16:creationId xmlns:a16="http://schemas.microsoft.com/office/drawing/2014/main" id="{25BA319E-860F-2B42-8CCC-0E5349A27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3175" y="2225440"/>
              <a:ext cx="1367365" cy="1367365"/>
            </a:xfrm>
            <a:prstGeom prst="rect">
              <a:avLst/>
            </a:prstGeom>
          </p:spPr>
        </p:pic>
        <p:sp>
          <p:nvSpPr>
            <p:cNvPr id="27" name="Rectangle 26">
              <a:extLst>
                <a:ext uri="{FF2B5EF4-FFF2-40B4-BE49-F238E27FC236}">
                  <a16:creationId xmlns:a16="http://schemas.microsoft.com/office/drawing/2014/main" id="{2BC6B44D-3D03-5F4D-A7AA-19BE45714487}"/>
                </a:ext>
              </a:extLst>
            </p:cNvPr>
            <p:cNvSpPr/>
            <p:nvPr/>
          </p:nvSpPr>
          <p:spPr>
            <a:xfrm>
              <a:off x="8326146" y="4278056"/>
              <a:ext cx="1085554"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INSIGHT</a:t>
              </a:r>
            </a:p>
          </p:txBody>
        </p:sp>
        <p:sp>
          <p:nvSpPr>
            <p:cNvPr id="28" name="Rectangle 27">
              <a:extLst>
                <a:ext uri="{FF2B5EF4-FFF2-40B4-BE49-F238E27FC236}">
                  <a16:creationId xmlns:a16="http://schemas.microsoft.com/office/drawing/2014/main" id="{66962CEE-9767-944C-A3F0-4705E88D6980}"/>
                </a:ext>
              </a:extLst>
            </p:cNvPr>
            <p:cNvSpPr/>
            <p:nvPr/>
          </p:nvSpPr>
          <p:spPr>
            <a:xfrm>
              <a:off x="7866388" y="4851441"/>
              <a:ext cx="2246685" cy="1015663"/>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We believe that ALL supporter activities must be based on sound insights about why people do what they do.</a:t>
              </a:r>
            </a:p>
          </p:txBody>
        </p:sp>
      </p:grpSp>
      <p:grpSp>
        <p:nvGrpSpPr>
          <p:cNvPr id="29" name="Group 28">
            <a:extLst>
              <a:ext uri="{FF2B5EF4-FFF2-40B4-BE49-F238E27FC236}">
                <a16:creationId xmlns:a16="http://schemas.microsoft.com/office/drawing/2014/main" id="{95CEA175-5BC7-AD4D-8D58-DD4447C5805D}"/>
              </a:ext>
            </a:extLst>
          </p:cNvPr>
          <p:cNvGrpSpPr/>
          <p:nvPr userDrawn="1"/>
        </p:nvGrpSpPr>
        <p:grpSpPr>
          <a:xfrm>
            <a:off x="2690490" y="1926043"/>
            <a:ext cx="2108961" cy="3454714"/>
            <a:chOff x="3370013" y="1628863"/>
            <a:chExt cx="2509010" cy="4110038"/>
          </a:xfrm>
        </p:grpSpPr>
        <p:sp>
          <p:nvSpPr>
            <p:cNvPr id="30" name="Oval 29">
              <a:extLst>
                <a:ext uri="{FF2B5EF4-FFF2-40B4-BE49-F238E27FC236}">
                  <a16:creationId xmlns:a16="http://schemas.microsoft.com/office/drawing/2014/main" id="{C489BA08-E4E0-D842-9A16-E73A1E0BCA41}"/>
                </a:ext>
              </a:extLst>
            </p:cNvPr>
            <p:cNvSpPr/>
            <p:nvPr/>
          </p:nvSpPr>
          <p:spPr>
            <a:xfrm>
              <a:off x="3450564" y="1628863"/>
              <a:ext cx="2347908" cy="2312285"/>
            </a:xfrm>
            <a:prstGeom prst="ellipse">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BAC237-7C73-1E4F-AE72-B8B28FAB7E11}"/>
                </a:ext>
              </a:extLst>
            </p:cNvPr>
            <p:cNvSpPr/>
            <p:nvPr/>
          </p:nvSpPr>
          <p:spPr>
            <a:xfrm>
              <a:off x="4147260" y="4127750"/>
              <a:ext cx="1019831"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DESIGN</a:t>
              </a:r>
            </a:p>
          </p:txBody>
        </p:sp>
        <p:sp>
          <p:nvSpPr>
            <p:cNvPr id="32" name="Rectangle 31">
              <a:extLst>
                <a:ext uri="{FF2B5EF4-FFF2-40B4-BE49-F238E27FC236}">
                  <a16:creationId xmlns:a16="http://schemas.microsoft.com/office/drawing/2014/main" id="{059B7797-BE10-994B-BB8D-BBFC30E29A58}"/>
                </a:ext>
              </a:extLst>
            </p:cNvPr>
            <p:cNvSpPr/>
            <p:nvPr/>
          </p:nvSpPr>
          <p:spPr>
            <a:xfrm>
              <a:off x="3370013" y="4723238"/>
              <a:ext cx="2509010" cy="1015663"/>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Our engagement journey will be designed using principles of delivering the best supporter experience and behavioral economics.</a:t>
              </a:r>
              <a:endParaRPr lang="en-US" sz="1600">
                <a:solidFill>
                  <a:srgbClr val="354373"/>
                </a:solidFill>
                <a:latin typeface="Poppins" pitchFamily="2" charset="77"/>
                <a:ea typeface="Helvetica Neue" panose="02000503000000020004" pitchFamily="2" charset="0"/>
                <a:cs typeface="Poppins" pitchFamily="2" charset="77"/>
              </a:endParaRPr>
            </a:p>
          </p:txBody>
        </p:sp>
        <p:pic>
          <p:nvPicPr>
            <p:cNvPr id="33" name="Picture 32" descr="Shape&#10;&#10;Description automatically generated with low confidence">
              <a:extLst>
                <a:ext uri="{FF2B5EF4-FFF2-40B4-BE49-F238E27FC236}">
                  <a16:creationId xmlns:a16="http://schemas.microsoft.com/office/drawing/2014/main" id="{A5B7D777-14BA-904E-8BF5-1867F6651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252" y="1973269"/>
              <a:ext cx="1455731" cy="1455731"/>
            </a:xfrm>
            <a:prstGeom prst="rect">
              <a:avLst/>
            </a:prstGeom>
          </p:spPr>
        </p:pic>
      </p:grpSp>
      <p:grpSp>
        <p:nvGrpSpPr>
          <p:cNvPr id="34" name="Group 33">
            <a:extLst>
              <a:ext uri="{FF2B5EF4-FFF2-40B4-BE49-F238E27FC236}">
                <a16:creationId xmlns:a16="http://schemas.microsoft.com/office/drawing/2014/main" id="{A0A448B4-D868-7148-8268-B9B65DD12297}"/>
              </a:ext>
            </a:extLst>
          </p:cNvPr>
          <p:cNvGrpSpPr/>
          <p:nvPr userDrawn="1"/>
        </p:nvGrpSpPr>
        <p:grpSpPr>
          <a:xfrm>
            <a:off x="7246537" y="1974065"/>
            <a:ext cx="2000462" cy="3266244"/>
            <a:chOff x="8854038" y="1628863"/>
            <a:chExt cx="2379930" cy="3885818"/>
          </a:xfrm>
        </p:grpSpPr>
        <p:sp>
          <p:nvSpPr>
            <p:cNvPr id="35" name="Oval 34">
              <a:extLst>
                <a:ext uri="{FF2B5EF4-FFF2-40B4-BE49-F238E27FC236}">
                  <a16:creationId xmlns:a16="http://schemas.microsoft.com/office/drawing/2014/main" id="{18F7DB5A-EFCB-6441-970D-93B53D2E3371}"/>
                </a:ext>
              </a:extLst>
            </p:cNvPr>
            <p:cNvSpPr/>
            <p:nvPr/>
          </p:nvSpPr>
          <p:spPr>
            <a:xfrm>
              <a:off x="8886060" y="1628863"/>
              <a:ext cx="2347908" cy="2312285"/>
            </a:xfrm>
            <a:prstGeom prst="ellipse">
              <a:avLst/>
            </a:prstGeom>
            <a:solidFill>
              <a:srgbClr val="AAD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5567EA-8B9E-1D45-A17A-043E46755384}"/>
                </a:ext>
              </a:extLst>
            </p:cNvPr>
            <p:cNvSpPr/>
            <p:nvPr/>
          </p:nvSpPr>
          <p:spPr>
            <a:xfrm>
              <a:off x="9742042" y="4127750"/>
              <a:ext cx="649537"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ACT</a:t>
              </a:r>
            </a:p>
          </p:txBody>
        </p:sp>
        <p:sp>
          <p:nvSpPr>
            <p:cNvPr id="37" name="Rectangle 36">
              <a:extLst>
                <a:ext uri="{FF2B5EF4-FFF2-40B4-BE49-F238E27FC236}">
                  <a16:creationId xmlns:a16="http://schemas.microsoft.com/office/drawing/2014/main" id="{258A99B6-24E5-A743-8AF4-BADD125418AD}"/>
                </a:ext>
              </a:extLst>
            </p:cNvPr>
            <p:cNvSpPr/>
            <p:nvPr/>
          </p:nvSpPr>
          <p:spPr>
            <a:xfrm>
              <a:off x="8854038" y="4683684"/>
              <a:ext cx="2347909" cy="830997"/>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You will gain value beyond conversions and use insights to build your next best move strategy. </a:t>
              </a:r>
            </a:p>
          </p:txBody>
        </p:sp>
        <p:pic>
          <p:nvPicPr>
            <p:cNvPr id="38" name="Picture 37" descr="Shape&#10;&#10;Description automatically generated with low confidence">
              <a:extLst>
                <a:ext uri="{FF2B5EF4-FFF2-40B4-BE49-F238E27FC236}">
                  <a16:creationId xmlns:a16="http://schemas.microsoft.com/office/drawing/2014/main" id="{34485274-34EA-954A-981D-7CA1B7656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2335" y="2008116"/>
              <a:ext cx="1431344" cy="1431343"/>
            </a:xfrm>
            <a:prstGeom prst="rect">
              <a:avLst/>
            </a:prstGeom>
          </p:spPr>
        </p:pic>
      </p:grpSp>
      <p:grpSp>
        <p:nvGrpSpPr>
          <p:cNvPr id="39" name="Group 38">
            <a:extLst>
              <a:ext uri="{FF2B5EF4-FFF2-40B4-BE49-F238E27FC236}">
                <a16:creationId xmlns:a16="http://schemas.microsoft.com/office/drawing/2014/main" id="{8D34B4BB-90FC-3A4D-B6DF-6EE3DF469565}"/>
              </a:ext>
            </a:extLst>
          </p:cNvPr>
          <p:cNvGrpSpPr/>
          <p:nvPr userDrawn="1"/>
        </p:nvGrpSpPr>
        <p:grpSpPr>
          <a:xfrm>
            <a:off x="4977182" y="1959164"/>
            <a:ext cx="2166296" cy="3985988"/>
            <a:chOff x="6148545" y="1628863"/>
            <a:chExt cx="2577221" cy="4742089"/>
          </a:xfrm>
        </p:grpSpPr>
        <p:sp>
          <p:nvSpPr>
            <p:cNvPr id="40" name="Oval 39">
              <a:extLst>
                <a:ext uri="{FF2B5EF4-FFF2-40B4-BE49-F238E27FC236}">
                  <a16:creationId xmlns:a16="http://schemas.microsoft.com/office/drawing/2014/main" id="{272020B3-0AAF-324E-9160-6052A164FF8C}"/>
                </a:ext>
              </a:extLst>
            </p:cNvPr>
            <p:cNvSpPr/>
            <p:nvPr/>
          </p:nvSpPr>
          <p:spPr>
            <a:xfrm>
              <a:off x="6148545" y="1628863"/>
              <a:ext cx="2347908" cy="2312285"/>
            </a:xfrm>
            <a:prstGeom prst="ellipse">
              <a:avLst/>
            </a:prstGeom>
            <a:solidFill>
              <a:srgbClr val="F8A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72BDEC-0F2F-6748-96A7-01F7AB6531F3}"/>
                </a:ext>
              </a:extLst>
            </p:cNvPr>
            <p:cNvSpPr/>
            <p:nvPr/>
          </p:nvSpPr>
          <p:spPr>
            <a:xfrm>
              <a:off x="6765295" y="4130324"/>
              <a:ext cx="1114408"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ENGAGE</a:t>
              </a:r>
            </a:p>
          </p:txBody>
        </p:sp>
        <p:sp>
          <p:nvSpPr>
            <p:cNvPr id="42" name="Rectangle 41">
              <a:extLst>
                <a:ext uri="{FF2B5EF4-FFF2-40B4-BE49-F238E27FC236}">
                  <a16:creationId xmlns:a16="http://schemas.microsoft.com/office/drawing/2014/main" id="{840C585E-226A-A94D-A582-34D7864CE5D9}"/>
                </a:ext>
              </a:extLst>
            </p:cNvPr>
            <p:cNvSpPr/>
            <p:nvPr/>
          </p:nvSpPr>
          <p:spPr>
            <a:xfrm>
              <a:off x="6216756" y="4723238"/>
              <a:ext cx="2509010" cy="1647714"/>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Passive to active marketing, we believe in creating conversations. </a:t>
              </a:r>
              <a:br>
                <a:rPr lang="en-US" sz="1200">
                  <a:solidFill>
                    <a:srgbClr val="354373"/>
                  </a:solidFill>
                  <a:latin typeface="Poppins" pitchFamily="2" charset="77"/>
                  <a:ea typeface="Helvetica Neue" panose="02000503000000020004" pitchFamily="2" charset="0"/>
                  <a:cs typeface="Poppins" pitchFamily="2" charset="77"/>
                </a:rPr>
              </a:br>
              <a:br>
                <a:rPr lang="en-US" sz="1200">
                  <a:solidFill>
                    <a:srgbClr val="354373"/>
                  </a:solidFill>
                  <a:latin typeface="Poppins" pitchFamily="2" charset="77"/>
                  <a:ea typeface="Helvetica Neue" panose="02000503000000020004" pitchFamily="2" charset="0"/>
                  <a:cs typeface="Poppins" pitchFamily="2" charset="77"/>
                </a:rPr>
              </a:br>
              <a:r>
                <a:rPr lang="en-US" sz="1200">
                  <a:solidFill>
                    <a:srgbClr val="354373"/>
                  </a:solidFill>
                  <a:latin typeface="Poppins" pitchFamily="2" charset="77"/>
                  <a:ea typeface="Helvetica Neue" panose="02000503000000020004" pitchFamily="2" charset="0"/>
                  <a:cs typeface="Poppins" pitchFamily="2" charset="77"/>
                </a:rPr>
                <a:t>We use automated tools to create deeper engagement.</a:t>
              </a:r>
            </a:p>
          </p:txBody>
        </p:sp>
        <p:pic>
          <p:nvPicPr>
            <p:cNvPr id="43" name="Picture 42" descr="Shape&#10;&#10;Description automatically generated with low confidence">
              <a:extLst>
                <a:ext uri="{FF2B5EF4-FFF2-40B4-BE49-F238E27FC236}">
                  <a16:creationId xmlns:a16="http://schemas.microsoft.com/office/drawing/2014/main" id="{E6D3E26A-EB96-B145-8E98-426C6F91D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59" y="2097237"/>
              <a:ext cx="1434656" cy="1434656"/>
            </a:xfrm>
            <a:prstGeom prst="rect">
              <a:avLst/>
            </a:prstGeom>
          </p:spPr>
        </p:pic>
      </p:grpSp>
      <p:grpSp>
        <p:nvGrpSpPr>
          <p:cNvPr id="44" name="Group 43">
            <a:extLst>
              <a:ext uri="{FF2B5EF4-FFF2-40B4-BE49-F238E27FC236}">
                <a16:creationId xmlns:a16="http://schemas.microsoft.com/office/drawing/2014/main" id="{B4792CBF-9294-B44B-A6DA-9CA821603BDB}"/>
              </a:ext>
            </a:extLst>
          </p:cNvPr>
          <p:cNvGrpSpPr/>
          <p:nvPr userDrawn="1"/>
        </p:nvGrpSpPr>
        <p:grpSpPr>
          <a:xfrm>
            <a:off x="9542809" y="1974065"/>
            <a:ext cx="1998486" cy="4143406"/>
            <a:chOff x="9542809" y="1974065"/>
            <a:chExt cx="1998486" cy="4143406"/>
          </a:xfrm>
        </p:grpSpPr>
        <p:grpSp>
          <p:nvGrpSpPr>
            <p:cNvPr id="45" name="Group 44">
              <a:extLst>
                <a:ext uri="{FF2B5EF4-FFF2-40B4-BE49-F238E27FC236}">
                  <a16:creationId xmlns:a16="http://schemas.microsoft.com/office/drawing/2014/main" id="{B222401E-ABDF-2C4D-A2EB-E25A276516D8}"/>
                </a:ext>
              </a:extLst>
            </p:cNvPr>
            <p:cNvGrpSpPr/>
            <p:nvPr userDrawn="1"/>
          </p:nvGrpSpPr>
          <p:grpSpPr>
            <a:xfrm>
              <a:off x="9542809" y="1974065"/>
              <a:ext cx="1998486" cy="4143406"/>
              <a:chOff x="8856389" y="1628863"/>
              <a:chExt cx="2377579" cy="4929367"/>
            </a:xfrm>
          </p:grpSpPr>
          <p:sp>
            <p:nvSpPr>
              <p:cNvPr id="47" name="Oval 46">
                <a:extLst>
                  <a:ext uri="{FF2B5EF4-FFF2-40B4-BE49-F238E27FC236}">
                    <a16:creationId xmlns:a16="http://schemas.microsoft.com/office/drawing/2014/main" id="{B4A60066-A1F6-6E45-B362-A04064E0C861}"/>
                  </a:ext>
                </a:extLst>
              </p:cNvPr>
              <p:cNvSpPr/>
              <p:nvPr/>
            </p:nvSpPr>
            <p:spPr>
              <a:xfrm>
                <a:off x="8886060" y="1628863"/>
                <a:ext cx="2347908" cy="2312285"/>
              </a:xfrm>
              <a:prstGeom prst="ellipse">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9737A07-CAE4-614F-A804-821080C5EF5A}"/>
                  </a:ext>
                </a:extLst>
              </p:cNvPr>
              <p:cNvSpPr/>
              <p:nvPr/>
            </p:nvSpPr>
            <p:spPr>
              <a:xfrm>
                <a:off x="9384717" y="4092721"/>
                <a:ext cx="1350592" cy="439391"/>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SIGNALS</a:t>
                </a:r>
              </a:p>
            </p:txBody>
          </p:sp>
          <p:sp>
            <p:nvSpPr>
              <p:cNvPr id="49" name="Rectangle 48">
                <a:extLst>
                  <a:ext uri="{FF2B5EF4-FFF2-40B4-BE49-F238E27FC236}">
                    <a16:creationId xmlns:a16="http://schemas.microsoft.com/office/drawing/2014/main" id="{8D0879AC-3700-C647-A966-F861885AD408}"/>
                  </a:ext>
                </a:extLst>
              </p:cNvPr>
              <p:cNvSpPr/>
              <p:nvPr/>
            </p:nvSpPr>
            <p:spPr>
              <a:xfrm>
                <a:off x="8856389" y="4690822"/>
                <a:ext cx="2347909" cy="1867408"/>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What happens in the journey informs our next move! </a:t>
                </a:r>
                <a:br>
                  <a:rPr lang="en-US" sz="1200">
                    <a:solidFill>
                      <a:srgbClr val="354373"/>
                    </a:solidFill>
                    <a:latin typeface="Poppins" pitchFamily="2" charset="77"/>
                    <a:ea typeface="Helvetica Neue" panose="02000503000000020004" pitchFamily="2" charset="0"/>
                    <a:cs typeface="Poppins" pitchFamily="2" charset="77"/>
                  </a:rPr>
                </a:br>
                <a:br>
                  <a:rPr lang="en-US" sz="1200">
                    <a:solidFill>
                      <a:srgbClr val="354373"/>
                    </a:solidFill>
                    <a:latin typeface="Poppins" pitchFamily="2" charset="77"/>
                    <a:ea typeface="Helvetica Neue" panose="02000503000000020004" pitchFamily="2" charset="0"/>
                    <a:cs typeface="Poppins" pitchFamily="2" charset="77"/>
                  </a:rPr>
                </a:br>
                <a:r>
                  <a:rPr lang="en-US" sz="1200">
                    <a:solidFill>
                      <a:srgbClr val="354373"/>
                    </a:solidFill>
                    <a:latin typeface="Poppins" pitchFamily="2" charset="77"/>
                    <a:ea typeface="Helvetica Neue" panose="02000503000000020004" pitchFamily="2" charset="0"/>
                    <a:cs typeface="Poppins" pitchFamily="2" charset="77"/>
                  </a:rPr>
                  <a:t>Combine engagement and attitudes that correlate to inform likelihood of conversion</a:t>
                </a:r>
              </a:p>
            </p:txBody>
          </p:sp>
        </p:grpSp>
        <p:pic>
          <p:nvPicPr>
            <p:cNvPr id="46" name="Picture 45" descr="Shape&#10;&#10;Description automatically generated with low confidence">
              <a:extLst>
                <a:ext uri="{FF2B5EF4-FFF2-40B4-BE49-F238E27FC236}">
                  <a16:creationId xmlns:a16="http://schemas.microsoft.com/office/drawing/2014/main" id="{D7C9225D-2F42-6A43-A916-DC74CBF5D1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69030" y="2382707"/>
              <a:ext cx="1146210" cy="1146210"/>
            </a:xfrm>
            <a:prstGeom prst="rect">
              <a:avLst/>
            </a:prstGeom>
          </p:spPr>
        </p:pic>
      </p:grpSp>
    </p:spTree>
    <p:extLst>
      <p:ext uri="{BB962C8B-B14F-4D97-AF65-F5344CB8AC3E}">
        <p14:creationId xmlns:p14="http://schemas.microsoft.com/office/powerpoint/2010/main" val="2749543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9F2A-4186-1B4E-9C27-7C892DE9E087}"/>
              </a:ext>
            </a:extLst>
          </p:cNvPr>
          <p:cNvSpPr>
            <a:spLocks noGrp="1"/>
          </p:cNvSpPr>
          <p:nvPr>
            <p:ph type="title"/>
          </p:nvPr>
        </p:nvSpPr>
        <p:spPr>
          <a:xfrm>
            <a:off x="277761" y="247138"/>
            <a:ext cx="10515600" cy="1325563"/>
          </a:xfrm>
        </p:spPr>
        <p:txBody>
          <a:bodyPr/>
          <a:lstStyle/>
          <a:p>
            <a:r>
              <a:rPr lang="en-GB"/>
              <a:t>Click to edit Master title style</a:t>
            </a:r>
            <a:endParaRPr lang="en-US"/>
          </a:p>
        </p:txBody>
      </p:sp>
      <p:sp>
        <p:nvSpPr>
          <p:cNvPr id="4" name="Rounded Rectangle 3">
            <a:extLst>
              <a:ext uri="{FF2B5EF4-FFF2-40B4-BE49-F238E27FC236}">
                <a16:creationId xmlns:a16="http://schemas.microsoft.com/office/drawing/2014/main" id="{56B17333-121D-4F42-A5EC-14C8822113C6}"/>
              </a:ext>
            </a:extLst>
          </p:cNvPr>
          <p:cNvSpPr/>
          <p:nvPr userDrawn="1"/>
        </p:nvSpPr>
        <p:spPr>
          <a:xfrm>
            <a:off x="6096000" y="1592263"/>
            <a:ext cx="4952678" cy="4801314"/>
          </a:xfrm>
          <a:prstGeom prst="roundRect">
            <a:avLst/>
          </a:prstGeom>
          <a:solidFill>
            <a:srgbClr val="CCE8FA"/>
          </a:solidFill>
          <a:ln w="3810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solidFill>
                  <a:srgbClr val="354373"/>
                </a:solidFill>
                <a:latin typeface="Poppins" pitchFamily="2" charset="77"/>
                <a:cs typeface="Poppins" pitchFamily="2" charset="77"/>
              </a:rPr>
            </a:br>
            <a:endParaRPr lang="en-US">
              <a:solidFill>
                <a:srgbClr val="354373"/>
              </a:solidFill>
              <a:latin typeface="Poppins" pitchFamily="2" charset="77"/>
              <a:cs typeface="Poppins" pitchFamily="2" charset="77"/>
            </a:endParaRPr>
          </a:p>
        </p:txBody>
      </p:sp>
      <p:sp>
        <p:nvSpPr>
          <p:cNvPr id="7" name="Text Placeholder 6">
            <a:extLst>
              <a:ext uri="{FF2B5EF4-FFF2-40B4-BE49-F238E27FC236}">
                <a16:creationId xmlns:a16="http://schemas.microsoft.com/office/drawing/2014/main" id="{29B2D108-F481-7D4E-9794-4DBAA6C204A1}"/>
              </a:ext>
            </a:extLst>
          </p:cNvPr>
          <p:cNvSpPr>
            <a:spLocks noGrp="1"/>
          </p:cNvSpPr>
          <p:nvPr>
            <p:ph type="body" sz="quarter" idx="10"/>
          </p:nvPr>
        </p:nvSpPr>
        <p:spPr>
          <a:xfrm>
            <a:off x="277813" y="1592263"/>
            <a:ext cx="5597525" cy="46132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7048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C0D9A2">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4132600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01303" y="1339340"/>
            <a:ext cx="10515600" cy="1325563"/>
          </a:xfrm>
        </p:spPr>
        <p:txBody>
          <a:bodyPr/>
          <a:lstStyle/>
          <a:p>
            <a:r>
              <a:rPr lang="en-GB"/>
              <a:t>Click to edit Master title style</a:t>
            </a:r>
            <a:endParaRPr lang="en-US"/>
          </a:p>
        </p:txBody>
      </p:sp>
      <p:sp>
        <p:nvSpPr>
          <p:cNvPr id="5" name="Text Placeholder 4">
            <a:extLst>
              <a:ext uri="{FF2B5EF4-FFF2-40B4-BE49-F238E27FC236}">
                <a16:creationId xmlns:a16="http://schemas.microsoft.com/office/drawing/2014/main" id="{85A0AC03-6F0B-D644-8040-C8FFDE5B0F65}"/>
              </a:ext>
            </a:extLst>
          </p:cNvPr>
          <p:cNvSpPr>
            <a:spLocks noGrp="1"/>
          </p:cNvSpPr>
          <p:nvPr>
            <p:ph type="body" sz="quarter" idx="10"/>
          </p:nvPr>
        </p:nvSpPr>
        <p:spPr>
          <a:xfrm>
            <a:off x="801303" y="2931172"/>
            <a:ext cx="9212262" cy="2422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9510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121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70486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225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lvl1pPr>
              <a:defRPr>
                <a:solidFill>
                  <a:srgbClr val="354373"/>
                </a:solidFill>
              </a:defRPr>
            </a:lvl1pPr>
            <a:lvl2pPr>
              <a:defRPr>
                <a:solidFill>
                  <a:srgbClr val="354373"/>
                </a:solidFill>
              </a:defRPr>
            </a:lvl2pPr>
            <a:lvl3pPr>
              <a:defRPr>
                <a:solidFill>
                  <a:srgbClr val="354373"/>
                </a:solidFill>
              </a:defRPr>
            </a:lvl3pPr>
            <a:lvl4pPr>
              <a:defRPr>
                <a:solidFill>
                  <a:srgbClr val="354373"/>
                </a:solidFill>
              </a:defRPr>
            </a:lvl4pPr>
            <a:lvl5pPr>
              <a:defRPr>
                <a:solidFill>
                  <a:srgbClr val="35437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1057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3543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23886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31C-0543-0348-BBB1-1B2CCF81073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09385D-5896-4848-BF08-2F9F466B7255}"/>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59FCF7B-0955-EF4B-909A-168299D58F9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6045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77761" y="232389"/>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4266751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2ABF-7659-6048-802F-7348433E4DD8}"/>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A9DE05-D5CA-C847-A34C-5FFE0DDE6D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5C7858A-EFAE-B34B-8EC6-B699ACA002E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FD64FC-215F-684C-841E-E2151D27565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728EF8-B970-2D4E-942A-161A36DD4B57}"/>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02508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7775-6427-CA42-B87C-87F3F5E336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A56A791-0615-C442-804F-EE7469792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A60BDF-AE26-864D-B3BA-949B9B976A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9596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rgbClr val="F8A42E">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896927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DC4E-D8AC-CD48-AF05-55AA2CED68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364EF2-4597-EB4C-9DFF-5527009AB2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85C15-DD72-9245-8926-6367AA33A6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05388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188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0B7A-FE02-DD43-9C9F-62A756CEA9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2595CE-3A1F-624D-87FB-CEFECCCBF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B873B8-3D06-3040-ADD8-8047D240B123}"/>
              </a:ext>
            </a:extLst>
          </p:cNvPr>
          <p:cNvSpPr>
            <a:spLocks noGrp="1"/>
          </p:cNvSpPr>
          <p:nvPr>
            <p:ph type="dt" sz="half" idx="10"/>
          </p:nvPr>
        </p:nvSpPr>
        <p:spPr/>
        <p:txBody>
          <a:bodyPr/>
          <a:lstStyle/>
          <a:p>
            <a:fld id="{88705FB2-B4F0-F541-ADDF-37778429F949}" type="datetimeFigureOut">
              <a:rPr lang="en-US" smtClean="0"/>
              <a:t>8/7/2024</a:t>
            </a:fld>
            <a:endParaRPr lang="en-US"/>
          </a:p>
        </p:txBody>
      </p:sp>
      <p:sp>
        <p:nvSpPr>
          <p:cNvPr id="5" name="Footer Placeholder 4">
            <a:extLst>
              <a:ext uri="{FF2B5EF4-FFF2-40B4-BE49-F238E27FC236}">
                <a16:creationId xmlns:a16="http://schemas.microsoft.com/office/drawing/2014/main" id="{A95ADAB7-2E7C-0C4D-8CC9-4C06C4E0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630F7-19C1-ED40-8B02-A61156097E1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859089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01303" y="2360420"/>
            <a:ext cx="10515600" cy="1068580"/>
          </a:xfrm>
        </p:spPr>
        <p:txBody>
          <a:bodyPr/>
          <a:lstStyle>
            <a:lvl1pPr algn="ctr">
              <a:defRPr b="0"/>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36C66F5E-8118-4057-AD6D-4313F328934B}"/>
              </a:ext>
            </a:extLst>
          </p:cNvPr>
          <p:cNvSpPr>
            <a:spLocks noGrp="1"/>
          </p:cNvSpPr>
          <p:nvPr>
            <p:ph type="body" sz="quarter" idx="10" hasCustomPrompt="1"/>
          </p:nvPr>
        </p:nvSpPr>
        <p:spPr>
          <a:xfrm>
            <a:off x="801303" y="3511611"/>
            <a:ext cx="10515600" cy="679388"/>
          </a:xfrm>
        </p:spPr>
        <p:txBody>
          <a:bodyPr>
            <a:normAutofit/>
          </a:bodyPr>
          <a:lstStyle>
            <a:lvl1pPr marL="0" indent="0" algn="ctr">
              <a:buNone/>
              <a:defRPr sz="4400" b="0">
                <a:solidFill>
                  <a:srgbClr val="F8A42E"/>
                </a:solidFill>
              </a:defRPr>
            </a:lvl1pPr>
          </a:lstStyle>
          <a:p>
            <a:pPr lvl="0"/>
            <a:r>
              <a:rPr lang="en-US"/>
              <a:t>Click to edit Master title style</a:t>
            </a:r>
          </a:p>
        </p:txBody>
      </p:sp>
    </p:spTree>
    <p:extLst>
      <p:ext uri="{BB962C8B-B14F-4D97-AF65-F5344CB8AC3E}">
        <p14:creationId xmlns:p14="http://schemas.microsoft.com/office/powerpoint/2010/main" val="3767493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894710"/>
            <a:ext cx="10515600" cy="1068580"/>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4144305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FFF79D">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2449174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C0D9A2">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729246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rgbClr val="F8A42E">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550096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rgbClr val="F7CADF">
            <a:alpha val="4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356797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95134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rgbClr val="F7CADF">
            <a:alpha val="4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23182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543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14BE-617B-8744-AF9E-E578A2293D90}"/>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5400">
                <a:solidFill>
                  <a:srgbClr val="B6E2F9"/>
                </a:solidFill>
              </a:defRPr>
            </a:lvl1pPr>
          </a:lstStyle>
          <a:p>
            <a:r>
              <a:rPr lang="en-GB"/>
              <a:t>Click to edit heading</a:t>
            </a:r>
            <a:endParaRPr lang="en-US"/>
          </a:p>
        </p:txBody>
      </p:sp>
    </p:spTree>
    <p:extLst>
      <p:ext uri="{BB962C8B-B14F-4D97-AF65-F5344CB8AC3E}">
        <p14:creationId xmlns:p14="http://schemas.microsoft.com/office/powerpoint/2010/main" val="3150670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1A6615C6-47A0-B079-A5F1-EA2D3683F3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2042981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1721862" cy="6858000"/>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solidFill>
                  <a:srgbClr val="354373"/>
                </a:solidFill>
              </a:defRPr>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096" y="264920"/>
            <a:ext cx="963614" cy="808151"/>
          </a:xfrm>
          <a:prstGeom prst="rect">
            <a:avLst/>
          </a:prstGeom>
        </p:spPr>
      </p:pic>
    </p:spTree>
    <p:extLst>
      <p:ext uri="{BB962C8B-B14F-4D97-AF65-F5344CB8AC3E}">
        <p14:creationId xmlns:p14="http://schemas.microsoft.com/office/powerpoint/2010/main" val="3500205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922B1151-F857-4AFA-95EA-6CA6ABF0F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2531755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3785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351949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106569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5C88DCDF-62D2-D042-C4E3-4C46980FC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2936036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28298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6870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2701162"/>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931147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472071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85691B32-29AD-2C2E-7120-2D099F274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3561397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C5B8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85691B32-29AD-2C2E-7120-2D099F274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1036704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55053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9516450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F7CA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21572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9B014912-E9BB-33C3-2914-7EADD9C11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4129135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0850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5179006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F8A4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88692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543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14BE-617B-8744-AF9E-E578A2293D90}"/>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5400">
                <a:solidFill>
                  <a:srgbClr val="B6E2F9"/>
                </a:solidFill>
              </a:defRPr>
            </a:lvl1pPr>
          </a:lstStyle>
          <a:p>
            <a:r>
              <a:rPr lang="en-GB"/>
              <a:t>Click to edit heading</a:t>
            </a:r>
            <a:endParaRPr lang="en-US"/>
          </a:p>
        </p:txBody>
      </p:sp>
    </p:spTree>
    <p:extLst>
      <p:ext uri="{BB962C8B-B14F-4D97-AF65-F5344CB8AC3E}">
        <p14:creationId xmlns:p14="http://schemas.microsoft.com/office/powerpoint/2010/main" val="32100041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ue and white text on a black background&#10;&#10;Description automatically generated">
            <a:extLst>
              <a:ext uri="{FF2B5EF4-FFF2-40B4-BE49-F238E27FC236}">
                <a16:creationId xmlns:a16="http://schemas.microsoft.com/office/drawing/2014/main" id="{389433E6-40D6-7EB6-B743-D6BAF9ADE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9180" y="5930948"/>
            <a:ext cx="769434" cy="769434"/>
          </a:xfrm>
          <a:prstGeom prst="rect">
            <a:avLst/>
          </a:prstGeom>
        </p:spPr>
      </p:pic>
    </p:spTree>
    <p:extLst>
      <p:ext uri="{BB962C8B-B14F-4D97-AF65-F5344CB8AC3E}">
        <p14:creationId xmlns:p14="http://schemas.microsoft.com/office/powerpoint/2010/main" val="2024358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72977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310514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3543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407664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0952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172186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hasCustomPrompt="1"/>
          </p:nvPr>
        </p:nvSpPr>
        <p:spPr>
          <a:xfrm rot="16200000">
            <a:off x="-2306015" y="2766219"/>
            <a:ext cx="6333894" cy="1325563"/>
          </a:xfrm>
          <a:prstGeom prst="rect">
            <a:avLst/>
          </a:prstGeom>
        </p:spPr>
        <p:txBody>
          <a:bodyPr>
            <a:normAutofit/>
          </a:bodyPr>
          <a:lstStyle>
            <a:lvl1pPr algn="ctr">
              <a:defRPr sz="4800"/>
            </a:lvl1pPr>
          </a:lstStyle>
          <a:p>
            <a:r>
              <a:rPr lang="en-GB"/>
              <a:t>Header</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87055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1533666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5785199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3429000"/>
            <a:ext cx="12192000" cy="3429000"/>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4979413"/>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21452549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4979412"/>
            <a:ext cx="12192000" cy="1878587"/>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38200" y="5196389"/>
            <a:ext cx="10515600" cy="1455676"/>
          </a:xfrm>
        </p:spPr>
        <p:txBody>
          <a:bodyPr/>
          <a:lstStyle>
            <a:lvl1pPr algn="ctr">
              <a:defRPr b="1"/>
            </a:lvl1pPr>
          </a:lstStyle>
          <a:p>
            <a:r>
              <a:rPr lang="en-GB"/>
              <a:t>Click to edit Master title style</a:t>
            </a:r>
            <a:endParaRPr lang="en-US"/>
          </a:p>
        </p:txBody>
      </p:sp>
    </p:spTree>
    <p:extLst>
      <p:ext uri="{BB962C8B-B14F-4D97-AF65-F5344CB8AC3E}">
        <p14:creationId xmlns:p14="http://schemas.microsoft.com/office/powerpoint/2010/main" val="34213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0" y="0"/>
            <a:ext cx="4541003" cy="6858000"/>
          </a:xfrm>
          <a:prstGeom prst="rect">
            <a:avLst/>
          </a:prstGeom>
          <a:solidFill>
            <a:srgbClr val="CCE8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531074" y="2766218"/>
            <a:ext cx="3478853"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5060713" y="675506"/>
            <a:ext cx="5409425" cy="550831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7692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0D0-08D1-8F45-A625-E1C4B564D9DD}"/>
              </a:ext>
            </a:extLst>
          </p:cNvPr>
          <p:cNvSpPr>
            <a:spLocks noGrp="1"/>
          </p:cNvSpPr>
          <p:nvPr>
            <p:ph type="title"/>
          </p:nvPr>
        </p:nvSpPr>
        <p:spPr>
          <a:xfrm>
            <a:off x="266700" y="273685"/>
            <a:ext cx="10515600" cy="1325563"/>
          </a:xfrm>
        </p:spPr>
        <p:txBody>
          <a:bodyPr/>
          <a:lstStyle/>
          <a:p>
            <a:r>
              <a:rPr lang="en-GB"/>
              <a:t>Click to edit Master title style</a:t>
            </a:r>
            <a:endParaRPr lang="en-US"/>
          </a:p>
        </p:txBody>
      </p:sp>
      <p:grpSp>
        <p:nvGrpSpPr>
          <p:cNvPr id="24" name="Group 23">
            <a:extLst>
              <a:ext uri="{FF2B5EF4-FFF2-40B4-BE49-F238E27FC236}">
                <a16:creationId xmlns:a16="http://schemas.microsoft.com/office/drawing/2014/main" id="{DAA34F18-68A5-2540-85CB-FBBA4BF12677}"/>
              </a:ext>
            </a:extLst>
          </p:cNvPr>
          <p:cNvGrpSpPr/>
          <p:nvPr userDrawn="1"/>
        </p:nvGrpSpPr>
        <p:grpSpPr>
          <a:xfrm>
            <a:off x="539214" y="1926043"/>
            <a:ext cx="1973546" cy="3454714"/>
            <a:chOff x="7815776" y="1757066"/>
            <a:chExt cx="2347908" cy="4110038"/>
          </a:xfrm>
        </p:grpSpPr>
        <p:sp>
          <p:nvSpPr>
            <p:cNvPr id="25" name="Oval 24">
              <a:extLst>
                <a:ext uri="{FF2B5EF4-FFF2-40B4-BE49-F238E27FC236}">
                  <a16:creationId xmlns:a16="http://schemas.microsoft.com/office/drawing/2014/main" id="{A05541AD-85F6-BD42-A32E-12F83A68A9E0}"/>
                </a:ext>
              </a:extLst>
            </p:cNvPr>
            <p:cNvSpPr/>
            <p:nvPr/>
          </p:nvSpPr>
          <p:spPr>
            <a:xfrm>
              <a:off x="7815776" y="1757066"/>
              <a:ext cx="2347908" cy="2312285"/>
            </a:xfrm>
            <a:prstGeom prst="ellipse">
              <a:avLst/>
            </a:prstGeom>
            <a:solidFill>
              <a:srgbClr val="CC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Shape&#10;&#10;Description automatically generated with low confidence">
              <a:extLst>
                <a:ext uri="{FF2B5EF4-FFF2-40B4-BE49-F238E27FC236}">
                  <a16:creationId xmlns:a16="http://schemas.microsoft.com/office/drawing/2014/main" id="{25BA319E-860F-2B42-8CCC-0E5349A27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3175" y="2225440"/>
              <a:ext cx="1367365" cy="1367365"/>
            </a:xfrm>
            <a:prstGeom prst="rect">
              <a:avLst/>
            </a:prstGeom>
          </p:spPr>
        </p:pic>
        <p:sp>
          <p:nvSpPr>
            <p:cNvPr id="27" name="Rectangle 26">
              <a:extLst>
                <a:ext uri="{FF2B5EF4-FFF2-40B4-BE49-F238E27FC236}">
                  <a16:creationId xmlns:a16="http://schemas.microsoft.com/office/drawing/2014/main" id="{2BC6B44D-3D03-5F4D-A7AA-19BE45714487}"/>
                </a:ext>
              </a:extLst>
            </p:cNvPr>
            <p:cNvSpPr/>
            <p:nvPr/>
          </p:nvSpPr>
          <p:spPr>
            <a:xfrm>
              <a:off x="8326146" y="4278056"/>
              <a:ext cx="1085554"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INSIGHT</a:t>
              </a:r>
            </a:p>
          </p:txBody>
        </p:sp>
        <p:sp>
          <p:nvSpPr>
            <p:cNvPr id="28" name="Rectangle 27">
              <a:extLst>
                <a:ext uri="{FF2B5EF4-FFF2-40B4-BE49-F238E27FC236}">
                  <a16:creationId xmlns:a16="http://schemas.microsoft.com/office/drawing/2014/main" id="{66962CEE-9767-944C-A3F0-4705E88D6980}"/>
                </a:ext>
              </a:extLst>
            </p:cNvPr>
            <p:cNvSpPr/>
            <p:nvPr/>
          </p:nvSpPr>
          <p:spPr>
            <a:xfrm>
              <a:off x="7866388" y="4851441"/>
              <a:ext cx="2246685" cy="1015663"/>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We believe that ALL supporter activities must be based on sound insights about why people do what they do.</a:t>
              </a:r>
            </a:p>
          </p:txBody>
        </p:sp>
      </p:grpSp>
      <p:grpSp>
        <p:nvGrpSpPr>
          <p:cNvPr id="29" name="Group 28">
            <a:extLst>
              <a:ext uri="{FF2B5EF4-FFF2-40B4-BE49-F238E27FC236}">
                <a16:creationId xmlns:a16="http://schemas.microsoft.com/office/drawing/2014/main" id="{95CEA175-5BC7-AD4D-8D58-DD4447C5805D}"/>
              </a:ext>
            </a:extLst>
          </p:cNvPr>
          <p:cNvGrpSpPr/>
          <p:nvPr userDrawn="1"/>
        </p:nvGrpSpPr>
        <p:grpSpPr>
          <a:xfrm>
            <a:off x="2690490" y="1926043"/>
            <a:ext cx="2108961" cy="3454714"/>
            <a:chOff x="3370013" y="1628863"/>
            <a:chExt cx="2509010" cy="4110038"/>
          </a:xfrm>
        </p:grpSpPr>
        <p:sp>
          <p:nvSpPr>
            <p:cNvPr id="30" name="Oval 29">
              <a:extLst>
                <a:ext uri="{FF2B5EF4-FFF2-40B4-BE49-F238E27FC236}">
                  <a16:creationId xmlns:a16="http://schemas.microsoft.com/office/drawing/2014/main" id="{C489BA08-E4E0-D842-9A16-E73A1E0BCA41}"/>
                </a:ext>
              </a:extLst>
            </p:cNvPr>
            <p:cNvSpPr/>
            <p:nvPr/>
          </p:nvSpPr>
          <p:spPr>
            <a:xfrm>
              <a:off x="3450564" y="1628863"/>
              <a:ext cx="2347908" cy="2312285"/>
            </a:xfrm>
            <a:prstGeom prst="ellipse">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BAC237-7C73-1E4F-AE72-B8B28FAB7E11}"/>
                </a:ext>
              </a:extLst>
            </p:cNvPr>
            <p:cNvSpPr/>
            <p:nvPr/>
          </p:nvSpPr>
          <p:spPr>
            <a:xfrm>
              <a:off x="4147260" y="4127750"/>
              <a:ext cx="1019831"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DESIGN</a:t>
              </a:r>
            </a:p>
          </p:txBody>
        </p:sp>
        <p:sp>
          <p:nvSpPr>
            <p:cNvPr id="32" name="Rectangle 31">
              <a:extLst>
                <a:ext uri="{FF2B5EF4-FFF2-40B4-BE49-F238E27FC236}">
                  <a16:creationId xmlns:a16="http://schemas.microsoft.com/office/drawing/2014/main" id="{059B7797-BE10-994B-BB8D-BBFC30E29A58}"/>
                </a:ext>
              </a:extLst>
            </p:cNvPr>
            <p:cNvSpPr/>
            <p:nvPr/>
          </p:nvSpPr>
          <p:spPr>
            <a:xfrm>
              <a:off x="3370013" y="4723238"/>
              <a:ext cx="2509010" cy="1015663"/>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Our engagement journey will be designed using principles of delivering the best supporter experience and behavioral economics.</a:t>
              </a:r>
              <a:endParaRPr lang="en-US" sz="1600">
                <a:solidFill>
                  <a:srgbClr val="354373"/>
                </a:solidFill>
                <a:latin typeface="Poppins" pitchFamily="2" charset="77"/>
                <a:ea typeface="Helvetica Neue" panose="02000503000000020004" pitchFamily="2" charset="0"/>
                <a:cs typeface="Poppins" pitchFamily="2" charset="77"/>
              </a:endParaRPr>
            </a:p>
          </p:txBody>
        </p:sp>
        <p:pic>
          <p:nvPicPr>
            <p:cNvPr id="33" name="Picture 32" descr="Shape&#10;&#10;Description automatically generated with low confidence">
              <a:extLst>
                <a:ext uri="{FF2B5EF4-FFF2-40B4-BE49-F238E27FC236}">
                  <a16:creationId xmlns:a16="http://schemas.microsoft.com/office/drawing/2014/main" id="{A5B7D777-14BA-904E-8BF5-1867F6651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252" y="1973269"/>
              <a:ext cx="1455731" cy="1455731"/>
            </a:xfrm>
            <a:prstGeom prst="rect">
              <a:avLst/>
            </a:prstGeom>
          </p:spPr>
        </p:pic>
      </p:grpSp>
      <p:grpSp>
        <p:nvGrpSpPr>
          <p:cNvPr id="34" name="Group 33">
            <a:extLst>
              <a:ext uri="{FF2B5EF4-FFF2-40B4-BE49-F238E27FC236}">
                <a16:creationId xmlns:a16="http://schemas.microsoft.com/office/drawing/2014/main" id="{A0A448B4-D868-7148-8268-B9B65DD12297}"/>
              </a:ext>
            </a:extLst>
          </p:cNvPr>
          <p:cNvGrpSpPr/>
          <p:nvPr userDrawn="1"/>
        </p:nvGrpSpPr>
        <p:grpSpPr>
          <a:xfrm>
            <a:off x="7246537" y="1974065"/>
            <a:ext cx="2000462" cy="3266244"/>
            <a:chOff x="8854038" y="1628863"/>
            <a:chExt cx="2379930" cy="3885818"/>
          </a:xfrm>
        </p:grpSpPr>
        <p:sp>
          <p:nvSpPr>
            <p:cNvPr id="35" name="Oval 34">
              <a:extLst>
                <a:ext uri="{FF2B5EF4-FFF2-40B4-BE49-F238E27FC236}">
                  <a16:creationId xmlns:a16="http://schemas.microsoft.com/office/drawing/2014/main" id="{18F7DB5A-EFCB-6441-970D-93B53D2E3371}"/>
                </a:ext>
              </a:extLst>
            </p:cNvPr>
            <p:cNvSpPr/>
            <p:nvPr/>
          </p:nvSpPr>
          <p:spPr>
            <a:xfrm>
              <a:off x="8886060" y="1628863"/>
              <a:ext cx="2347908" cy="2312285"/>
            </a:xfrm>
            <a:prstGeom prst="ellipse">
              <a:avLst/>
            </a:prstGeom>
            <a:solidFill>
              <a:srgbClr val="AAD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5567EA-8B9E-1D45-A17A-043E46755384}"/>
                </a:ext>
              </a:extLst>
            </p:cNvPr>
            <p:cNvSpPr/>
            <p:nvPr/>
          </p:nvSpPr>
          <p:spPr>
            <a:xfrm>
              <a:off x="9742042" y="4127750"/>
              <a:ext cx="649537"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ACT</a:t>
              </a:r>
            </a:p>
          </p:txBody>
        </p:sp>
        <p:sp>
          <p:nvSpPr>
            <p:cNvPr id="37" name="Rectangle 36">
              <a:extLst>
                <a:ext uri="{FF2B5EF4-FFF2-40B4-BE49-F238E27FC236}">
                  <a16:creationId xmlns:a16="http://schemas.microsoft.com/office/drawing/2014/main" id="{258A99B6-24E5-A743-8AF4-BADD125418AD}"/>
                </a:ext>
              </a:extLst>
            </p:cNvPr>
            <p:cNvSpPr/>
            <p:nvPr/>
          </p:nvSpPr>
          <p:spPr>
            <a:xfrm>
              <a:off x="8854038" y="4683684"/>
              <a:ext cx="2347909" cy="830997"/>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You will gain value beyond conversions and use insights to build your next best move strategy. </a:t>
              </a:r>
            </a:p>
          </p:txBody>
        </p:sp>
        <p:pic>
          <p:nvPicPr>
            <p:cNvPr id="38" name="Picture 37" descr="Shape&#10;&#10;Description automatically generated with low confidence">
              <a:extLst>
                <a:ext uri="{FF2B5EF4-FFF2-40B4-BE49-F238E27FC236}">
                  <a16:creationId xmlns:a16="http://schemas.microsoft.com/office/drawing/2014/main" id="{34485274-34EA-954A-981D-7CA1B7656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2335" y="2008116"/>
              <a:ext cx="1431344" cy="1431343"/>
            </a:xfrm>
            <a:prstGeom prst="rect">
              <a:avLst/>
            </a:prstGeom>
          </p:spPr>
        </p:pic>
      </p:grpSp>
      <p:grpSp>
        <p:nvGrpSpPr>
          <p:cNvPr id="39" name="Group 38">
            <a:extLst>
              <a:ext uri="{FF2B5EF4-FFF2-40B4-BE49-F238E27FC236}">
                <a16:creationId xmlns:a16="http://schemas.microsoft.com/office/drawing/2014/main" id="{8D34B4BB-90FC-3A4D-B6DF-6EE3DF469565}"/>
              </a:ext>
            </a:extLst>
          </p:cNvPr>
          <p:cNvGrpSpPr/>
          <p:nvPr userDrawn="1"/>
        </p:nvGrpSpPr>
        <p:grpSpPr>
          <a:xfrm>
            <a:off x="4977182" y="1959164"/>
            <a:ext cx="2166296" cy="3985988"/>
            <a:chOff x="6148545" y="1628863"/>
            <a:chExt cx="2577221" cy="4742089"/>
          </a:xfrm>
        </p:grpSpPr>
        <p:sp>
          <p:nvSpPr>
            <p:cNvPr id="40" name="Oval 39">
              <a:extLst>
                <a:ext uri="{FF2B5EF4-FFF2-40B4-BE49-F238E27FC236}">
                  <a16:creationId xmlns:a16="http://schemas.microsoft.com/office/drawing/2014/main" id="{272020B3-0AAF-324E-9160-6052A164FF8C}"/>
                </a:ext>
              </a:extLst>
            </p:cNvPr>
            <p:cNvSpPr/>
            <p:nvPr/>
          </p:nvSpPr>
          <p:spPr>
            <a:xfrm>
              <a:off x="6148545" y="1628863"/>
              <a:ext cx="2347908" cy="2312285"/>
            </a:xfrm>
            <a:prstGeom prst="ellipse">
              <a:avLst/>
            </a:prstGeom>
            <a:solidFill>
              <a:srgbClr val="F8A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72BDEC-0F2F-6748-96A7-01F7AB6531F3}"/>
                </a:ext>
              </a:extLst>
            </p:cNvPr>
            <p:cNvSpPr/>
            <p:nvPr/>
          </p:nvSpPr>
          <p:spPr>
            <a:xfrm>
              <a:off x="6765295" y="4130324"/>
              <a:ext cx="1114408" cy="369332"/>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ENGAGE</a:t>
              </a:r>
            </a:p>
          </p:txBody>
        </p:sp>
        <p:sp>
          <p:nvSpPr>
            <p:cNvPr id="42" name="Rectangle 41">
              <a:extLst>
                <a:ext uri="{FF2B5EF4-FFF2-40B4-BE49-F238E27FC236}">
                  <a16:creationId xmlns:a16="http://schemas.microsoft.com/office/drawing/2014/main" id="{840C585E-226A-A94D-A582-34D7864CE5D9}"/>
                </a:ext>
              </a:extLst>
            </p:cNvPr>
            <p:cNvSpPr/>
            <p:nvPr/>
          </p:nvSpPr>
          <p:spPr>
            <a:xfrm>
              <a:off x="6216756" y="4723238"/>
              <a:ext cx="2509010" cy="1647714"/>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Passive to active marketing, we believe in creating conversations. </a:t>
              </a:r>
              <a:br>
                <a:rPr lang="en-US" sz="1200">
                  <a:solidFill>
                    <a:srgbClr val="354373"/>
                  </a:solidFill>
                  <a:latin typeface="Poppins" pitchFamily="2" charset="77"/>
                  <a:ea typeface="Helvetica Neue" panose="02000503000000020004" pitchFamily="2" charset="0"/>
                  <a:cs typeface="Poppins" pitchFamily="2" charset="77"/>
                </a:rPr>
              </a:br>
              <a:br>
                <a:rPr lang="en-US" sz="1200">
                  <a:solidFill>
                    <a:srgbClr val="354373"/>
                  </a:solidFill>
                  <a:latin typeface="Poppins" pitchFamily="2" charset="77"/>
                  <a:ea typeface="Helvetica Neue" panose="02000503000000020004" pitchFamily="2" charset="0"/>
                  <a:cs typeface="Poppins" pitchFamily="2" charset="77"/>
                </a:rPr>
              </a:br>
              <a:r>
                <a:rPr lang="en-US" sz="1200">
                  <a:solidFill>
                    <a:srgbClr val="354373"/>
                  </a:solidFill>
                  <a:latin typeface="Poppins" pitchFamily="2" charset="77"/>
                  <a:ea typeface="Helvetica Neue" panose="02000503000000020004" pitchFamily="2" charset="0"/>
                  <a:cs typeface="Poppins" pitchFamily="2" charset="77"/>
                </a:rPr>
                <a:t>We use automated tools to create deeper engagement.</a:t>
              </a:r>
            </a:p>
          </p:txBody>
        </p:sp>
        <p:pic>
          <p:nvPicPr>
            <p:cNvPr id="43" name="Picture 42" descr="Shape&#10;&#10;Description automatically generated with low confidence">
              <a:extLst>
                <a:ext uri="{FF2B5EF4-FFF2-40B4-BE49-F238E27FC236}">
                  <a16:creationId xmlns:a16="http://schemas.microsoft.com/office/drawing/2014/main" id="{E6D3E26A-EB96-B145-8E98-426C6F91D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59" y="2097237"/>
              <a:ext cx="1434656" cy="1434656"/>
            </a:xfrm>
            <a:prstGeom prst="rect">
              <a:avLst/>
            </a:prstGeom>
          </p:spPr>
        </p:pic>
      </p:grpSp>
      <p:grpSp>
        <p:nvGrpSpPr>
          <p:cNvPr id="44" name="Group 43">
            <a:extLst>
              <a:ext uri="{FF2B5EF4-FFF2-40B4-BE49-F238E27FC236}">
                <a16:creationId xmlns:a16="http://schemas.microsoft.com/office/drawing/2014/main" id="{B4792CBF-9294-B44B-A6DA-9CA821603BDB}"/>
              </a:ext>
            </a:extLst>
          </p:cNvPr>
          <p:cNvGrpSpPr/>
          <p:nvPr userDrawn="1"/>
        </p:nvGrpSpPr>
        <p:grpSpPr>
          <a:xfrm>
            <a:off x="9542809" y="1974065"/>
            <a:ext cx="1998486" cy="4143406"/>
            <a:chOff x="9542809" y="1974065"/>
            <a:chExt cx="1998486" cy="4143406"/>
          </a:xfrm>
        </p:grpSpPr>
        <p:grpSp>
          <p:nvGrpSpPr>
            <p:cNvPr id="45" name="Group 44">
              <a:extLst>
                <a:ext uri="{FF2B5EF4-FFF2-40B4-BE49-F238E27FC236}">
                  <a16:creationId xmlns:a16="http://schemas.microsoft.com/office/drawing/2014/main" id="{B222401E-ABDF-2C4D-A2EB-E25A276516D8}"/>
                </a:ext>
              </a:extLst>
            </p:cNvPr>
            <p:cNvGrpSpPr/>
            <p:nvPr userDrawn="1"/>
          </p:nvGrpSpPr>
          <p:grpSpPr>
            <a:xfrm>
              <a:off x="9542809" y="1974065"/>
              <a:ext cx="1998486" cy="4143406"/>
              <a:chOff x="8856389" y="1628863"/>
              <a:chExt cx="2377579" cy="4929367"/>
            </a:xfrm>
          </p:grpSpPr>
          <p:sp>
            <p:nvSpPr>
              <p:cNvPr id="47" name="Oval 46">
                <a:extLst>
                  <a:ext uri="{FF2B5EF4-FFF2-40B4-BE49-F238E27FC236}">
                    <a16:creationId xmlns:a16="http://schemas.microsoft.com/office/drawing/2014/main" id="{B4A60066-A1F6-6E45-B362-A04064E0C861}"/>
                  </a:ext>
                </a:extLst>
              </p:cNvPr>
              <p:cNvSpPr/>
              <p:nvPr/>
            </p:nvSpPr>
            <p:spPr>
              <a:xfrm>
                <a:off x="8886060" y="1628863"/>
                <a:ext cx="2347908" cy="2312285"/>
              </a:xfrm>
              <a:prstGeom prst="ellipse">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9737A07-CAE4-614F-A804-821080C5EF5A}"/>
                  </a:ext>
                </a:extLst>
              </p:cNvPr>
              <p:cNvSpPr/>
              <p:nvPr/>
            </p:nvSpPr>
            <p:spPr>
              <a:xfrm>
                <a:off x="9384717" y="4092721"/>
                <a:ext cx="1350592" cy="439391"/>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SIGNALS</a:t>
                </a:r>
              </a:p>
            </p:txBody>
          </p:sp>
          <p:sp>
            <p:nvSpPr>
              <p:cNvPr id="49" name="Rectangle 48">
                <a:extLst>
                  <a:ext uri="{FF2B5EF4-FFF2-40B4-BE49-F238E27FC236}">
                    <a16:creationId xmlns:a16="http://schemas.microsoft.com/office/drawing/2014/main" id="{8D0879AC-3700-C647-A966-F861885AD408}"/>
                  </a:ext>
                </a:extLst>
              </p:cNvPr>
              <p:cNvSpPr/>
              <p:nvPr/>
            </p:nvSpPr>
            <p:spPr>
              <a:xfrm>
                <a:off x="8856389" y="4690822"/>
                <a:ext cx="2347909" cy="1867408"/>
              </a:xfrm>
              <a:prstGeom prst="rect">
                <a:avLst/>
              </a:prstGeom>
            </p:spPr>
            <p:txBody>
              <a:bodyPr wrap="square">
                <a:spAutoFit/>
              </a:bodyPr>
              <a:lstStyle/>
              <a:p>
                <a:pPr algn="ctr"/>
                <a:r>
                  <a:rPr lang="en-US" sz="1200">
                    <a:solidFill>
                      <a:srgbClr val="354373"/>
                    </a:solidFill>
                    <a:latin typeface="Poppins" pitchFamily="2" charset="77"/>
                    <a:ea typeface="Helvetica Neue" panose="02000503000000020004" pitchFamily="2" charset="0"/>
                    <a:cs typeface="Poppins" pitchFamily="2" charset="77"/>
                  </a:rPr>
                  <a:t>What happens in the journey informs our next move! </a:t>
                </a:r>
                <a:br>
                  <a:rPr lang="en-US" sz="1200">
                    <a:solidFill>
                      <a:srgbClr val="354373"/>
                    </a:solidFill>
                    <a:latin typeface="Poppins" pitchFamily="2" charset="77"/>
                    <a:ea typeface="Helvetica Neue" panose="02000503000000020004" pitchFamily="2" charset="0"/>
                    <a:cs typeface="Poppins" pitchFamily="2" charset="77"/>
                  </a:rPr>
                </a:br>
                <a:br>
                  <a:rPr lang="en-US" sz="1200">
                    <a:solidFill>
                      <a:srgbClr val="354373"/>
                    </a:solidFill>
                    <a:latin typeface="Poppins" pitchFamily="2" charset="77"/>
                    <a:ea typeface="Helvetica Neue" panose="02000503000000020004" pitchFamily="2" charset="0"/>
                    <a:cs typeface="Poppins" pitchFamily="2" charset="77"/>
                  </a:rPr>
                </a:br>
                <a:r>
                  <a:rPr lang="en-US" sz="1200">
                    <a:solidFill>
                      <a:srgbClr val="354373"/>
                    </a:solidFill>
                    <a:latin typeface="Poppins" pitchFamily="2" charset="77"/>
                    <a:ea typeface="Helvetica Neue" panose="02000503000000020004" pitchFamily="2" charset="0"/>
                    <a:cs typeface="Poppins" pitchFamily="2" charset="77"/>
                  </a:rPr>
                  <a:t>Combine engagement and attitudes that correlate to inform likelihood of conversion</a:t>
                </a:r>
              </a:p>
            </p:txBody>
          </p:sp>
        </p:grpSp>
        <p:pic>
          <p:nvPicPr>
            <p:cNvPr id="46" name="Picture 45" descr="Shape&#10;&#10;Description automatically generated with low confidence">
              <a:extLst>
                <a:ext uri="{FF2B5EF4-FFF2-40B4-BE49-F238E27FC236}">
                  <a16:creationId xmlns:a16="http://schemas.microsoft.com/office/drawing/2014/main" id="{D7C9225D-2F42-6A43-A916-DC74CBF5D1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69030" y="2382707"/>
              <a:ext cx="1146210" cy="1146210"/>
            </a:xfrm>
            <a:prstGeom prst="rect">
              <a:avLst/>
            </a:prstGeom>
          </p:spPr>
        </p:pic>
      </p:grpSp>
    </p:spTree>
    <p:extLst>
      <p:ext uri="{BB962C8B-B14F-4D97-AF65-F5344CB8AC3E}">
        <p14:creationId xmlns:p14="http://schemas.microsoft.com/office/powerpoint/2010/main" val="9461027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9F2A-4186-1B4E-9C27-7C892DE9E087}"/>
              </a:ext>
            </a:extLst>
          </p:cNvPr>
          <p:cNvSpPr>
            <a:spLocks noGrp="1"/>
          </p:cNvSpPr>
          <p:nvPr>
            <p:ph type="title"/>
          </p:nvPr>
        </p:nvSpPr>
        <p:spPr>
          <a:xfrm>
            <a:off x="277761" y="247138"/>
            <a:ext cx="10515600" cy="1325563"/>
          </a:xfrm>
        </p:spPr>
        <p:txBody>
          <a:bodyPr/>
          <a:lstStyle/>
          <a:p>
            <a:r>
              <a:rPr lang="en-GB"/>
              <a:t>Click to edit Master title style</a:t>
            </a:r>
            <a:endParaRPr lang="en-US"/>
          </a:p>
        </p:txBody>
      </p:sp>
      <p:sp>
        <p:nvSpPr>
          <p:cNvPr id="4" name="Rounded Rectangle 3">
            <a:extLst>
              <a:ext uri="{FF2B5EF4-FFF2-40B4-BE49-F238E27FC236}">
                <a16:creationId xmlns:a16="http://schemas.microsoft.com/office/drawing/2014/main" id="{56B17333-121D-4F42-A5EC-14C8822113C6}"/>
              </a:ext>
            </a:extLst>
          </p:cNvPr>
          <p:cNvSpPr/>
          <p:nvPr userDrawn="1"/>
        </p:nvSpPr>
        <p:spPr>
          <a:xfrm>
            <a:off x="6096000" y="1592263"/>
            <a:ext cx="4952678" cy="4801314"/>
          </a:xfrm>
          <a:prstGeom prst="roundRect">
            <a:avLst/>
          </a:prstGeom>
          <a:solidFill>
            <a:srgbClr val="CCE8FA"/>
          </a:solidFill>
          <a:ln w="3810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solidFill>
                  <a:srgbClr val="354373"/>
                </a:solidFill>
                <a:latin typeface="Poppins" pitchFamily="2" charset="77"/>
                <a:cs typeface="Poppins" pitchFamily="2" charset="77"/>
              </a:rPr>
            </a:br>
            <a:endParaRPr lang="en-US">
              <a:solidFill>
                <a:srgbClr val="354373"/>
              </a:solidFill>
              <a:latin typeface="Poppins" pitchFamily="2" charset="77"/>
              <a:cs typeface="Poppins" pitchFamily="2" charset="77"/>
            </a:endParaRPr>
          </a:p>
        </p:txBody>
      </p:sp>
      <p:sp>
        <p:nvSpPr>
          <p:cNvPr id="7" name="Text Placeholder 6">
            <a:extLst>
              <a:ext uri="{FF2B5EF4-FFF2-40B4-BE49-F238E27FC236}">
                <a16:creationId xmlns:a16="http://schemas.microsoft.com/office/drawing/2014/main" id="{29B2D108-F481-7D4E-9794-4DBAA6C204A1}"/>
              </a:ext>
            </a:extLst>
          </p:cNvPr>
          <p:cNvSpPr>
            <a:spLocks noGrp="1"/>
          </p:cNvSpPr>
          <p:nvPr>
            <p:ph type="body" sz="quarter" idx="10"/>
          </p:nvPr>
        </p:nvSpPr>
        <p:spPr>
          <a:xfrm>
            <a:off x="277813" y="1592263"/>
            <a:ext cx="5597525" cy="46132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42351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801303" y="1339340"/>
            <a:ext cx="10515600" cy="1325563"/>
          </a:xfrm>
        </p:spPr>
        <p:txBody>
          <a:bodyPr/>
          <a:lstStyle/>
          <a:p>
            <a:r>
              <a:rPr lang="en-GB"/>
              <a:t>Click to edit Master title style</a:t>
            </a:r>
            <a:endParaRPr lang="en-US"/>
          </a:p>
        </p:txBody>
      </p:sp>
      <p:sp>
        <p:nvSpPr>
          <p:cNvPr id="5" name="Text Placeholder 4">
            <a:extLst>
              <a:ext uri="{FF2B5EF4-FFF2-40B4-BE49-F238E27FC236}">
                <a16:creationId xmlns:a16="http://schemas.microsoft.com/office/drawing/2014/main" id="{85A0AC03-6F0B-D644-8040-C8FFDE5B0F65}"/>
              </a:ext>
            </a:extLst>
          </p:cNvPr>
          <p:cNvSpPr>
            <a:spLocks noGrp="1"/>
          </p:cNvSpPr>
          <p:nvPr>
            <p:ph type="body" sz="quarter" idx="10"/>
          </p:nvPr>
        </p:nvSpPr>
        <p:spPr>
          <a:xfrm>
            <a:off x="801303" y="2931172"/>
            <a:ext cx="9212262" cy="2422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603425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553420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18515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17724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CCE8FA">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lvl1pPr>
              <a:defRPr>
                <a:solidFill>
                  <a:srgbClr val="354373"/>
                </a:solidFill>
              </a:defRPr>
            </a:lvl1pPr>
            <a:lvl2pPr>
              <a:defRPr>
                <a:solidFill>
                  <a:srgbClr val="354373"/>
                </a:solidFill>
              </a:defRPr>
            </a:lvl2pPr>
            <a:lvl3pPr>
              <a:defRPr>
                <a:solidFill>
                  <a:srgbClr val="354373"/>
                </a:solidFill>
              </a:defRPr>
            </a:lvl3pPr>
            <a:lvl4pPr>
              <a:defRPr>
                <a:solidFill>
                  <a:srgbClr val="354373"/>
                </a:solidFill>
              </a:defRPr>
            </a:lvl4pPr>
            <a:lvl5pPr>
              <a:defRPr>
                <a:solidFill>
                  <a:srgbClr val="35437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775862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3543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426720" y="250825"/>
            <a:ext cx="10515600" cy="1325563"/>
          </a:xfrm>
          <a:prstGeom prst="rect">
            <a:avLst/>
          </a:prstGeom>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426720" y="17113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68291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31C-0543-0348-BBB1-1B2CCF81073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09385D-5896-4848-BF08-2F9F466B7255}"/>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59FCF7B-0955-EF4B-909A-168299D58F9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7407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77761" y="232389"/>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26016062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slideLayout" Target="../slideLayouts/slideLayout105.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slideLayout" Target="../slideLayouts/slideLayout10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54"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Here to Edit Master Title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A blue and white text on a black background&#10;&#10;Description automatically generated">
            <a:extLst>
              <a:ext uri="{FF2B5EF4-FFF2-40B4-BE49-F238E27FC236}">
                <a16:creationId xmlns:a16="http://schemas.microsoft.com/office/drawing/2014/main" id="{A48CDCEF-BB5E-E4A2-D684-D6115EF84577}"/>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0769600" y="96837"/>
            <a:ext cx="1168400" cy="1168400"/>
          </a:xfrm>
          <a:prstGeom prst="rect">
            <a:avLst/>
          </a:prstGeom>
        </p:spPr>
      </p:pic>
    </p:spTree>
    <p:extLst>
      <p:ext uri="{BB962C8B-B14F-4D97-AF65-F5344CB8AC3E}">
        <p14:creationId xmlns:p14="http://schemas.microsoft.com/office/powerpoint/2010/main" val="651813680"/>
      </p:ext>
    </p:extLst>
  </p:cSld>
  <p:clrMap bg1="lt1" tx1="dk1" bg2="lt2" tx2="dk2" accent1="accent1" accent2="accent2" accent3="accent3" accent4="accent4" accent5="accent5" accent6="accent6" hlink="hlink" folHlink="folHlink"/>
  <p:sldLayoutIdLst>
    <p:sldLayoutId id="2147483719" r:id="rId1"/>
    <p:sldLayoutId id="2147483765" r:id="rId2"/>
    <p:sldLayoutId id="2147483730" r:id="rId3"/>
    <p:sldLayoutId id="2147483731" r:id="rId4"/>
    <p:sldLayoutId id="2147483732" r:id="rId5"/>
    <p:sldLayoutId id="2147483733" r:id="rId6"/>
    <p:sldLayoutId id="2147483734" r:id="rId7"/>
    <p:sldLayoutId id="2147483700" r:id="rId8"/>
    <p:sldLayoutId id="2147483735" r:id="rId9"/>
    <p:sldLayoutId id="2147483745" r:id="rId10"/>
    <p:sldLayoutId id="2147483736" r:id="rId11"/>
    <p:sldLayoutId id="2147483748" r:id="rId12"/>
    <p:sldLayoutId id="2147483749" r:id="rId13"/>
    <p:sldLayoutId id="2147483750" r:id="rId14"/>
    <p:sldLayoutId id="2147483737" r:id="rId15"/>
    <p:sldLayoutId id="2147483751" r:id="rId16"/>
    <p:sldLayoutId id="2147483752" r:id="rId17"/>
    <p:sldLayoutId id="2147483753" r:id="rId18"/>
    <p:sldLayoutId id="2147483738" r:id="rId19"/>
    <p:sldLayoutId id="2147483754" r:id="rId20"/>
    <p:sldLayoutId id="2147483755" r:id="rId21"/>
    <p:sldLayoutId id="2147483756" r:id="rId22"/>
    <p:sldLayoutId id="2147483739" r:id="rId23"/>
    <p:sldLayoutId id="2147483757" r:id="rId24"/>
    <p:sldLayoutId id="2147483758" r:id="rId25"/>
    <p:sldLayoutId id="2147483759" r:id="rId26"/>
    <p:sldLayoutId id="2147483761" r:id="rId27"/>
    <p:sldLayoutId id="2147483762" r:id="rId28"/>
    <p:sldLayoutId id="2147483763" r:id="rId29"/>
    <p:sldLayoutId id="2147483764" r:id="rId30"/>
    <p:sldLayoutId id="2147483740" r:id="rId31"/>
    <p:sldLayoutId id="2147483760" r:id="rId32"/>
    <p:sldLayoutId id="2147483741" r:id="rId33"/>
    <p:sldLayoutId id="2147483742" r:id="rId34"/>
    <p:sldLayoutId id="2147483743" r:id="rId35"/>
    <p:sldLayoutId id="2147483744" r:id="rId36"/>
    <p:sldLayoutId id="2147483824" r:id="rId37"/>
    <p:sldLayoutId id="2147483711" r:id="rId38"/>
    <p:sldLayoutId id="2147483716" r:id="rId39"/>
    <p:sldLayoutId id="2147483729" r:id="rId40"/>
    <p:sldLayoutId id="2147483696" r:id="rId41"/>
    <p:sldLayoutId id="2147483724" r:id="rId42"/>
    <p:sldLayoutId id="2147483727" r:id="rId43"/>
    <p:sldLayoutId id="2147483725" r:id="rId44"/>
    <p:sldLayoutId id="2147483726" r:id="rId45"/>
    <p:sldLayoutId id="2147483698" r:id="rId46"/>
    <p:sldLayoutId id="2147483712" r:id="rId47"/>
    <p:sldLayoutId id="2147483699" r:id="rId48"/>
    <p:sldLayoutId id="2147483702" r:id="rId49"/>
    <p:sldLayoutId id="2147483703" r:id="rId50"/>
    <p:sldLayoutId id="2147483823" r:id="rId51"/>
    <p:sldLayoutId id="2147483825" r:id="rId52"/>
  </p:sldLayoutIdLst>
  <p:txStyles>
    <p:title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54373"/>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54373"/>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Here to Edit Master Title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147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822"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0" r:id="rId51"/>
    <p:sldLayoutId id="2147483821" r:id="rId52"/>
    <p:sldLayoutId id="2147483826" r:id="rId53"/>
  </p:sldLayoutIdLst>
  <p:txStyles>
    <p:title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54373"/>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54373"/>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1.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chart" Target="../charts/chart4.xml"/><Relationship Id="rId4" Type="http://schemas.openxmlformats.org/officeDocument/2006/relationships/image" Target="../media/image26.png"/><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27.svg"/><Relationship Id="rId11" Type="http://schemas.openxmlformats.org/officeDocument/2006/relationships/chart" Target="../charts/chart5.xml"/><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7.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9.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1.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2.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15.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16.xml"/><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7.xml"/><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7.png"/><Relationship Id="rId1" Type="http://schemas.openxmlformats.org/officeDocument/2006/relationships/slideLayout" Target="../slideLayouts/slideLayout54.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474_8877EC45.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20.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0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34.svg"/></Relationships>
</file>

<file path=ppt/slides/_rels/slide41.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54.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5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hyperlink" Target="http://www.includeacharity.org.au/" TargetMode="External"/><Relationship Id="rId2" Type="http://schemas.openxmlformats.org/officeDocument/2006/relationships/image" Target="../media/image9.jpg"/><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6CD6B-FC5D-B161-F59B-F1295CD66A8A}"/>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5">
            <a:extLst>
              <a:ext uri="{FF2B5EF4-FFF2-40B4-BE49-F238E27FC236}">
                <a16:creationId xmlns:a16="http://schemas.microsoft.com/office/drawing/2014/main" id="{AF1CBB27-A27C-BC47-AF00-85928CA49B5F}"/>
              </a:ext>
            </a:extLst>
          </p:cNvPr>
          <p:cNvSpPr txBox="1"/>
          <p:nvPr/>
        </p:nvSpPr>
        <p:spPr>
          <a:xfrm>
            <a:off x="745381" y="625032"/>
            <a:ext cx="7118460" cy="535531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a:solidFill>
                  <a:srgbClr val="354373"/>
                </a:solidFill>
                <a:latin typeface="Poppins" pitchFamily="2" charset="77"/>
                <a:cs typeface="Poppins" pitchFamily="2" charset="77"/>
              </a:rPr>
              <a:t>From first gift to a lasting legacy: </a:t>
            </a:r>
          </a:p>
          <a:p>
            <a:r>
              <a:rPr lang="en-US" sz="5400" dirty="0">
                <a:solidFill>
                  <a:srgbClr val="354373"/>
                </a:solidFill>
                <a:latin typeface="Poppins" pitchFamily="2" charset="77"/>
                <a:cs typeface="Poppins" pitchFamily="2" charset="77"/>
              </a:rPr>
              <a:t>The life and times of a gift in Will donor</a:t>
            </a:r>
          </a:p>
          <a:p>
            <a:endParaRPr lang="en-US" sz="5400" dirty="0">
              <a:solidFill>
                <a:srgbClr val="354373"/>
              </a:solidFill>
              <a:latin typeface="Poppins" pitchFamily="2" charset="77"/>
              <a:cs typeface="Poppins" pitchFamily="2" charset="77"/>
            </a:endParaRPr>
          </a:p>
          <a:p>
            <a:r>
              <a:rPr lang="en-US" sz="3200" dirty="0">
                <a:solidFill>
                  <a:srgbClr val="354373"/>
                </a:solidFill>
                <a:latin typeface="Poppins" pitchFamily="2" charset="77"/>
                <a:cs typeface="Poppins" pitchFamily="2" charset="77"/>
              </a:rPr>
              <a:t>Karen Armstrong</a:t>
            </a:r>
          </a:p>
          <a:p>
            <a:r>
              <a:rPr lang="en-US" sz="3200" dirty="0">
                <a:solidFill>
                  <a:srgbClr val="354373"/>
                </a:solidFill>
                <a:latin typeface="Poppins" pitchFamily="2" charset="77"/>
                <a:cs typeface="Poppins" pitchFamily="2" charset="77"/>
              </a:rPr>
              <a:t>Megan Maya</a:t>
            </a:r>
            <a:endParaRPr lang="en-US" sz="3200" dirty="0">
              <a:solidFill>
                <a:srgbClr val="223469"/>
              </a:solidFill>
              <a:cs typeface="Calibri"/>
            </a:endParaRPr>
          </a:p>
        </p:txBody>
      </p:sp>
    </p:spTree>
    <p:extLst>
      <p:ext uri="{BB962C8B-B14F-4D97-AF65-F5344CB8AC3E}">
        <p14:creationId xmlns:p14="http://schemas.microsoft.com/office/powerpoint/2010/main" val="76553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erson and person holding hands&#10;&#10;Description automatically generated">
            <a:extLst>
              <a:ext uri="{FF2B5EF4-FFF2-40B4-BE49-F238E27FC236}">
                <a16:creationId xmlns:a16="http://schemas.microsoft.com/office/drawing/2014/main" id="{0D081C91-A9E4-8DB4-CB44-15041977D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17" y="225277"/>
            <a:ext cx="3285193" cy="3285193"/>
          </a:xfrm>
          <a:prstGeom prst="rect">
            <a:avLst/>
          </a:prstGeom>
        </p:spPr>
      </p:pic>
      <p:sp>
        <p:nvSpPr>
          <p:cNvPr id="5" name="Rounded Rectangle 4">
            <a:extLst>
              <a:ext uri="{FF2B5EF4-FFF2-40B4-BE49-F238E27FC236}">
                <a16:creationId xmlns:a16="http://schemas.microsoft.com/office/drawing/2014/main" id="{CB39F086-35A6-985A-F410-773E09857CAD}"/>
              </a:ext>
            </a:extLst>
          </p:cNvPr>
          <p:cNvSpPr/>
          <p:nvPr/>
        </p:nvSpPr>
        <p:spPr>
          <a:xfrm>
            <a:off x="8037595" y="1349065"/>
            <a:ext cx="1738974" cy="1801750"/>
          </a:xfrm>
          <a:prstGeom prst="roundRect">
            <a:avLst/>
          </a:prstGeom>
          <a:solidFill>
            <a:srgbClr val="F7CADF"/>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6" name="Rounded Rectangle 5">
            <a:extLst>
              <a:ext uri="{FF2B5EF4-FFF2-40B4-BE49-F238E27FC236}">
                <a16:creationId xmlns:a16="http://schemas.microsoft.com/office/drawing/2014/main" id="{ECE7A038-B99D-E89C-8FE1-384BD7777D92}"/>
              </a:ext>
            </a:extLst>
          </p:cNvPr>
          <p:cNvSpPr/>
          <p:nvPr/>
        </p:nvSpPr>
        <p:spPr>
          <a:xfrm>
            <a:off x="10031946" y="1349065"/>
            <a:ext cx="1738974" cy="1801750"/>
          </a:xfrm>
          <a:prstGeom prst="roundRect">
            <a:avLst/>
          </a:prstGeom>
          <a:solidFill>
            <a:srgbClr val="F8A42E"/>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7" name="Rounded Rectangle 6">
            <a:extLst>
              <a:ext uri="{FF2B5EF4-FFF2-40B4-BE49-F238E27FC236}">
                <a16:creationId xmlns:a16="http://schemas.microsoft.com/office/drawing/2014/main" id="{738908BE-2376-6B33-4960-A14301D8E5C6}"/>
              </a:ext>
            </a:extLst>
          </p:cNvPr>
          <p:cNvSpPr/>
          <p:nvPr/>
        </p:nvSpPr>
        <p:spPr>
          <a:xfrm>
            <a:off x="4072814" y="1349065"/>
            <a:ext cx="1738974" cy="1801750"/>
          </a:xfrm>
          <a:prstGeom prst="roundRect">
            <a:avLst/>
          </a:prstGeom>
          <a:solidFill>
            <a:srgbClr val="C0D9A2"/>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8" name="Oval 7">
            <a:extLst>
              <a:ext uri="{FF2B5EF4-FFF2-40B4-BE49-F238E27FC236}">
                <a16:creationId xmlns:a16="http://schemas.microsoft.com/office/drawing/2014/main" id="{02CE10D4-6ACA-50FE-A36E-2A848BB1C260}"/>
              </a:ext>
            </a:extLst>
          </p:cNvPr>
          <p:cNvSpPr/>
          <p:nvPr/>
        </p:nvSpPr>
        <p:spPr>
          <a:xfrm>
            <a:off x="4446379" y="1553092"/>
            <a:ext cx="963773" cy="949150"/>
          </a:xfrm>
          <a:prstGeom prst="ellipse">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97BDC9-FFE7-50D1-BD73-8F4FE3345133}"/>
              </a:ext>
            </a:extLst>
          </p:cNvPr>
          <p:cNvSpPr txBox="1"/>
          <p:nvPr/>
        </p:nvSpPr>
        <p:spPr>
          <a:xfrm>
            <a:off x="4163079" y="2634659"/>
            <a:ext cx="1558440"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CONFIRMED</a:t>
            </a:r>
          </a:p>
        </p:txBody>
      </p:sp>
      <p:sp>
        <p:nvSpPr>
          <p:cNvPr id="10" name="Rounded Rectangle 9">
            <a:extLst>
              <a:ext uri="{FF2B5EF4-FFF2-40B4-BE49-F238E27FC236}">
                <a16:creationId xmlns:a16="http://schemas.microsoft.com/office/drawing/2014/main" id="{A42F4A12-3F30-5C62-C81A-100BA7C0F606}"/>
              </a:ext>
            </a:extLst>
          </p:cNvPr>
          <p:cNvSpPr/>
          <p:nvPr/>
        </p:nvSpPr>
        <p:spPr>
          <a:xfrm>
            <a:off x="6042478" y="1349065"/>
            <a:ext cx="1738974" cy="1801750"/>
          </a:xfrm>
          <a:prstGeom prst="roundRect">
            <a:avLst/>
          </a:prstGeom>
          <a:solidFill>
            <a:srgbClr val="CCE8FA"/>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11" name="Oval 10">
            <a:extLst>
              <a:ext uri="{FF2B5EF4-FFF2-40B4-BE49-F238E27FC236}">
                <a16:creationId xmlns:a16="http://schemas.microsoft.com/office/drawing/2014/main" id="{6A8BBF7B-3899-A5AB-9C04-48A3B6E9956B}"/>
              </a:ext>
            </a:extLst>
          </p:cNvPr>
          <p:cNvSpPr/>
          <p:nvPr/>
        </p:nvSpPr>
        <p:spPr>
          <a:xfrm>
            <a:off x="6382323" y="1551428"/>
            <a:ext cx="963774" cy="949151"/>
          </a:xfrm>
          <a:prstGeom prst="ellipse">
            <a:avLst/>
          </a:prstGeom>
          <a:solidFill>
            <a:srgbClr val="3543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706FB-6A02-B430-0063-AA41D575CB7E}"/>
              </a:ext>
            </a:extLst>
          </p:cNvPr>
          <p:cNvSpPr txBox="1"/>
          <p:nvPr/>
        </p:nvSpPr>
        <p:spPr>
          <a:xfrm>
            <a:off x="6231328" y="2645046"/>
            <a:ext cx="1361270"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CONSIDER</a:t>
            </a:r>
          </a:p>
        </p:txBody>
      </p:sp>
      <p:pic>
        <p:nvPicPr>
          <p:cNvPr id="13" name="Picture 12" descr="A white line drawing of a paper&#10;&#10;Description automatically generated">
            <a:extLst>
              <a:ext uri="{FF2B5EF4-FFF2-40B4-BE49-F238E27FC236}">
                <a16:creationId xmlns:a16="http://schemas.microsoft.com/office/drawing/2014/main" id="{A9D7E7BC-60F4-27B9-6820-CF52F1866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866" y="1761012"/>
            <a:ext cx="538872" cy="538872"/>
          </a:xfrm>
          <a:prstGeom prst="rect">
            <a:avLst/>
          </a:prstGeom>
        </p:spPr>
      </p:pic>
      <p:pic>
        <p:nvPicPr>
          <p:cNvPr id="14" name="Picture 13" descr="A white cloud with dots&#10;&#10;Description automatically generated">
            <a:extLst>
              <a:ext uri="{FF2B5EF4-FFF2-40B4-BE49-F238E27FC236}">
                <a16:creationId xmlns:a16="http://schemas.microsoft.com/office/drawing/2014/main" id="{C7A0CDE7-B26F-0137-0C3E-875F20A64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639" y="1661469"/>
            <a:ext cx="661040" cy="661040"/>
          </a:xfrm>
          <a:prstGeom prst="rect">
            <a:avLst/>
          </a:prstGeom>
        </p:spPr>
      </p:pic>
      <p:sp>
        <p:nvSpPr>
          <p:cNvPr id="15" name="Oval 14">
            <a:extLst>
              <a:ext uri="{FF2B5EF4-FFF2-40B4-BE49-F238E27FC236}">
                <a16:creationId xmlns:a16="http://schemas.microsoft.com/office/drawing/2014/main" id="{72E3C908-E9A6-6E06-F287-9DC064026329}"/>
              </a:ext>
            </a:extLst>
          </p:cNvPr>
          <p:cNvSpPr/>
          <p:nvPr/>
        </p:nvSpPr>
        <p:spPr>
          <a:xfrm>
            <a:off x="8446255" y="1551429"/>
            <a:ext cx="963773" cy="949150"/>
          </a:xfrm>
          <a:prstGeom prst="ellipse">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24F3E6-2F73-64D2-C1EE-D73C38006696}"/>
              </a:ext>
            </a:extLst>
          </p:cNvPr>
          <p:cNvSpPr txBox="1"/>
          <p:nvPr/>
        </p:nvSpPr>
        <p:spPr>
          <a:xfrm>
            <a:off x="8310448" y="2634659"/>
            <a:ext cx="1213794"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NEUTRAL</a:t>
            </a:r>
          </a:p>
        </p:txBody>
      </p:sp>
      <p:sp>
        <p:nvSpPr>
          <p:cNvPr id="17" name="Oval 16">
            <a:extLst>
              <a:ext uri="{FF2B5EF4-FFF2-40B4-BE49-F238E27FC236}">
                <a16:creationId xmlns:a16="http://schemas.microsoft.com/office/drawing/2014/main" id="{3E9A0585-A40E-2413-C78C-FA6A1265E907}"/>
              </a:ext>
            </a:extLst>
          </p:cNvPr>
          <p:cNvSpPr/>
          <p:nvPr/>
        </p:nvSpPr>
        <p:spPr>
          <a:xfrm>
            <a:off x="10411693" y="1551428"/>
            <a:ext cx="963774" cy="949151"/>
          </a:xfrm>
          <a:prstGeom prst="ellipse">
            <a:avLst/>
          </a:prstGeom>
          <a:solidFill>
            <a:srgbClr val="3543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7887E64-AF8C-23EB-DE04-F9EBC9DB216E}"/>
              </a:ext>
            </a:extLst>
          </p:cNvPr>
          <p:cNvSpPr txBox="1"/>
          <p:nvPr/>
        </p:nvSpPr>
        <p:spPr>
          <a:xfrm>
            <a:off x="10424827" y="2645046"/>
            <a:ext cx="1031051"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REJECT</a:t>
            </a:r>
          </a:p>
        </p:txBody>
      </p:sp>
      <p:pic>
        <p:nvPicPr>
          <p:cNvPr id="19" name="Graphic 18" descr="Badge Cross outline">
            <a:extLst>
              <a:ext uri="{FF2B5EF4-FFF2-40B4-BE49-F238E27FC236}">
                <a16:creationId xmlns:a16="http://schemas.microsoft.com/office/drawing/2014/main" id="{A48C212D-059A-5237-D21A-28272E839A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80" y="1573435"/>
            <a:ext cx="914400" cy="914400"/>
          </a:xfrm>
          <a:prstGeom prst="rect">
            <a:avLst/>
          </a:prstGeom>
        </p:spPr>
      </p:pic>
      <p:pic>
        <p:nvPicPr>
          <p:cNvPr id="20" name="Graphic 19" descr="Fence outline">
            <a:extLst>
              <a:ext uri="{FF2B5EF4-FFF2-40B4-BE49-F238E27FC236}">
                <a16:creationId xmlns:a16="http://schemas.microsoft.com/office/drawing/2014/main" id="{F0D7FC42-24EA-2BB6-87B9-7444900D9C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6255" y="1547484"/>
            <a:ext cx="914400" cy="914400"/>
          </a:xfrm>
          <a:prstGeom prst="rect">
            <a:avLst/>
          </a:prstGeom>
        </p:spPr>
      </p:pic>
      <p:sp>
        <p:nvSpPr>
          <p:cNvPr id="21" name="Rounded Rectangle 20">
            <a:extLst>
              <a:ext uri="{FF2B5EF4-FFF2-40B4-BE49-F238E27FC236}">
                <a16:creationId xmlns:a16="http://schemas.microsoft.com/office/drawing/2014/main" id="{C130940D-128A-9D51-41FC-F43CA77AEAA5}"/>
              </a:ext>
            </a:extLst>
          </p:cNvPr>
          <p:cNvSpPr/>
          <p:nvPr/>
        </p:nvSpPr>
        <p:spPr>
          <a:xfrm>
            <a:off x="421503" y="3429000"/>
            <a:ext cx="3481025"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Donated more</a:t>
            </a:r>
          </a:p>
        </p:txBody>
      </p:sp>
      <p:sp>
        <p:nvSpPr>
          <p:cNvPr id="22" name="Triangle 21">
            <a:extLst>
              <a:ext uri="{FF2B5EF4-FFF2-40B4-BE49-F238E27FC236}">
                <a16:creationId xmlns:a16="http://schemas.microsoft.com/office/drawing/2014/main" id="{3F041C97-0321-61EF-5919-0D981038325C}"/>
              </a:ext>
            </a:extLst>
          </p:cNvPr>
          <p:cNvSpPr/>
          <p:nvPr/>
        </p:nvSpPr>
        <p:spPr>
          <a:xfrm>
            <a:off x="4148986" y="3429000"/>
            <a:ext cx="1472631" cy="886693"/>
          </a:xfrm>
          <a:prstGeom prst="triangle">
            <a:avLst/>
          </a:prstGeom>
          <a:solidFill>
            <a:srgbClr val="C0D9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38%</a:t>
            </a:r>
          </a:p>
        </p:txBody>
      </p:sp>
      <p:sp>
        <p:nvSpPr>
          <p:cNvPr id="23" name="Triangle 22">
            <a:extLst>
              <a:ext uri="{FF2B5EF4-FFF2-40B4-BE49-F238E27FC236}">
                <a16:creationId xmlns:a16="http://schemas.microsoft.com/office/drawing/2014/main" id="{834AF823-0338-A0C7-5F49-0D781F92F904}"/>
              </a:ext>
            </a:extLst>
          </p:cNvPr>
          <p:cNvSpPr/>
          <p:nvPr/>
        </p:nvSpPr>
        <p:spPr>
          <a:xfrm>
            <a:off x="6175647" y="3423666"/>
            <a:ext cx="1472631" cy="886693"/>
          </a:xfrm>
          <a:prstGeom prst="triangle">
            <a:avLst/>
          </a:prstGeom>
          <a:solidFill>
            <a:srgbClr val="C0D9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36%</a:t>
            </a:r>
          </a:p>
        </p:txBody>
      </p:sp>
      <p:sp>
        <p:nvSpPr>
          <p:cNvPr id="26" name="Merge 25">
            <a:extLst>
              <a:ext uri="{FF2B5EF4-FFF2-40B4-BE49-F238E27FC236}">
                <a16:creationId xmlns:a16="http://schemas.microsoft.com/office/drawing/2014/main" id="{54ABC417-2FFF-6712-F31E-A3FF7A38B5C4}"/>
              </a:ext>
            </a:extLst>
          </p:cNvPr>
          <p:cNvSpPr/>
          <p:nvPr/>
        </p:nvSpPr>
        <p:spPr>
          <a:xfrm>
            <a:off x="8198872" y="4605216"/>
            <a:ext cx="1458538" cy="784155"/>
          </a:xfrm>
          <a:prstGeom prst="flowChartMerge">
            <a:avLst/>
          </a:prstGeom>
          <a:solidFill>
            <a:srgbClr val="F8A4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26%</a:t>
            </a:r>
          </a:p>
        </p:txBody>
      </p:sp>
      <p:sp>
        <p:nvSpPr>
          <p:cNvPr id="27" name="Merge 26">
            <a:extLst>
              <a:ext uri="{FF2B5EF4-FFF2-40B4-BE49-F238E27FC236}">
                <a16:creationId xmlns:a16="http://schemas.microsoft.com/office/drawing/2014/main" id="{740BB316-B1C0-79EE-A0E3-9FED9BAD4A0E}"/>
              </a:ext>
            </a:extLst>
          </p:cNvPr>
          <p:cNvSpPr/>
          <p:nvPr/>
        </p:nvSpPr>
        <p:spPr>
          <a:xfrm>
            <a:off x="10164311" y="4583210"/>
            <a:ext cx="1458538" cy="784155"/>
          </a:xfrm>
          <a:prstGeom prst="flowChartMerge">
            <a:avLst/>
          </a:prstGeom>
          <a:solidFill>
            <a:srgbClr val="F8A4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29%</a:t>
            </a:r>
          </a:p>
        </p:txBody>
      </p:sp>
      <p:sp>
        <p:nvSpPr>
          <p:cNvPr id="28" name="Rectangle 27">
            <a:extLst>
              <a:ext uri="{FF2B5EF4-FFF2-40B4-BE49-F238E27FC236}">
                <a16:creationId xmlns:a16="http://schemas.microsoft.com/office/drawing/2014/main" id="{786A73C4-505B-B355-B0AB-43E03813B513}"/>
              </a:ext>
            </a:extLst>
          </p:cNvPr>
          <p:cNvSpPr/>
          <p:nvPr/>
        </p:nvSpPr>
        <p:spPr>
          <a:xfrm>
            <a:off x="8310448" y="3739243"/>
            <a:ext cx="1213794" cy="391886"/>
          </a:xfrm>
          <a:prstGeom prst="rect">
            <a:avLst/>
          </a:prstGeom>
          <a:solidFill>
            <a:srgbClr val="CCE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18%</a:t>
            </a:r>
          </a:p>
        </p:txBody>
      </p:sp>
      <p:sp>
        <p:nvSpPr>
          <p:cNvPr id="29" name="Rectangle 28">
            <a:extLst>
              <a:ext uri="{FF2B5EF4-FFF2-40B4-BE49-F238E27FC236}">
                <a16:creationId xmlns:a16="http://schemas.microsoft.com/office/drawing/2014/main" id="{BB3B0C49-2B58-6654-7925-037655EB96BC}"/>
              </a:ext>
            </a:extLst>
          </p:cNvPr>
          <p:cNvSpPr/>
          <p:nvPr/>
        </p:nvSpPr>
        <p:spPr>
          <a:xfrm>
            <a:off x="10333455" y="3764628"/>
            <a:ext cx="1213794" cy="391886"/>
          </a:xfrm>
          <a:prstGeom prst="rect">
            <a:avLst/>
          </a:prstGeom>
          <a:solidFill>
            <a:srgbClr val="CCE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10%</a:t>
            </a:r>
          </a:p>
        </p:txBody>
      </p:sp>
      <p:sp>
        <p:nvSpPr>
          <p:cNvPr id="30" name="Rectangle 29">
            <a:extLst>
              <a:ext uri="{FF2B5EF4-FFF2-40B4-BE49-F238E27FC236}">
                <a16:creationId xmlns:a16="http://schemas.microsoft.com/office/drawing/2014/main" id="{305492A9-2C3D-2CC6-8914-842FBDD6C13A}"/>
              </a:ext>
            </a:extLst>
          </p:cNvPr>
          <p:cNvSpPr/>
          <p:nvPr/>
        </p:nvSpPr>
        <p:spPr>
          <a:xfrm>
            <a:off x="4318007" y="4779260"/>
            <a:ext cx="1213794" cy="391886"/>
          </a:xfrm>
          <a:prstGeom prst="rect">
            <a:avLst/>
          </a:prstGeom>
          <a:solidFill>
            <a:srgbClr val="CCE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24%</a:t>
            </a:r>
          </a:p>
        </p:txBody>
      </p:sp>
      <p:sp>
        <p:nvSpPr>
          <p:cNvPr id="31" name="Rectangle 30">
            <a:extLst>
              <a:ext uri="{FF2B5EF4-FFF2-40B4-BE49-F238E27FC236}">
                <a16:creationId xmlns:a16="http://schemas.microsoft.com/office/drawing/2014/main" id="{C1C97C78-7ADC-4BDA-6090-3B7790104C21}"/>
              </a:ext>
            </a:extLst>
          </p:cNvPr>
          <p:cNvSpPr/>
          <p:nvPr/>
        </p:nvSpPr>
        <p:spPr>
          <a:xfrm>
            <a:off x="6341014" y="4804645"/>
            <a:ext cx="1213794" cy="391886"/>
          </a:xfrm>
          <a:prstGeom prst="rect">
            <a:avLst/>
          </a:prstGeom>
          <a:solidFill>
            <a:srgbClr val="CCE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54373"/>
                </a:solidFill>
                <a:latin typeface="Poppins" pitchFamily="2" charset="77"/>
                <a:cs typeface="Poppins" pitchFamily="2" charset="77"/>
              </a:rPr>
              <a:t>19%</a:t>
            </a:r>
          </a:p>
        </p:txBody>
      </p:sp>
      <p:sp>
        <p:nvSpPr>
          <p:cNvPr id="32" name="Rounded Rectangle 31">
            <a:extLst>
              <a:ext uri="{FF2B5EF4-FFF2-40B4-BE49-F238E27FC236}">
                <a16:creationId xmlns:a16="http://schemas.microsoft.com/office/drawing/2014/main" id="{27E51FA3-37B1-F7C8-ECF6-E13256A398D8}"/>
              </a:ext>
            </a:extLst>
          </p:cNvPr>
          <p:cNvSpPr/>
          <p:nvPr/>
        </p:nvSpPr>
        <p:spPr>
          <a:xfrm>
            <a:off x="421502" y="4567802"/>
            <a:ext cx="3481025"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Donated less</a:t>
            </a:r>
          </a:p>
        </p:txBody>
      </p:sp>
      <p:sp>
        <p:nvSpPr>
          <p:cNvPr id="34" name="TextBox 33">
            <a:extLst>
              <a:ext uri="{FF2B5EF4-FFF2-40B4-BE49-F238E27FC236}">
                <a16:creationId xmlns:a16="http://schemas.microsoft.com/office/drawing/2014/main" id="{8B93775B-C200-BC86-24F2-3FBF34FCE7C7}"/>
              </a:ext>
            </a:extLst>
          </p:cNvPr>
          <p:cNvSpPr txBox="1"/>
          <p:nvPr/>
        </p:nvSpPr>
        <p:spPr>
          <a:xfrm>
            <a:off x="421502" y="5841452"/>
            <a:ext cx="11067678" cy="646331"/>
          </a:xfrm>
          <a:prstGeom prst="rect">
            <a:avLst/>
          </a:prstGeom>
          <a:noFill/>
        </p:spPr>
        <p:txBody>
          <a:bodyPr wrap="square">
            <a:spAutoFit/>
          </a:bodyPr>
          <a:lstStyle/>
          <a:p>
            <a:r>
              <a:rPr lang="en-AU" b="0" i="0" dirty="0">
                <a:solidFill>
                  <a:srgbClr val="354373"/>
                </a:solidFill>
                <a:effectLst/>
                <a:latin typeface="Poppins" pitchFamily="2" charset="77"/>
                <a:cs typeface="Poppins" pitchFamily="2" charset="77"/>
              </a:rPr>
              <a:t>Thinking about your charitable giving, did you donate more, less, or about the same amount of money to charity this year compared to last year?</a:t>
            </a:r>
            <a:endParaRPr lang="en-US" dirty="0">
              <a:solidFill>
                <a:srgbClr val="354373"/>
              </a:solidFill>
              <a:latin typeface="Poppins" pitchFamily="2" charset="77"/>
              <a:cs typeface="Poppins" pitchFamily="2" charset="77"/>
            </a:endParaRPr>
          </a:p>
        </p:txBody>
      </p:sp>
    </p:spTree>
    <p:extLst>
      <p:ext uri="{BB962C8B-B14F-4D97-AF65-F5344CB8AC3E}">
        <p14:creationId xmlns:p14="http://schemas.microsoft.com/office/powerpoint/2010/main" val="176298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and person standing together&#10;&#10;Description automatically generated">
            <a:extLst>
              <a:ext uri="{FF2B5EF4-FFF2-40B4-BE49-F238E27FC236}">
                <a16:creationId xmlns:a16="http://schemas.microsoft.com/office/drawing/2014/main" id="{AD84495E-967E-6590-4174-39BD87DDD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2" y="761973"/>
            <a:ext cx="4176252" cy="4176252"/>
          </a:xfrm>
          <a:prstGeom prst="rect">
            <a:avLst/>
          </a:prstGeom>
        </p:spPr>
      </p:pic>
      <p:sp>
        <p:nvSpPr>
          <p:cNvPr id="3" name="Rounded Rectangle 2">
            <a:extLst>
              <a:ext uri="{FF2B5EF4-FFF2-40B4-BE49-F238E27FC236}">
                <a16:creationId xmlns:a16="http://schemas.microsoft.com/office/drawing/2014/main" id="{28871F12-9155-6D56-C6EC-AACBB341205A}"/>
              </a:ext>
            </a:extLst>
          </p:cNvPr>
          <p:cNvSpPr/>
          <p:nvPr/>
        </p:nvSpPr>
        <p:spPr>
          <a:xfrm>
            <a:off x="577732" y="4803776"/>
            <a:ext cx="4176252"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Donated less</a:t>
            </a:r>
          </a:p>
        </p:txBody>
      </p:sp>
      <p:sp>
        <p:nvSpPr>
          <p:cNvPr id="9" name="Oval 8">
            <a:extLst>
              <a:ext uri="{FF2B5EF4-FFF2-40B4-BE49-F238E27FC236}">
                <a16:creationId xmlns:a16="http://schemas.microsoft.com/office/drawing/2014/main" id="{C6A281EB-E495-8EF9-19B4-2F2932983885}"/>
              </a:ext>
            </a:extLst>
          </p:cNvPr>
          <p:cNvSpPr/>
          <p:nvPr/>
        </p:nvSpPr>
        <p:spPr>
          <a:xfrm>
            <a:off x="5159829" y="1257299"/>
            <a:ext cx="1061357" cy="996043"/>
          </a:xfrm>
          <a:prstGeom prst="ellipse">
            <a:avLst/>
          </a:prstGeom>
          <a:solidFill>
            <a:srgbClr val="CCE8F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354373"/>
                </a:solidFill>
                <a:latin typeface="Poppins" pitchFamily="2" charset="77"/>
                <a:cs typeface="Poppins" pitchFamily="2" charset="77"/>
              </a:rPr>
              <a:t>1</a:t>
            </a:r>
          </a:p>
        </p:txBody>
      </p:sp>
      <p:sp>
        <p:nvSpPr>
          <p:cNvPr id="10" name="Rounded Rectangle 9">
            <a:extLst>
              <a:ext uri="{FF2B5EF4-FFF2-40B4-BE49-F238E27FC236}">
                <a16:creationId xmlns:a16="http://schemas.microsoft.com/office/drawing/2014/main" id="{F9070C91-52F3-DDD4-B4EE-14441B50844E}"/>
              </a:ext>
            </a:extLst>
          </p:cNvPr>
          <p:cNvSpPr/>
          <p:nvPr/>
        </p:nvSpPr>
        <p:spPr>
          <a:xfrm>
            <a:off x="5981700" y="1257299"/>
            <a:ext cx="5632568" cy="996043"/>
          </a:xfrm>
          <a:prstGeom prst="roundRect">
            <a:avLst/>
          </a:prstGeom>
          <a:noFill/>
          <a:ln w="38100">
            <a:solidFill>
              <a:srgbClr val="CCE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54373"/>
                </a:solidFill>
                <a:latin typeface="Poppins" pitchFamily="2" charset="77"/>
                <a:cs typeface="Poppins" pitchFamily="2" charset="77"/>
              </a:rPr>
              <a:t>My living costs have gone up, so I just can't spare the money for donations right now.</a:t>
            </a:r>
          </a:p>
          <a:p>
            <a:pPr algn="ctr"/>
            <a:r>
              <a:rPr lang="en-US" dirty="0">
                <a:solidFill>
                  <a:srgbClr val="354373"/>
                </a:solidFill>
                <a:latin typeface="Poppins" pitchFamily="2" charset="77"/>
                <a:cs typeface="Poppins" pitchFamily="2" charset="77"/>
              </a:rPr>
              <a:t>(50%, 64%, 80%, 79%)</a:t>
            </a:r>
          </a:p>
        </p:txBody>
      </p:sp>
      <p:sp>
        <p:nvSpPr>
          <p:cNvPr id="11" name="Oval 10">
            <a:extLst>
              <a:ext uri="{FF2B5EF4-FFF2-40B4-BE49-F238E27FC236}">
                <a16:creationId xmlns:a16="http://schemas.microsoft.com/office/drawing/2014/main" id="{527FCBD8-49E1-2DD3-E724-4631A27D839D}"/>
              </a:ext>
            </a:extLst>
          </p:cNvPr>
          <p:cNvSpPr/>
          <p:nvPr/>
        </p:nvSpPr>
        <p:spPr>
          <a:xfrm>
            <a:off x="5159829" y="2930978"/>
            <a:ext cx="1061357" cy="996043"/>
          </a:xfrm>
          <a:prstGeom prst="ellipse">
            <a:avLst/>
          </a:prstGeom>
          <a:solidFill>
            <a:srgbClr val="CCE8F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354373"/>
                </a:solidFill>
                <a:latin typeface="Poppins" pitchFamily="2" charset="77"/>
                <a:cs typeface="Poppins" pitchFamily="2" charset="77"/>
              </a:rPr>
              <a:t>2</a:t>
            </a:r>
          </a:p>
        </p:txBody>
      </p:sp>
      <p:sp>
        <p:nvSpPr>
          <p:cNvPr id="12" name="Rounded Rectangle 11">
            <a:extLst>
              <a:ext uri="{FF2B5EF4-FFF2-40B4-BE49-F238E27FC236}">
                <a16:creationId xmlns:a16="http://schemas.microsoft.com/office/drawing/2014/main" id="{A6F57686-E340-AE0E-5272-CD2B47478D8E}"/>
              </a:ext>
            </a:extLst>
          </p:cNvPr>
          <p:cNvSpPr/>
          <p:nvPr/>
        </p:nvSpPr>
        <p:spPr>
          <a:xfrm>
            <a:off x="5981700" y="2930978"/>
            <a:ext cx="5632568" cy="996043"/>
          </a:xfrm>
          <a:prstGeom prst="roundRect">
            <a:avLst/>
          </a:prstGeom>
          <a:noFill/>
          <a:ln w="38100">
            <a:solidFill>
              <a:srgbClr val="CCE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54373"/>
                </a:solidFill>
                <a:latin typeface="Poppins" pitchFamily="2" charset="77"/>
                <a:cs typeface="Poppins" pitchFamily="2" charset="77"/>
              </a:rPr>
              <a:t>I've been overwhelmed by too many requests for donations..</a:t>
            </a:r>
          </a:p>
          <a:p>
            <a:pPr algn="ctr"/>
            <a:r>
              <a:rPr lang="en-US" dirty="0">
                <a:solidFill>
                  <a:srgbClr val="354373"/>
                </a:solidFill>
                <a:latin typeface="Poppins" pitchFamily="2" charset="77"/>
                <a:cs typeface="Poppins" pitchFamily="2" charset="77"/>
              </a:rPr>
              <a:t>(29%, 4%, 4%, 8%)</a:t>
            </a:r>
          </a:p>
        </p:txBody>
      </p:sp>
    </p:spTree>
    <p:extLst>
      <p:ext uri="{BB962C8B-B14F-4D97-AF65-F5344CB8AC3E}">
        <p14:creationId xmlns:p14="http://schemas.microsoft.com/office/powerpoint/2010/main" val="252169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06AC9-E957-62CF-C7FB-DE359CC66AD7}"/>
            </a:ext>
          </a:extLst>
        </p:cNvPr>
        <p:cNvGrpSpPr/>
        <p:nvPr/>
      </p:nvGrpSpPr>
      <p:grpSpPr>
        <a:xfrm>
          <a:off x="0" y="0"/>
          <a:ext cx="0" cy="0"/>
          <a:chOff x="0" y="0"/>
          <a:chExt cx="0" cy="0"/>
        </a:xfrm>
      </p:grpSpPr>
      <p:sp>
        <p:nvSpPr>
          <p:cNvPr id="20" name="Oval 19">
            <a:extLst>
              <a:ext uri="{FF2B5EF4-FFF2-40B4-BE49-F238E27FC236}">
                <a16:creationId xmlns:a16="http://schemas.microsoft.com/office/drawing/2014/main" id="{44C82000-54DF-EDD9-5160-0CACA99F3FA5}"/>
              </a:ext>
            </a:extLst>
          </p:cNvPr>
          <p:cNvSpPr/>
          <p:nvPr/>
        </p:nvSpPr>
        <p:spPr>
          <a:xfrm>
            <a:off x="1584519" y="1755946"/>
            <a:ext cx="1202049" cy="1183811"/>
          </a:xfrm>
          <a:prstGeom prst="ellipse">
            <a:avLst/>
          </a:prstGeom>
          <a:solidFill>
            <a:srgbClr val="B6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3A4B13-AAE5-B2D8-0F4D-8FA96B113E77}"/>
              </a:ext>
            </a:extLst>
          </p:cNvPr>
          <p:cNvSpPr/>
          <p:nvPr/>
        </p:nvSpPr>
        <p:spPr>
          <a:xfrm>
            <a:off x="4120129" y="1755946"/>
            <a:ext cx="1202049" cy="1183811"/>
          </a:xfrm>
          <a:prstGeom prst="ellipse">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D71194-A3E8-D8FF-AAB5-4876DFD15C12}"/>
              </a:ext>
            </a:extLst>
          </p:cNvPr>
          <p:cNvSpPr/>
          <p:nvPr/>
        </p:nvSpPr>
        <p:spPr>
          <a:xfrm>
            <a:off x="6590817" y="1755946"/>
            <a:ext cx="1202049" cy="1183811"/>
          </a:xfrm>
          <a:prstGeom prst="ellipse">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2498C1B-9090-03D9-CF6C-CAD88AA3EC82}"/>
              </a:ext>
            </a:extLst>
          </p:cNvPr>
          <p:cNvSpPr/>
          <p:nvPr/>
        </p:nvSpPr>
        <p:spPr>
          <a:xfrm>
            <a:off x="9061505" y="1755946"/>
            <a:ext cx="1202049" cy="1183811"/>
          </a:xfrm>
          <a:prstGeom prst="ellipse">
            <a:avLst/>
          </a:prstGeom>
          <a:solidFill>
            <a:srgbClr val="AAD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150FC-0A0D-DDD0-7780-06FCF0779362}"/>
              </a:ext>
            </a:extLst>
          </p:cNvPr>
          <p:cNvSpPr txBox="1">
            <a:spLocks/>
          </p:cNvSpPr>
          <p:nvPr/>
        </p:nvSpPr>
        <p:spPr>
          <a:xfrm>
            <a:off x="2531533" y="848059"/>
            <a:ext cx="6873774" cy="513828"/>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r>
              <a:rPr lang="en-US" sz="2800" dirty="0"/>
              <a:t>Financial Outlooks </a:t>
            </a:r>
            <a:r>
              <a:rPr lang="en-US" sz="1400" dirty="0"/>
              <a:t>(Donors $20-$5,000)</a:t>
            </a:r>
          </a:p>
        </p:txBody>
      </p:sp>
      <p:pic>
        <p:nvPicPr>
          <p:cNvPr id="12" name="Graphic 11" descr="Medical with solid fill">
            <a:extLst>
              <a:ext uri="{FF2B5EF4-FFF2-40B4-BE49-F238E27FC236}">
                <a16:creationId xmlns:a16="http://schemas.microsoft.com/office/drawing/2014/main" id="{E8B3AF6D-9126-2201-0920-8881772121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5329" y="1890651"/>
            <a:ext cx="914400" cy="914400"/>
          </a:xfrm>
          <a:prstGeom prst="rect">
            <a:avLst/>
          </a:prstGeom>
        </p:spPr>
      </p:pic>
      <p:pic>
        <p:nvPicPr>
          <p:cNvPr id="13" name="Graphic 12" descr="Philanthropy with solid fill">
            <a:extLst>
              <a:ext uri="{FF2B5EF4-FFF2-40B4-BE49-F238E27FC236}">
                <a16:creationId xmlns:a16="http://schemas.microsoft.com/office/drawing/2014/main" id="{D695433E-23DA-E6C7-A203-F38172135D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0255" y="1869267"/>
            <a:ext cx="914400" cy="914400"/>
          </a:xfrm>
          <a:prstGeom prst="rect">
            <a:avLst/>
          </a:prstGeom>
        </p:spPr>
      </p:pic>
      <p:pic>
        <p:nvPicPr>
          <p:cNvPr id="14" name="Graphic 13" descr="Factory with solid fill">
            <a:extLst>
              <a:ext uri="{FF2B5EF4-FFF2-40B4-BE49-F238E27FC236}">
                <a16:creationId xmlns:a16="http://schemas.microsoft.com/office/drawing/2014/main" id="{CE440731-41BC-CDA6-113A-397A3F48D0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28343" y="1845163"/>
            <a:ext cx="914400" cy="914400"/>
          </a:xfrm>
          <a:prstGeom prst="rect">
            <a:avLst/>
          </a:prstGeom>
        </p:spPr>
      </p:pic>
      <p:pic>
        <p:nvPicPr>
          <p:cNvPr id="15" name="Graphic 14" descr="Piggy Bank with solid fill">
            <a:extLst>
              <a:ext uri="{FF2B5EF4-FFF2-40B4-BE49-F238E27FC236}">
                <a16:creationId xmlns:a16="http://schemas.microsoft.com/office/drawing/2014/main" id="{8056CCD6-94D8-2CC9-07F5-7038ACF494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3493" y="1890651"/>
            <a:ext cx="914400" cy="914400"/>
          </a:xfrm>
          <a:prstGeom prst="rect">
            <a:avLst/>
          </a:prstGeom>
        </p:spPr>
      </p:pic>
      <p:sp>
        <p:nvSpPr>
          <p:cNvPr id="16" name="Rectangle: Rounded Corners 9">
            <a:extLst>
              <a:ext uri="{FF2B5EF4-FFF2-40B4-BE49-F238E27FC236}">
                <a16:creationId xmlns:a16="http://schemas.microsoft.com/office/drawing/2014/main" id="{261BEFF2-5C72-DB43-6997-DD68B7EB6CDE}"/>
              </a:ext>
            </a:extLst>
          </p:cNvPr>
          <p:cNvSpPr/>
          <p:nvPr/>
        </p:nvSpPr>
        <p:spPr>
          <a:xfrm>
            <a:off x="1526369" y="3072948"/>
            <a:ext cx="1412132" cy="356052"/>
          </a:xfrm>
          <a:prstGeom prst="roundRect">
            <a:avLst/>
          </a:prstGeom>
          <a:solidFill>
            <a:srgbClr val="CCE8FA"/>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Economy</a:t>
            </a:r>
          </a:p>
        </p:txBody>
      </p:sp>
      <p:sp>
        <p:nvSpPr>
          <p:cNvPr id="17" name="Rectangle: Rounded Corners 10">
            <a:extLst>
              <a:ext uri="{FF2B5EF4-FFF2-40B4-BE49-F238E27FC236}">
                <a16:creationId xmlns:a16="http://schemas.microsoft.com/office/drawing/2014/main" id="{3A048D5E-F194-C459-B90E-94581838BDE2}"/>
              </a:ext>
            </a:extLst>
          </p:cNvPr>
          <p:cNvSpPr/>
          <p:nvPr/>
        </p:nvSpPr>
        <p:spPr>
          <a:xfrm>
            <a:off x="4031709" y="3072948"/>
            <a:ext cx="1412132" cy="356052"/>
          </a:xfrm>
          <a:prstGeom prst="roundRect">
            <a:avLst/>
          </a:prstGeom>
          <a:solidFill>
            <a:srgbClr val="F8CBDF"/>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Personal</a:t>
            </a:r>
          </a:p>
        </p:txBody>
      </p:sp>
      <p:sp>
        <p:nvSpPr>
          <p:cNvPr id="18" name="Rectangle: Rounded Corners 11">
            <a:extLst>
              <a:ext uri="{FF2B5EF4-FFF2-40B4-BE49-F238E27FC236}">
                <a16:creationId xmlns:a16="http://schemas.microsoft.com/office/drawing/2014/main" id="{8FD77585-7A57-4589-1CD8-8AAE4408E4B9}"/>
              </a:ext>
            </a:extLst>
          </p:cNvPr>
          <p:cNvSpPr/>
          <p:nvPr/>
        </p:nvSpPr>
        <p:spPr>
          <a:xfrm>
            <a:off x="6508471" y="3072948"/>
            <a:ext cx="1412132" cy="356052"/>
          </a:xfrm>
          <a:prstGeom prst="roundRect">
            <a:avLst/>
          </a:prstGeom>
          <a:solidFill>
            <a:srgbClr val="FFF78A"/>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Giving</a:t>
            </a:r>
          </a:p>
        </p:txBody>
      </p:sp>
      <p:sp>
        <p:nvSpPr>
          <p:cNvPr id="19" name="Rectangle: Rounded Corners 12">
            <a:extLst>
              <a:ext uri="{FF2B5EF4-FFF2-40B4-BE49-F238E27FC236}">
                <a16:creationId xmlns:a16="http://schemas.microsoft.com/office/drawing/2014/main" id="{F47622E5-DB06-65AD-FBA7-EAAD53389088}"/>
              </a:ext>
            </a:extLst>
          </p:cNvPr>
          <p:cNvSpPr/>
          <p:nvPr/>
        </p:nvSpPr>
        <p:spPr>
          <a:xfrm>
            <a:off x="8956463" y="3072948"/>
            <a:ext cx="1412132" cy="356052"/>
          </a:xfrm>
          <a:prstGeom prst="roundRect">
            <a:avLst/>
          </a:prstGeom>
          <a:solidFill>
            <a:srgbClr val="C0D9A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No. Orgs</a:t>
            </a:r>
          </a:p>
        </p:txBody>
      </p:sp>
      <p:graphicFrame>
        <p:nvGraphicFramePr>
          <p:cNvPr id="3" name="Chart 2">
            <a:extLst>
              <a:ext uri="{FF2B5EF4-FFF2-40B4-BE49-F238E27FC236}">
                <a16:creationId xmlns:a16="http://schemas.microsoft.com/office/drawing/2014/main" id="{6AD7A0FD-0352-4D56-6512-2438048E305A}"/>
              </a:ext>
            </a:extLst>
          </p:cNvPr>
          <p:cNvGraphicFramePr/>
          <p:nvPr>
            <p:extLst>
              <p:ext uri="{D42A27DB-BD31-4B8C-83A1-F6EECF244321}">
                <p14:modId xmlns:p14="http://schemas.microsoft.com/office/powerpoint/2010/main" val="2008985714"/>
              </p:ext>
            </p:extLst>
          </p:nvPr>
        </p:nvGraphicFramePr>
        <p:xfrm>
          <a:off x="924231" y="3692925"/>
          <a:ext cx="10009239" cy="257614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5268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06AC9-E957-62CF-C7FB-DE359CC66AD7}"/>
            </a:ext>
          </a:extLst>
        </p:cNvPr>
        <p:cNvGrpSpPr/>
        <p:nvPr/>
      </p:nvGrpSpPr>
      <p:grpSpPr>
        <a:xfrm>
          <a:off x="0" y="0"/>
          <a:ext cx="0" cy="0"/>
          <a:chOff x="0" y="0"/>
          <a:chExt cx="0" cy="0"/>
        </a:xfrm>
      </p:grpSpPr>
      <p:sp>
        <p:nvSpPr>
          <p:cNvPr id="20" name="Oval 19">
            <a:extLst>
              <a:ext uri="{FF2B5EF4-FFF2-40B4-BE49-F238E27FC236}">
                <a16:creationId xmlns:a16="http://schemas.microsoft.com/office/drawing/2014/main" id="{44C82000-54DF-EDD9-5160-0CACA99F3FA5}"/>
              </a:ext>
            </a:extLst>
          </p:cNvPr>
          <p:cNvSpPr/>
          <p:nvPr/>
        </p:nvSpPr>
        <p:spPr>
          <a:xfrm>
            <a:off x="1584519" y="1755946"/>
            <a:ext cx="1202049" cy="1183811"/>
          </a:xfrm>
          <a:prstGeom prst="ellipse">
            <a:avLst/>
          </a:prstGeom>
          <a:solidFill>
            <a:srgbClr val="B6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3A4B13-AAE5-B2D8-0F4D-8FA96B113E77}"/>
              </a:ext>
            </a:extLst>
          </p:cNvPr>
          <p:cNvSpPr/>
          <p:nvPr/>
        </p:nvSpPr>
        <p:spPr>
          <a:xfrm>
            <a:off x="4562537" y="1755946"/>
            <a:ext cx="1202049" cy="1183811"/>
          </a:xfrm>
          <a:prstGeom prst="ellipse">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D71194-A3E8-D8FF-AAB5-4876DFD15C12}"/>
              </a:ext>
            </a:extLst>
          </p:cNvPr>
          <p:cNvSpPr/>
          <p:nvPr/>
        </p:nvSpPr>
        <p:spPr>
          <a:xfrm>
            <a:off x="6972769" y="1755946"/>
            <a:ext cx="1202049" cy="1183811"/>
          </a:xfrm>
          <a:prstGeom prst="ellipse">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2498C1B-9090-03D9-CF6C-CAD88AA3EC82}"/>
              </a:ext>
            </a:extLst>
          </p:cNvPr>
          <p:cNvSpPr/>
          <p:nvPr/>
        </p:nvSpPr>
        <p:spPr>
          <a:xfrm>
            <a:off x="9710434" y="1755946"/>
            <a:ext cx="1202049" cy="1183811"/>
          </a:xfrm>
          <a:prstGeom prst="ellipse">
            <a:avLst/>
          </a:prstGeom>
          <a:solidFill>
            <a:srgbClr val="AAD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150FC-0A0D-DDD0-7780-06FCF0779362}"/>
              </a:ext>
            </a:extLst>
          </p:cNvPr>
          <p:cNvSpPr txBox="1">
            <a:spLocks/>
          </p:cNvSpPr>
          <p:nvPr/>
        </p:nvSpPr>
        <p:spPr>
          <a:xfrm>
            <a:off x="2531533" y="848059"/>
            <a:ext cx="6873774" cy="513828"/>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r>
              <a:rPr lang="en-US" sz="2800" dirty="0"/>
              <a:t>Financial Outlooks </a:t>
            </a:r>
            <a:r>
              <a:rPr lang="en-US" sz="1400" dirty="0"/>
              <a:t>(Donors $20-$5,000 / split age)</a:t>
            </a:r>
          </a:p>
        </p:txBody>
      </p:sp>
      <p:pic>
        <p:nvPicPr>
          <p:cNvPr id="12" name="Graphic 11" descr="Medical with solid fill">
            <a:extLst>
              <a:ext uri="{FF2B5EF4-FFF2-40B4-BE49-F238E27FC236}">
                <a16:creationId xmlns:a16="http://schemas.microsoft.com/office/drawing/2014/main" id="{E8B3AF6D-9126-2201-0920-8881772121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58" y="1890651"/>
            <a:ext cx="914400" cy="914400"/>
          </a:xfrm>
          <a:prstGeom prst="rect">
            <a:avLst/>
          </a:prstGeom>
        </p:spPr>
      </p:pic>
      <p:pic>
        <p:nvPicPr>
          <p:cNvPr id="13" name="Graphic 12" descr="Philanthropy with solid fill">
            <a:extLst>
              <a:ext uri="{FF2B5EF4-FFF2-40B4-BE49-F238E27FC236}">
                <a16:creationId xmlns:a16="http://schemas.microsoft.com/office/drawing/2014/main" id="{D695433E-23DA-E6C7-A203-F38172135D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2207" y="1869267"/>
            <a:ext cx="914400" cy="914400"/>
          </a:xfrm>
          <a:prstGeom prst="rect">
            <a:avLst/>
          </a:prstGeom>
        </p:spPr>
      </p:pic>
      <p:pic>
        <p:nvPicPr>
          <p:cNvPr id="14" name="Graphic 13" descr="Factory with solid fill">
            <a:extLst>
              <a:ext uri="{FF2B5EF4-FFF2-40B4-BE49-F238E27FC236}">
                <a16:creationId xmlns:a16="http://schemas.microsoft.com/office/drawing/2014/main" id="{CE440731-41BC-CDA6-113A-397A3F48D0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28343" y="1845163"/>
            <a:ext cx="914400" cy="914400"/>
          </a:xfrm>
          <a:prstGeom prst="rect">
            <a:avLst/>
          </a:prstGeom>
        </p:spPr>
      </p:pic>
      <p:pic>
        <p:nvPicPr>
          <p:cNvPr id="15" name="Graphic 14" descr="Piggy Bank with solid fill">
            <a:extLst>
              <a:ext uri="{FF2B5EF4-FFF2-40B4-BE49-F238E27FC236}">
                <a16:creationId xmlns:a16="http://schemas.microsoft.com/office/drawing/2014/main" id="{8056CCD6-94D8-2CC9-07F5-7038ACF494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5901" y="1890651"/>
            <a:ext cx="914400" cy="914400"/>
          </a:xfrm>
          <a:prstGeom prst="rect">
            <a:avLst/>
          </a:prstGeom>
        </p:spPr>
      </p:pic>
      <p:sp>
        <p:nvSpPr>
          <p:cNvPr id="16" name="Rectangle: Rounded Corners 9">
            <a:extLst>
              <a:ext uri="{FF2B5EF4-FFF2-40B4-BE49-F238E27FC236}">
                <a16:creationId xmlns:a16="http://schemas.microsoft.com/office/drawing/2014/main" id="{261BEFF2-5C72-DB43-6997-DD68B7EB6CDE}"/>
              </a:ext>
            </a:extLst>
          </p:cNvPr>
          <p:cNvSpPr/>
          <p:nvPr/>
        </p:nvSpPr>
        <p:spPr>
          <a:xfrm>
            <a:off x="1526369" y="3072948"/>
            <a:ext cx="1412132" cy="356052"/>
          </a:xfrm>
          <a:prstGeom prst="roundRect">
            <a:avLst/>
          </a:prstGeom>
          <a:solidFill>
            <a:srgbClr val="CCE8FA"/>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Economy</a:t>
            </a:r>
          </a:p>
        </p:txBody>
      </p:sp>
      <p:sp>
        <p:nvSpPr>
          <p:cNvPr id="17" name="Rectangle: Rounded Corners 10">
            <a:extLst>
              <a:ext uri="{FF2B5EF4-FFF2-40B4-BE49-F238E27FC236}">
                <a16:creationId xmlns:a16="http://schemas.microsoft.com/office/drawing/2014/main" id="{3A048D5E-F194-C459-B90E-94581838BDE2}"/>
              </a:ext>
            </a:extLst>
          </p:cNvPr>
          <p:cNvSpPr/>
          <p:nvPr/>
        </p:nvSpPr>
        <p:spPr>
          <a:xfrm>
            <a:off x="4474117" y="3072948"/>
            <a:ext cx="1412132" cy="356052"/>
          </a:xfrm>
          <a:prstGeom prst="roundRect">
            <a:avLst/>
          </a:prstGeom>
          <a:solidFill>
            <a:srgbClr val="F8CBDF"/>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Personal</a:t>
            </a:r>
          </a:p>
        </p:txBody>
      </p:sp>
      <p:sp>
        <p:nvSpPr>
          <p:cNvPr id="18" name="Rectangle: Rounded Corners 11">
            <a:extLst>
              <a:ext uri="{FF2B5EF4-FFF2-40B4-BE49-F238E27FC236}">
                <a16:creationId xmlns:a16="http://schemas.microsoft.com/office/drawing/2014/main" id="{8FD77585-7A57-4589-1CD8-8AAE4408E4B9}"/>
              </a:ext>
            </a:extLst>
          </p:cNvPr>
          <p:cNvSpPr/>
          <p:nvPr/>
        </p:nvSpPr>
        <p:spPr>
          <a:xfrm>
            <a:off x="6890423" y="3072948"/>
            <a:ext cx="1412132" cy="356052"/>
          </a:xfrm>
          <a:prstGeom prst="roundRect">
            <a:avLst/>
          </a:prstGeom>
          <a:solidFill>
            <a:srgbClr val="FFF78A"/>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Giving</a:t>
            </a:r>
          </a:p>
        </p:txBody>
      </p:sp>
      <p:sp>
        <p:nvSpPr>
          <p:cNvPr id="19" name="Rectangle: Rounded Corners 12">
            <a:extLst>
              <a:ext uri="{FF2B5EF4-FFF2-40B4-BE49-F238E27FC236}">
                <a16:creationId xmlns:a16="http://schemas.microsoft.com/office/drawing/2014/main" id="{F47622E5-DB06-65AD-FBA7-EAAD53389088}"/>
              </a:ext>
            </a:extLst>
          </p:cNvPr>
          <p:cNvSpPr/>
          <p:nvPr/>
        </p:nvSpPr>
        <p:spPr>
          <a:xfrm>
            <a:off x="9605392" y="3072948"/>
            <a:ext cx="1412132" cy="356052"/>
          </a:xfrm>
          <a:prstGeom prst="roundRect">
            <a:avLst/>
          </a:prstGeom>
          <a:solidFill>
            <a:srgbClr val="C0D9A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354373"/>
                </a:solidFill>
                <a:latin typeface="Poppins" pitchFamily="2" charset="77"/>
                <a:cs typeface="Poppins" pitchFamily="2" charset="77"/>
              </a:rPr>
              <a:t>No. Orgs</a:t>
            </a:r>
          </a:p>
        </p:txBody>
      </p:sp>
      <p:graphicFrame>
        <p:nvGraphicFramePr>
          <p:cNvPr id="3" name="Chart 2">
            <a:extLst>
              <a:ext uri="{FF2B5EF4-FFF2-40B4-BE49-F238E27FC236}">
                <a16:creationId xmlns:a16="http://schemas.microsoft.com/office/drawing/2014/main" id="{6AD7A0FD-0352-4D56-6512-2438048E305A}"/>
              </a:ext>
            </a:extLst>
          </p:cNvPr>
          <p:cNvGraphicFramePr/>
          <p:nvPr>
            <p:extLst>
              <p:ext uri="{D42A27DB-BD31-4B8C-83A1-F6EECF244321}">
                <p14:modId xmlns:p14="http://schemas.microsoft.com/office/powerpoint/2010/main" val="4013363394"/>
              </p:ext>
            </p:extLst>
          </p:nvPr>
        </p:nvGraphicFramePr>
        <p:xfrm>
          <a:off x="924231" y="3692925"/>
          <a:ext cx="10785988" cy="257614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7625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C7FE-EE5B-32DC-1557-F861E7B24B47}"/>
              </a:ext>
            </a:extLst>
          </p:cNvPr>
          <p:cNvSpPr txBox="1">
            <a:spLocks/>
          </p:cNvSpPr>
          <p:nvPr/>
        </p:nvSpPr>
        <p:spPr>
          <a:xfrm>
            <a:off x="2531533" y="848059"/>
            <a:ext cx="6873774" cy="513828"/>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r>
              <a:rPr lang="en-US" sz="2800" dirty="0"/>
              <a:t>Two Speed Stewardship</a:t>
            </a:r>
            <a:endParaRPr lang="en-US" sz="1400" dirty="0"/>
          </a:p>
        </p:txBody>
      </p:sp>
      <p:pic>
        <p:nvPicPr>
          <p:cNvPr id="4" name="Picture 3" descr="A person and person smiling&#10;&#10;Description automatically generated">
            <a:extLst>
              <a:ext uri="{FF2B5EF4-FFF2-40B4-BE49-F238E27FC236}">
                <a16:creationId xmlns:a16="http://schemas.microsoft.com/office/drawing/2014/main" id="{357D40E0-648F-1226-DF9B-289F766D8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86" y="1833689"/>
            <a:ext cx="4176252" cy="4176252"/>
          </a:xfrm>
          <a:prstGeom prst="rect">
            <a:avLst/>
          </a:prstGeom>
        </p:spPr>
      </p:pic>
      <p:pic>
        <p:nvPicPr>
          <p:cNvPr id="6" name="Picture 5" descr="A person and person standing together&#10;&#10;Description automatically generated">
            <a:extLst>
              <a:ext uri="{FF2B5EF4-FFF2-40B4-BE49-F238E27FC236}">
                <a16:creationId xmlns:a16="http://schemas.microsoft.com/office/drawing/2014/main" id="{9B962161-2B63-26AF-7406-05DEC846A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844" y="1833689"/>
            <a:ext cx="4176252" cy="4176252"/>
          </a:xfrm>
          <a:prstGeom prst="rect">
            <a:avLst/>
          </a:prstGeom>
        </p:spPr>
      </p:pic>
      <p:cxnSp>
        <p:nvCxnSpPr>
          <p:cNvPr id="8" name="Straight Arrow Connector 7">
            <a:extLst>
              <a:ext uri="{FF2B5EF4-FFF2-40B4-BE49-F238E27FC236}">
                <a16:creationId xmlns:a16="http://schemas.microsoft.com/office/drawing/2014/main" id="{23C5A08C-0DDB-827A-47B7-0356EFBBF481}"/>
              </a:ext>
            </a:extLst>
          </p:cNvPr>
          <p:cNvCxnSpPr/>
          <p:nvPr/>
        </p:nvCxnSpPr>
        <p:spPr>
          <a:xfrm>
            <a:off x="5378245" y="4021394"/>
            <a:ext cx="1573161" cy="0"/>
          </a:xfrm>
          <a:prstGeom prst="straightConnector1">
            <a:avLst/>
          </a:prstGeom>
          <a:ln w="57150">
            <a:solidFill>
              <a:srgbClr val="35437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5B8E5"/>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D79B4E9-6F24-44C0-6630-EB8D5FF845A4}"/>
              </a:ext>
            </a:extLst>
          </p:cNvPr>
          <p:cNvSpPr/>
          <p:nvPr/>
        </p:nvSpPr>
        <p:spPr>
          <a:xfrm>
            <a:off x="5091698" y="1077679"/>
            <a:ext cx="2008604" cy="1978129"/>
          </a:xfrm>
          <a:prstGeom prst="ellipse">
            <a:avLst/>
          </a:prstGeom>
          <a:solidFill>
            <a:srgbClr val="3543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D986796-5A4E-DBCA-8229-9D445D184C23}"/>
              </a:ext>
            </a:extLst>
          </p:cNvPr>
          <p:cNvSpPr/>
          <p:nvPr/>
        </p:nvSpPr>
        <p:spPr>
          <a:xfrm>
            <a:off x="1482004" y="3263747"/>
            <a:ext cx="4490737" cy="1801750"/>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354373"/>
                </a:solidFill>
                <a:latin typeface="Poppins" pitchFamily="2" charset="77"/>
                <a:cs typeface="Poppins" pitchFamily="2" charset="77"/>
              </a:rPr>
              <a:t>23% </a:t>
            </a:r>
          </a:p>
          <a:p>
            <a:pPr algn="ctr"/>
            <a:r>
              <a:rPr lang="en-US">
                <a:solidFill>
                  <a:srgbClr val="354373"/>
                </a:solidFill>
                <a:latin typeface="Poppins" pitchFamily="2" charset="77"/>
                <a:cs typeface="Poppins" pitchFamily="2" charset="77"/>
              </a:rPr>
              <a:t>After every donation. </a:t>
            </a:r>
          </a:p>
        </p:txBody>
      </p:sp>
      <p:sp>
        <p:nvSpPr>
          <p:cNvPr id="6" name="Rounded Rectangle 5">
            <a:extLst>
              <a:ext uri="{FF2B5EF4-FFF2-40B4-BE49-F238E27FC236}">
                <a16:creationId xmlns:a16="http://schemas.microsoft.com/office/drawing/2014/main" id="{86597861-4814-6FF2-9C74-CA59A12C28FB}"/>
              </a:ext>
            </a:extLst>
          </p:cNvPr>
          <p:cNvSpPr/>
          <p:nvPr/>
        </p:nvSpPr>
        <p:spPr>
          <a:xfrm>
            <a:off x="6217421" y="3263747"/>
            <a:ext cx="4490737" cy="1801750"/>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354373"/>
                </a:solidFill>
                <a:latin typeface="Poppins" pitchFamily="2" charset="77"/>
                <a:cs typeface="Poppins" pitchFamily="2" charset="77"/>
              </a:rPr>
              <a:t>19%   </a:t>
            </a:r>
          </a:p>
          <a:p>
            <a:pPr algn="ctr"/>
            <a:r>
              <a:rPr lang="en-US">
                <a:solidFill>
                  <a:srgbClr val="354373"/>
                </a:solidFill>
                <a:latin typeface="Poppins" pitchFamily="2" charset="77"/>
                <a:cs typeface="Poppins" pitchFamily="2" charset="77"/>
              </a:rPr>
              <a:t>Special recognition after a certain number of donations has a specific impact. </a:t>
            </a:r>
          </a:p>
        </p:txBody>
      </p:sp>
      <p:sp>
        <p:nvSpPr>
          <p:cNvPr id="7" name="Oval 6">
            <a:extLst>
              <a:ext uri="{FF2B5EF4-FFF2-40B4-BE49-F238E27FC236}">
                <a16:creationId xmlns:a16="http://schemas.microsoft.com/office/drawing/2014/main" id="{5B80933A-C880-3072-6C51-D91A9270E66B}"/>
              </a:ext>
            </a:extLst>
          </p:cNvPr>
          <p:cNvSpPr/>
          <p:nvPr/>
        </p:nvSpPr>
        <p:spPr>
          <a:xfrm rot="20744162">
            <a:off x="1450987" y="3051732"/>
            <a:ext cx="907453" cy="893685"/>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olaroid Pictures outline">
            <a:extLst>
              <a:ext uri="{FF2B5EF4-FFF2-40B4-BE49-F238E27FC236}">
                <a16:creationId xmlns:a16="http://schemas.microsoft.com/office/drawing/2014/main" id="{EA3334F8-6CFD-FA10-F991-AF27B3256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5249" y="1335992"/>
            <a:ext cx="1461502" cy="1461502"/>
          </a:xfrm>
          <a:prstGeom prst="rect">
            <a:avLst/>
          </a:prstGeom>
        </p:spPr>
      </p:pic>
      <p:pic>
        <p:nvPicPr>
          <p:cNvPr id="8" name="Graphic 7" descr="Present outline">
            <a:extLst>
              <a:ext uri="{FF2B5EF4-FFF2-40B4-BE49-F238E27FC236}">
                <a16:creationId xmlns:a16="http://schemas.microsoft.com/office/drawing/2014/main" id="{2FD396F8-CACD-16BE-C5B5-C3ADF0B105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65977">
            <a:off x="1557025" y="3136361"/>
            <a:ext cx="695375" cy="695375"/>
          </a:xfrm>
          <a:prstGeom prst="rect">
            <a:avLst/>
          </a:prstGeom>
        </p:spPr>
      </p:pic>
      <p:sp>
        <p:nvSpPr>
          <p:cNvPr id="3" name="Oval 2">
            <a:extLst>
              <a:ext uri="{FF2B5EF4-FFF2-40B4-BE49-F238E27FC236}">
                <a16:creationId xmlns:a16="http://schemas.microsoft.com/office/drawing/2014/main" id="{ACD6977F-9790-B65C-D8B2-59667A7B05D3}"/>
              </a:ext>
            </a:extLst>
          </p:cNvPr>
          <p:cNvSpPr/>
          <p:nvPr/>
        </p:nvSpPr>
        <p:spPr>
          <a:xfrm rot="20744162">
            <a:off x="10070872" y="2944176"/>
            <a:ext cx="907453" cy="893685"/>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resent outline">
            <a:extLst>
              <a:ext uri="{FF2B5EF4-FFF2-40B4-BE49-F238E27FC236}">
                <a16:creationId xmlns:a16="http://schemas.microsoft.com/office/drawing/2014/main" id="{AC3C2132-F756-5859-0245-0362065329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65977">
            <a:off x="10176910" y="3028805"/>
            <a:ext cx="695375" cy="695375"/>
          </a:xfrm>
          <a:prstGeom prst="rect">
            <a:avLst/>
          </a:prstGeom>
        </p:spPr>
      </p:pic>
      <p:sp>
        <p:nvSpPr>
          <p:cNvPr id="9" name="Rounded Rectangle 8">
            <a:extLst>
              <a:ext uri="{FF2B5EF4-FFF2-40B4-BE49-F238E27FC236}">
                <a16:creationId xmlns:a16="http://schemas.microsoft.com/office/drawing/2014/main" id="{F04DC69A-A45A-F75C-9E7A-1FF4622B29A6}"/>
              </a:ext>
            </a:extLst>
          </p:cNvPr>
          <p:cNvSpPr/>
          <p:nvPr/>
        </p:nvSpPr>
        <p:spPr>
          <a:xfrm>
            <a:off x="4222211" y="4931048"/>
            <a:ext cx="1738974" cy="888964"/>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54373"/>
                </a:solidFill>
                <a:latin typeface="Poppins" pitchFamily="2" charset="77"/>
                <a:cs typeface="Poppins" pitchFamily="2" charset="77"/>
              </a:rPr>
              <a:t>31%</a:t>
            </a:r>
          </a:p>
          <a:p>
            <a:pPr algn="ctr"/>
            <a:r>
              <a:rPr lang="en-US" sz="1600" dirty="0">
                <a:solidFill>
                  <a:srgbClr val="354373"/>
                </a:solidFill>
                <a:latin typeface="Poppins" pitchFamily="2" charset="77"/>
                <a:cs typeface="Poppins" pitchFamily="2" charset="77"/>
              </a:rPr>
              <a:t>For confirmed</a:t>
            </a:r>
          </a:p>
        </p:txBody>
      </p:sp>
      <p:sp>
        <p:nvSpPr>
          <p:cNvPr id="11" name="Rounded Rectangle 10">
            <a:extLst>
              <a:ext uri="{FF2B5EF4-FFF2-40B4-BE49-F238E27FC236}">
                <a16:creationId xmlns:a16="http://schemas.microsoft.com/office/drawing/2014/main" id="{BA632F37-3F62-748E-BA21-AC3A533F3AC1}"/>
              </a:ext>
            </a:extLst>
          </p:cNvPr>
          <p:cNvSpPr/>
          <p:nvPr/>
        </p:nvSpPr>
        <p:spPr>
          <a:xfrm>
            <a:off x="8969184" y="4931048"/>
            <a:ext cx="1738974" cy="888964"/>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354373"/>
                </a:solidFill>
                <a:latin typeface="Poppins" pitchFamily="2" charset="77"/>
                <a:cs typeface="Poppins" pitchFamily="2" charset="77"/>
              </a:rPr>
              <a:t>37%</a:t>
            </a:r>
          </a:p>
          <a:p>
            <a:pPr algn="ctr"/>
            <a:r>
              <a:rPr lang="en-US" sz="1600">
                <a:solidFill>
                  <a:srgbClr val="354373"/>
                </a:solidFill>
                <a:latin typeface="Poppins" pitchFamily="2" charset="77"/>
                <a:cs typeface="Poppins" pitchFamily="2" charset="77"/>
              </a:rPr>
              <a:t>For confirmed</a:t>
            </a:r>
          </a:p>
        </p:txBody>
      </p:sp>
    </p:spTree>
    <p:extLst>
      <p:ext uri="{BB962C8B-B14F-4D97-AF65-F5344CB8AC3E}">
        <p14:creationId xmlns:p14="http://schemas.microsoft.com/office/powerpoint/2010/main" val="160670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and person smiling&#10;&#10;Description automatically generated">
            <a:extLst>
              <a:ext uri="{FF2B5EF4-FFF2-40B4-BE49-F238E27FC236}">
                <a16:creationId xmlns:a16="http://schemas.microsoft.com/office/drawing/2014/main" id="{83E0F818-7D3A-38C5-6455-AEC554C80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49" y="1313355"/>
            <a:ext cx="3620061" cy="3620061"/>
          </a:xfrm>
          <a:prstGeom prst="rect">
            <a:avLst/>
          </a:prstGeom>
        </p:spPr>
      </p:pic>
      <p:sp>
        <p:nvSpPr>
          <p:cNvPr id="3" name="Rounded Rectangle 2">
            <a:extLst>
              <a:ext uri="{FF2B5EF4-FFF2-40B4-BE49-F238E27FC236}">
                <a16:creationId xmlns:a16="http://schemas.microsoft.com/office/drawing/2014/main" id="{5093BD24-EB0C-07A1-F81F-C4D018830D68}"/>
              </a:ext>
            </a:extLst>
          </p:cNvPr>
          <p:cNvSpPr/>
          <p:nvPr/>
        </p:nvSpPr>
        <p:spPr>
          <a:xfrm>
            <a:off x="438548" y="4775939"/>
            <a:ext cx="3620061"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They are talkers </a:t>
            </a:r>
          </a:p>
          <a:p>
            <a:pPr algn="ctr"/>
            <a:r>
              <a:rPr lang="en-US" sz="2000" dirty="0">
                <a:solidFill>
                  <a:srgbClr val="354373"/>
                </a:solidFill>
                <a:latin typeface="Poppins" pitchFamily="2" charset="77"/>
                <a:cs typeface="Poppins" pitchFamily="2" charset="77"/>
              </a:rPr>
              <a:t>(Under 55yrs)</a:t>
            </a:r>
          </a:p>
        </p:txBody>
      </p:sp>
      <p:sp>
        <p:nvSpPr>
          <p:cNvPr id="4" name="Oval 3">
            <a:extLst>
              <a:ext uri="{FF2B5EF4-FFF2-40B4-BE49-F238E27FC236}">
                <a16:creationId xmlns:a16="http://schemas.microsoft.com/office/drawing/2014/main" id="{5B742DE6-D6BA-B623-95A9-01F83D5A50A9}"/>
              </a:ext>
            </a:extLst>
          </p:cNvPr>
          <p:cNvSpPr/>
          <p:nvPr/>
        </p:nvSpPr>
        <p:spPr>
          <a:xfrm>
            <a:off x="4469547" y="1612192"/>
            <a:ext cx="1061357" cy="996043"/>
          </a:xfrm>
          <a:prstGeom prst="ellipse">
            <a:avLst/>
          </a:prstGeom>
          <a:solidFill>
            <a:srgbClr val="CCE8F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354373"/>
                </a:solidFill>
                <a:latin typeface="Poppins" pitchFamily="2" charset="77"/>
                <a:cs typeface="Poppins" pitchFamily="2" charset="77"/>
              </a:rPr>
              <a:t>1</a:t>
            </a:r>
          </a:p>
        </p:txBody>
      </p:sp>
      <p:sp>
        <p:nvSpPr>
          <p:cNvPr id="5" name="Rounded Rectangle 4">
            <a:extLst>
              <a:ext uri="{FF2B5EF4-FFF2-40B4-BE49-F238E27FC236}">
                <a16:creationId xmlns:a16="http://schemas.microsoft.com/office/drawing/2014/main" id="{BF9A5EF8-9F7E-3A77-30E1-D0D6130C21A5}"/>
              </a:ext>
            </a:extLst>
          </p:cNvPr>
          <p:cNvSpPr/>
          <p:nvPr/>
        </p:nvSpPr>
        <p:spPr>
          <a:xfrm>
            <a:off x="5291418" y="1612192"/>
            <a:ext cx="5632568" cy="996043"/>
          </a:xfrm>
          <a:prstGeom prst="roundRect">
            <a:avLst/>
          </a:prstGeom>
          <a:noFill/>
          <a:ln w="38100">
            <a:solidFill>
              <a:srgbClr val="CCE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54373"/>
                </a:solidFill>
                <a:latin typeface="Poppins" pitchFamily="2" charset="77"/>
                <a:cs typeface="Poppins" pitchFamily="2" charset="77"/>
              </a:rPr>
              <a:t>Yes, I have recommended a/multiple charities to others. (NPS)</a:t>
            </a:r>
          </a:p>
          <a:p>
            <a:pPr algn="ctr"/>
            <a:r>
              <a:rPr lang="en-US" dirty="0">
                <a:solidFill>
                  <a:srgbClr val="354373"/>
                </a:solidFill>
                <a:latin typeface="Poppins" pitchFamily="2" charset="77"/>
                <a:cs typeface="Poppins" pitchFamily="2" charset="77"/>
              </a:rPr>
              <a:t> (65%, 58%, 38%, 24%)</a:t>
            </a:r>
          </a:p>
        </p:txBody>
      </p:sp>
      <p:sp>
        <p:nvSpPr>
          <p:cNvPr id="6" name="Oval 5">
            <a:extLst>
              <a:ext uri="{FF2B5EF4-FFF2-40B4-BE49-F238E27FC236}">
                <a16:creationId xmlns:a16="http://schemas.microsoft.com/office/drawing/2014/main" id="{74E1BC60-950E-1EA4-6BCA-23574EE3E528}"/>
              </a:ext>
            </a:extLst>
          </p:cNvPr>
          <p:cNvSpPr/>
          <p:nvPr/>
        </p:nvSpPr>
        <p:spPr>
          <a:xfrm>
            <a:off x="4469546" y="3554812"/>
            <a:ext cx="1061357" cy="996043"/>
          </a:xfrm>
          <a:prstGeom prst="ellipse">
            <a:avLst/>
          </a:prstGeom>
          <a:solidFill>
            <a:srgbClr val="CCE8F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354373"/>
                </a:solidFill>
                <a:latin typeface="Poppins" pitchFamily="2" charset="77"/>
                <a:cs typeface="Poppins" pitchFamily="2" charset="77"/>
              </a:rPr>
              <a:t>2</a:t>
            </a:r>
          </a:p>
        </p:txBody>
      </p:sp>
      <p:sp>
        <p:nvSpPr>
          <p:cNvPr id="7" name="Rounded Rectangle 6">
            <a:extLst>
              <a:ext uri="{FF2B5EF4-FFF2-40B4-BE49-F238E27FC236}">
                <a16:creationId xmlns:a16="http://schemas.microsoft.com/office/drawing/2014/main" id="{3C733519-022B-2F71-D43A-878001D21DD1}"/>
              </a:ext>
            </a:extLst>
          </p:cNvPr>
          <p:cNvSpPr/>
          <p:nvPr/>
        </p:nvSpPr>
        <p:spPr>
          <a:xfrm>
            <a:off x="5291418" y="3285871"/>
            <a:ext cx="5632568" cy="1372081"/>
          </a:xfrm>
          <a:prstGeom prst="roundRect">
            <a:avLst/>
          </a:prstGeom>
          <a:noFill/>
          <a:ln w="38100">
            <a:solidFill>
              <a:srgbClr val="CCE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0" i="0" dirty="0">
                <a:solidFill>
                  <a:srgbClr val="354373"/>
                </a:solidFill>
                <a:effectLst/>
                <a:latin typeface="Poppins" pitchFamily="2" charset="77"/>
                <a:cs typeface="Poppins" pitchFamily="2" charset="77"/>
              </a:rPr>
              <a:t>Have you ever recommended organisations or brands to family, friends or colleagues for each of the following? Often/All the time</a:t>
            </a:r>
          </a:p>
          <a:p>
            <a:pPr algn="ctr"/>
            <a:r>
              <a:rPr lang="en-US" dirty="0">
                <a:solidFill>
                  <a:srgbClr val="354373"/>
                </a:solidFill>
                <a:latin typeface="Poppins" pitchFamily="2" charset="77"/>
                <a:cs typeface="Poppins" pitchFamily="2" charset="77"/>
              </a:rPr>
              <a:t>(73%, 61%, 44%, 27%)</a:t>
            </a:r>
          </a:p>
        </p:txBody>
      </p:sp>
      <p:sp>
        <p:nvSpPr>
          <p:cNvPr id="9" name="TextBox 8">
            <a:extLst>
              <a:ext uri="{FF2B5EF4-FFF2-40B4-BE49-F238E27FC236}">
                <a16:creationId xmlns:a16="http://schemas.microsoft.com/office/drawing/2014/main" id="{743DE298-02C2-044E-AB4E-37AEBA1F4496}"/>
              </a:ext>
            </a:extLst>
          </p:cNvPr>
          <p:cNvSpPr txBox="1"/>
          <p:nvPr/>
        </p:nvSpPr>
        <p:spPr>
          <a:xfrm>
            <a:off x="4689593" y="5219285"/>
            <a:ext cx="7063859" cy="646331"/>
          </a:xfrm>
          <a:prstGeom prst="rect">
            <a:avLst/>
          </a:prstGeom>
          <a:noFill/>
        </p:spPr>
        <p:txBody>
          <a:bodyPr wrap="square" rtlCol="0">
            <a:spAutoFit/>
          </a:bodyPr>
          <a:lstStyle/>
          <a:p>
            <a:pPr algn="ctr"/>
            <a:r>
              <a:rPr lang="en-US" dirty="0">
                <a:solidFill>
                  <a:srgbClr val="354373"/>
                </a:solidFill>
                <a:latin typeface="Poppins" pitchFamily="2" charset="77"/>
                <a:cs typeface="Poppins" pitchFamily="2" charset="77"/>
              </a:rPr>
              <a:t>Older confirmed/considerers are only stronger than rejectors 55yrs+</a:t>
            </a:r>
          </a:p>
        </p:txBody>
      </p:sp>
    </p:spTree>
    <p:extLst>
      <p:ext uri="{BB962C8B-B14F-4D97-AF65-F5344CB8AC3E}">
        <p14:creationId xmlns:p14="http://schemas.microsoft.com/office/powerpoint/2010/main" val="109284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81B21B0-A95A-21BE-0DE5-93AC1B843C15}"/>
              </a:ext>
            </a:extLst>
          </p:cNvPr>
          <p:cNvGraphicFramePr/>
          <p:nvPr>
            <p:extLst>
              <p:ext uri="{D42A27DB-BD31-4B8C-83A1-F6EECF244321}">
                <p14:modId xmlns:p14="http://schemas.microsoft.com/office/powerpoint/2010/main" val="2232065278"/>
              </p:ext>
            </p:extLst>
          </p:nvPr>
        </p:nvGraphicFramePr>
        <p:xfrm>
          <a:off x="201105" y="134078"/>
          <a:ext cx="10646229" cy="478383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A0CBDD66-0878-B1E0-29FA-2BEE341961D8}"/>
              </a:ext>
            </a:extLst>
          </p:cNvPr>
          <p:cNvSpPr>
            <a:spLocks noGrp="1"/>
          </p:cNvSpPr>
          <p:nvPr>
            <p:ph type="title"/>
          </p:nvPr>
        </p:nvSpPr>
        <p:spPr/>
        <p:txBody>
          <a:bodyPr/>
          <a:lstStyle/>
          <a:p>
            <a:r>
              <a:rPr lang="en-US" dirty="0"/>
              <a:t>Attitudes to GiW</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FDDA02D0-82BF-C1DD-97D6-96C7C4E3F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60213">
            <a:off x="9732856" y="2815713"/>
            <a:ext cx="578734" cy="578734"/>
          </a:xfrm>
          <a:prstGeom prst="rect">
            <a:avLst/>
          </a:prstGeom>
        </p:spPr>
      </p:pic>
      <p:sp>
        <p:nvSpPr>
          <p:cNvPr id="4" name="Oval 3">
            <a:extLst>
              <a:ext uri="{FF2B5EF4-FFF2-40B4-BE49-F238E27FC236}">
                <a16:creationId xmlns:a16="http://schemas.microsoft.com/office/drawing/2014/main" id="{158243FB-032E-BADC-84B5-C38225F989DC}"/>
              </a:ext>
            </a:extLst>
          </p:cNvPr>
          <p:cNvSpPr/>
          <p:nvPr/>
        </p:nvSpPr>
        <p:spPr>
          <a:xfrm>
            <a:off x="9533762" y="3343424"/>
            <a:ext cx="2314107" cy="1455676"/>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38427C"/>
                </a:solidFill>
                <a:latin typeface="Poppins" pitchFamily="2" charset="77"/>
                <a:cs typeface="Poppins" pitchFamily="2" charset="77"/>
              </a:rPr>
              <a:t>We need to close the attitude gap for &lt;55Y especially “Anyone can include a charity in their Will” </a:t>
            </a:r>
          </a:p>
        </p:txBody>
      </p:sp>
      <p:cxnSp>
        <p:nvCxnSpPr>
          <p:cNvPr id="9" name="Straight Arrow Connector 8">
            <a:extLst>
              <a:ext uri="{FF2B5EF4-FFF2-40B4-BE49-F238E27FC236}">
                <a16:creationId xmlns:a16="http://schemas.microsoft.com/office/drawing/2014/main" id="{A8561C9D-74F2-4281-057C-119CB46A4B04}"/>
              </a:ext>
            </a:extLst>
          </p:cNvPr>
          <p:cNvCxnSpPr>
            <a:cxnSpLocks/>
          </p:cNvCxnSpPr>
          <p:nvPr/>
        </p:nvCxnSpPr>
        <p:spPr>
          <a:xfrm>
            <a:off x="7806813" y="2737759"/>
            <a:ext cx="2110409" cy="0"/>
          </a:xfrm>
          <a:prstGeom prst="straightConnector1">
            <a:avLst/>
          </a:prstGeom>
          <a:ln w="28575">
            <a:solidFill>
              <a:srgbClr val="35437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9E2B78-CBF3-C69F-BB83-5DAC0209B9C5}"/>
              </a:ext>
            </a:extLst>
          </p:cNvPr>
          <p:cNvCxnSpPr>
            <a:cxnSpLocks/>
          </p:cNvCxnSpPr>
          <p:nvPr/>
        </p:nvCxnSpPr>
        <p:spPr>
          <a:xfrm>
            <a:off x="7644581" y="3784896"/>
            <a:ext cx="1096297" cy="0"/>
          </a:xfrm>
          <a:prstGeom prst="straightConnector1">
            <a:avLst/>
          </a:prstGeom>
          <a:ln w="28575">
            <a:solidFill>
              <a:srgbClr val="35437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64B4B79-85F2-5B74-741B-46669D5E6487}"/>
              </a:ext>
            </a:extLst>
          </p:cNvPr>
          <p:cNvCxnSpPr>
            <a:cxnSpLocks/>
          </p:cNvCxnSpPr>
          <p:nvPr/>
        </p:nvCxnSpPr>
        <p:spPr>
          <a:xfrm>
            <a:off x="7551174" y="1213761"/>
            <a:ext cx="1096297" cy="0"/>
          </a:xfrm>
          <a:prstGeom prst="straightConnector1">
            <a:avLst/>
          </a:prstGeom>
          <a:ln w="28575">
            <a:solidFill>
              <a:srgbClr val="35437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38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5B8E5">
            <a:alpha val="20000"/>
          </a:srgbClr>
        </a:solidFill>
        <a:effectLst/>
      </p:bgPr>
    </p:bg>
    <p:spTree>
      <p:nvGrpSpPr>
        <p:cNvPr id="1" name="">
          <a:extLst>
            <a:ext uri="{FF2B5EF4-FFF2-40B4-BE49-F238E27FC236}">
              <a16:creationId xmlns:a16="http://schemas.microsoft.com/office/drawing/2014/main" id="{8D604EC3-1F65-0CDE-9D1A-A1B0AF5CD4C4}"/>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B316676C-ACAE-D7CF-5E5A-BC9C96C623DF}"/>
              </a:ext>
            </a:extLst>
          </p:cNvPr>
          <p:cNvSpPr/>
          <p:nvPr/>
        </p:nvSpPr>
        <p:spPr>
          <a:xfrm>
            <a:off x="5290199" y="1596555"/>
            <a:ext cx="1457525" cy="1435411"/>
          </a:xfrm>
          <a:prstGeom prst="ellipse">
            <a:avLst/>
          </a:prstGeom>
          <a:solidFill>
            <a:srgbClr val="C5B8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3B5B96D-2E6F-EB8B-3AE8-B664DAE38D2B}"/>
              </a:ext>
            </a:extLst>
          </p:cNvPr>
          <p:cNvSpPr/>
          <p:nvPr/>
        </p:nvSpPr>
        <p:spPr>
          <a:xfrm>
            <a:off x="8001635" y="3376694"/>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Continue to Normalise!</a:t>
            </a:r>
          </a:p>
        </p:txBody>
      </p:sp>
      <p:sp>
        <p:nvSpPr>
          <p:cNvPr id="12" name="Rounded Rectangle 11">
            <a:extLst>
              <a:ext uri="{FF2B5EF4-FFF2-40B4-BE49-F238E27FC236}">
                <a16:creationId xmlns:a16="http://schemas.microsoft.com/office/drawing/2014/main" id="{2EB38470-822E-EB60-C2CA-066434DB4DBD}"/>
              </a:ext>
            </a:extLst>
          </p:cNvPr>
          <p:cNvSpPr/>
          <p:nvPr/>
        </p:nvSpPr>
        <p:spPr>
          <a:xfrm>
            <a:off x="8001635" y="4202306"/>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54373"/>
                </a:solidFill>
                <a:latin typeface="Poppins" pitchFamily="2" charset="77"/>
                <a:cs typeface="Poppins" pitchFamily="2" charset="77"/>
              </a:rPr>
              <a:t>They are talkers. Utilise this to promote the idea that including charities in wills is accessible for everyone and it’s EASY.</a:t>
            </a:r>
          </a:p>
        </p:txBody>
      </p:sp>
      <p:sp>
        <p:nvSpPr>
          <p:cNvPr id="4" name="Oval 3">
            <a:extLst>
              <a:ext uri="{FF2B5EF4-FFF2-40B4-BE49-F238E27FC236}">
                <a16:creationId xmlns:a16="http://schemas.microsoft.com/office/drawing/2014/main" id="{76483075-8197-2981-0B33-482C5D1D0B3E}"/>
              </a:ext>
            </a:extLst>
          </p:cNvPr>
          <p:cNvSpPr/>
          <p:nvPr/>
        </p:nvSpPr>
        <p:spPr>
          <a:xfrm>
            <a:off x="8568652" y="1558087"/>
            <a:ext cx="1457525" cy="1435411"/>
          </a:xfrm>
          <a:prstGeom prst="ellipse">
            <a:avLst/>
          </a:prstGeom>
          <a:solidFill>
            <a:srgbClr val="C5B8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ACEC713-EA0E-0259-8F1F-B66E43131336}"/>
              </a:ext>
            </a:extLst>
          </p:cNvPr>
          <p:cNvSpPr/>
          <p:nvPr/>
        </p:nvSpPr>
        <p:spPr>
          <a:xfrm>
            <a:off x="1395523" y="3382334"/>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Run your campaign on 2-speeds by age</a:t>
            </a:r>
          </a:p>
        </p:txBody>
      </p:sp>
      <p:sp>
        <p:nvSpPr>
          <p:cNvPr id="15" name="Rounded Rectangle 14">
            <a:extLst>
              <a:ext uri="{FF2B5EF4-FFF2-40B4-BE49-F238E27FC236}">
                <a16:creationId xmlns:a16="http://schemas.microsoft.com/office/drawing/2014/main" id="{B52DA0B8-760B-A641-4736-104CA8870E0D}"/>
              </a:ext>
            </a:extLst>
          </p:cNvPr>
          <p:cNvSpPr/>
          <p:nvPr/>
        </p:nvSpPr>
        <p:spPr>
          <a:xfrm>
            <a:off x="1395523" y="4246414"/>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354373"/>
                </a:solidFill>
                <a:latin typeface="Poppins"/>
                <a:cs typeface="Poppins"/>
              </a:rPr>
              <a:t>Our 55yrs + and under 55yrs are dramatically different audiences in terms of financial optimism, giving and sharing. </a:t>
            </a:r>
          </a:p>
        </p:txBody>
      </p:sp>
      <p:sp>
        <p:nvSpPr>
          <p:cNvPr id="5" name="Oval 4">
            <a:extLst>
              <a:ext uri="{FF2B5EF4-FFF2-40B4-BE49-F238E27FC236}">
                <a16:creationId xmlns:a16="http://schemas.microsoft.com/office/drawing/2014/main" id="{B7E3C314-3E05-DBBA-53E4-EA3C5FA0C67F}"/>
              </a:ext>
            </a:extLst>
          </p:cNvPr>
          <p:cNvSpPr/>
          <p:nvPr/>
        </p:nvSpPr>
        <p:spPr>
          <a:xfrm>
            <a:off x="2000777" y="1558087"/>
            <a:ext cx="1457525" cy="1435411"/>
          </a:xfrm>
          <a:prstGeom prst="ellipse">
            <a:avLst/>
          </a:prstGeom>
          <a:solidFill>
            <a:srgbClr val="C5B8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67D939C-3FC1-5776-029B-BAAF72DE4FF3}"/>
              </a:ext>
            </a:extLst>
          </p:cNvPr>
          <p:cNvSpPr/>
          <p:nvPr/>
        </p:nvSpPr>
        <p:spPr>
          <a:xfrm>
            <a:off x="4698579" y="3358738"/>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Build Trust</a:t>
            </a:r>
          </a:p>
        </p:txBody>
      </p:sp>
      <p:sp>
        <p:nvSpPr>
          <p:cNvPr id="14" name="Rounded Rectangle 13">
            <a:extLst>
              <a:ext uri="{FF2B5EF4-FFF2-40B4-BE49-F238E27FC236}">
                <a16:creationId xmlns:a16="http://schemas.microsoft.com/office/drawing/2014/main" id="{59DBCB70-C507-B1B0-CB67-8C91A25BC8C9}"/>
              </a:ext>
            </a:extLst>
          </p:cNvPr>
          <p:cNvSpPr/>
          <p:nvPr/>
        </p:nvSpPr>
        <p:spPr>
          <a:xfrm>
            <a:off x="4698579" y="4184350"/>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54373"/>
                </a:solidFill>
                <a:latin typeface="Poppins" pitchFamily="2" charset="77"/>
                <a:cs typeface="Poppins" pitchFamily="2" charset="77"/>
              </a:rPr>
              <a:t>Keep building trust with your audience. They need to know you will use their gift wisely.</a:t>
            </a:r>
          </a:p>
        </p:txBody>
      </p:sp>
      <p:sp>
        <p:nvSpPr>
          <p:cNvPr id="18" name="Rounded Rectangle 17">
            <a:extLst>
              <a:ext uri="{FF2B5EF4-FFF2-40B4-BE49-F238E27FC236}">
                <a16:creationId xmlns:a16="http://schemas.microsoft.com/office/drawing/2014/main" id="{F85EE129-7771-D98A-A8AF-EC9B77552523}"/>
              </a:ext>
            </a:extLst>
          </p:cNvPr>
          <p:cNvSpPr/>
          <p:nvPr/>
        </p:nvSpPr>
        <p:spPr>
          <a:xfrm>
            <a:off x="2385192" y="457184"/>
            <a:ext cx="7421616" cy="903283"/>
          </a:xfrm>
          <a:prstGeom prst="roundRect">
            <a:avLst/>
          </a:prstGeom>
          <a:solidFill>
            <a:srgbClr val="C5B8E5"/>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dirty="0">
                <a:solidFill>
                  <a:srgbClr val="354373"/>
                </a:solidFill>
                <a:latin typeface="Poppins" pitchFamily="2" charset="77"/>
                <a:cs typeface="Poppins" pitchFamily="2" charset="77"/>
              </a:rPr>
              <a:t>GIW Sweet Spot</a:t>
            </a:r>
          </a:p>
          <a:p>
            <a:pPr algn="ctr"/>
            <a:r>
              <a:rPr lang="en-US" sz="1800" dirty="0">
                <a:solidFill>
                  <a:srgbClr val="354373"/>
                </a:solidFill>
                <a:latin typeface="Poppins" pitchFamily="2" charset="77"/>
                <a:cs typeface="Poppins" pitchFamily="2" charset="77"/>
              </a:rPr>
              <a:t>What are the demographics and attitudes of potential GiW supporters in Australia?</a:t>
            </a:r>
          </a:p>
        </p:txBody>
      </p:sp>
      <p:pic>
        <p:nvPicPr>
          <p:cNvPr id="3" name="Graphic 2" descr="Gears outline">
            <a:extLst>
              <a:ext uri="{FF2B5EF4-FFF2-40B4-BE49-F238E27FC236}">
                <a16:creationId xmlns:a16="http://schemas.microsoft.com/office/drawing/2014/main" id="{1A5F5EA7-0A98-C84F-1038-BC4CC8A7E6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2339" y="1794315"/>
            <a:ext cx="914400" cy="914400"/>
          </a:xfrm>
          <a:prstGeom prst="rect">
            <a:avLst/>
          </a:prstGeom>
        </p:spPr>
      </p:pic>
      <p:pic>
        <p:nvPicPr>
          <p:cNvPr id="7" name="Graphic 6" descr="Megaphone outline">
            <a:extLst>
              <a:ext uri="{FF2B5EF4-FFF2-40B4-BE49-F238E27FC236}">
                <a16:creationId xmlns:a16="http://schemas.microsoft.com/office/drawing/2014/main" id="{EB4B7CFD-F5D9-ECF3-7353-E086C49C5B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9380" y="1655373"/>
            <a:ext cx="1148067" cy="1148067"/>
          </a:xfrm>
          <a:prstGeom prst="rect">
            <a:avLst/>
          </a:prstGeom>
        </p:spPr>
      </p:pic>
      <p:pic>
        <p:nvPicPr>
          <p:cNvPr id="19" name="Graphic 18" descr="Shield Tick outline">
            <a:extLst>
              <a:ext uri="{FF2B5EF4-FFF2-40B4-BE49-F238E27FC236}">
                <a16:creationId xmlns:a16="http://schemas.microsoft.com/office/drawing/2014/main" id="{630C2267-6038-B694-B7F1-A36DD91F3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6955" y="1857060"/>
            <a:ext cx="914400" cy="914400"/>
          </a:xfrm>
          <a:prstGeom prst="rect">
            <a:avLst/>
          </a:prstGeom>
        </p:spPr>
      </p:pic>
    </p:spTree>
    <p:extLst>
      <p:ext uri="{BB962C8B-B14F-4D97-AF65-F5344CB8AC3E}">
        <p14:creationId xmlns:p14="http://schemas.microsoft.com/office/powerpoint/2010/main" val="275499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CADF">
            <a:alpha val="50000"/>
          </a:srgbClr>
        </a:solidFill>
        <a:effectLst/>
      </p:bgPr>
    </p:bg>
    <p:spTree>
      <p:nvGrpSpPr>
        <p:cNvPr id="1" name="">
          <a:extLst>
            <a:ext uri="{FF2B5EF4-FFF2-40B4-BE49-F238E27FC236}">
              <a16:creationId xmlns:a16="http://schemas.microsoft.com/office/drawing/2014/main" id="{B8C4F8F6-A1A3-F29D-2F8E-C8F57A0DCB8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E8B1CAB4-FA5C-9FD6-2060-7C397898F2E3}"/>
              </a:ext>
            </a:extLst>
          </p:cNvPr>
          <p:cNvSpPr/>
          <p:nvPr/>
        </p:nvSpPr>
        <p:spPr>
          <a:xfrm>
            <a:off x="2466884" y="3297738"/>
            <a:ext cx="7421616" cy="1575203"/>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354373"/>
                </a:solidFill>
                <a:latin typeface="Poppins" pitchFamily="2" charset="77"/>
                <a:cs typeface="Poppins" pitchFamily="2" charset="77"/>
              </a:rPr>
              <a:t>From Intention to Action </a:t>
            </a:r>
          </a:p>
          <a:p>
            <a:pPr algn="ctr"/>
            <a:r>
              <a:rPr lang="en-US" sz="2400" dirty="0">
                <a:solidFill>
                  <a:srgbClr val="354373"/>
                </a:solidFill>
                <a:latin typeface="Poppins" pitchFamily="2" charset="77"/>
                <a:cs typeface="Poppins" pitchFamily="2" charset="77"/>
              </a:rPr>
              <a:t>Understanding the steps to include a charity</a:t>
            </a:r>
          </a:p>
        </p:txBody>
      </p:sp>
      <p:sp>
        <p:nvSpPr>
          <p:cNvPr id="7" name="Oval 6">
            <a:extLst>
              <a:ext uri="{FF2B5EF4-FFF2-40B4-BE49-F238E27FC236}">
                <a16:creationId xmlns:a16="http://schemas.microsoft.com/office/drawing/2014/main" id="{6EF43402-D0EE-D291-18CE-76A053EA9DFD}"/>
              </a:ext>
            </a:extLst>
          </p:cNvPr>
          <p:cNvSpPr/>
          <p:nvPr/>
        </p:nvSpPr>
        <p:spPr>
          <a:xfrm>
            <a:off x="5367237" y="1431858"/>
            <a:ext cx="1457525" cy="1435411"/>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ignature outline">
            <a:extLst>
              <a:ext uri="{FF2B5EF4-FFF2-40B4-BE49-F238E27FC236}">
                <a16:creationId xmlns:a16="http://schemas.microsoft.com/office/drawing/2014/main" id="{85C6A1C3-43F5-3E42-A150-2DF842880E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799" y="1692363"/>
            <a:ext cx="914400" cy="914400"/>
          </a:xfrm>
          <a:prstGeom prst="rect">
            <a:avLst/>
          </a:prstGeom>
        </p:spPr>
      </p:pic>
    </p:spTree>
    <p:extLst>
      <p:ext uri="{BB962C8B-B14F-4D97-AF65-F5344CB8AC3E}">
        <p14:creationId xmlns:p14="http://schemas.microsoft.com/office/powerpoint/2010/main" val="106150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8FA">
            <a:alpha val="20000"/>
          </a:srgbClr>
        </a:solidFill>
        <a:effectLst/>
      </p:bgPr>
    </p:bg>
    <p:spTree>
      <p:nvGrpSpPr>
        <p:cNvPr id="1" name="">
          <a:extLst>
            <a:ext uri="{FF2B5EF4-FFF2-40B4-BE49-F238E27FC236}">
              <a16:creationId xmlns:a16="http://schemas.microsoft.com/office/drawing/2014/main" id="{C543D756-1B5A-402F-1CF1-579A146F98C3}"/>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3F7C2E28-EAC4-AA31-5851-093462119107}"/>
              </a:ext>
            </a:extLst>
          </p:cNvPr>
          <p:cNvSpPr/>
          <p:nvPr/>
        </p:nvSpPr>
        <p:spPr>
          <a:xfrm>
            <a:off x="5290199" y="1916595"/>
            <a:ext cx="1457525" cy="1435411"/>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5722ACE2-C723-DC6A-488E-54196CE0F23A}"/>
              </a:ext>
            </a:extLst>
          </p:cNvPr>
          <p:cNvSpPr/>
          <p:nvPr/>
        </p:nvSpPr>
        <p:spPr>
          <a:xfrm>
            <a:off x="4599674" y="3630366"/>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Intention to Action</a:t>
            </a:r>
          </a:p>
        </p:txBody>
      </p:sp>
      <p:sp>
        <p:nvSpPr>
          <p:cNvPr id="12" name="Rounded Rectangle 11">
            <a:extLst>
              <a:ext uri="{FF2B5EF4-FFF2-40B4-BE49-F238E27FC236}">
                <a16:creationId xmlns:a16="http://schemas.microsoft.com/office/drawing/2014/main" id="{66AD5A0D-6ACD-9E73-D8D4-327803BEB86B}"/>
              </a:ext>
            </a:extLst>
          </p:cNvPr>
          <p:cNvSpPr/>
          <p:nvPr/>
        </p:nvSpPr>
        <p:spPr>
          <a:xfrm>
            <a:off x="4599674" y="4455979"/>
            <a:ext cx="2865844" cy="1222558"/>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54373"/>
                </a:solidFill>
                <a:latin typeface="Poppins" pitchFamily="2" charset="77"/>
                <a:cs typeface="Poppins" pitchFamily="2" charset="77"/>
              </a:rPr>
              <a:t>Understanding the steps to include a charity</a:t>
            </a:r>
          </a:p>
        </p:txBody>
      </p:sp>
      <p:sp>
        <p:nvSpPr>
          <p:cNvPr id="4" name="Oval 3">
            <a:extLst>
              <a:ext uri="{FF2B5EF4-FFF2-40B4-BE49-F238E27FC236}">
                <a16:creationId xmlns:a16="http://schemas.microsoft.com/office/drawing/2014/main" id="{3B9D834A-3CEB-632A-6F60-62779C0D092B}"/>
              </a:ext>
            </a:extLst>
          </p:cNvPr>
          <p:cNvSpPr/>
          <p:nvPr/>
        </p:nvSpPr>
        <p:spPr>
          <a:xfrm>
            <a:off x="8568652" y="1878127"/>
            <a:ext cx="1457525" cy="1435411"/>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D6F533F-1342-A824-5548-AED366D1BBBF}"/>
              </a:ext>
            </a:extLst>
          </p:cNvPr>
          <p:cNvSpPr/>
          <p:nvPr/>
        </p:nvSpPr>
        <p:spPr>
          <a:xfrm>
            <a:off x="7864493" y="3591898"/>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Life Events</a:t>
            </a:r>
          </a:p>
        </p:txBody>
      </p:sp>
      <p:sp>
        <p:nvSpPr>
          <p:cNvPr id="15" name="Rounded Rectangle 14">
            <a:extLst>
              <a:ext uri="{FF2B5EF4-FFF2-40B4-BE49-F238E27FC236}">
                <a16:creationId xmlns:a16="http://schemas.microsoft.com/office/drawing/2014/main" id="{65C8857C-B99A-5F09-4077-8D041FD24E66}"/>
              </a:ext>
            </a:extLst>
          </p:cNvPr>
          <p:cNvSpPr/>
          <p:nvPr/>
        </p:nvSpPr>
        <p:spPr>
          <a:xfrm>
            <a:off x="7864493" y="4455979"/>
            <a:ext cx="2865844" cy="1222558"/>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354373"/>
                </a:solidFill>
                <a:latin typeface="Poppins"/>
                <a:cs typeface="Poppins"/>
              </a:rPr>
              <a:t>How do life experiences connect with leaving a gift in Will?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AA0B1950-1E7D-7957-C812-202E8D09D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743" y="2075672"/>
            <a:ext cx="942074" cy="942074"/>
          </a:xfrm>
          <a:prstGeom prst="rect">
            <a:avLst/>
          </a:prstGeom>
        </p:spPr>
      </p:pic>
      <p:sp>
        <p:nvSpPr>
          <p:cNvPr id="5" name="Oval 4">
            <a:extLst>
              <a:ext uri="{FF2B5EF4-FFF2-40B4-BE49-F238E27FC236}">
                <a16:creationId xmlns:a16="http://schemas.microsoft.com/office/drawing/2014/main" id="{ABBB6A8A-E35D-65BB-8CF5-9C73B329F35A}"/>
              </a:ext>
            </a:extLst>
          </p:cNvPr>
          <p:cNvSpPr/>
          <p:nvPr/>
        </p:nvSpPr>
        <p:spPr>
          <a:xfrm>
            <a:off x="2000777" y="1878127"/>
            <a:ext cx="1457525" cy="1435411"/>
          </a:xfrm>
          <a:prstGeom prst="ellipse">
            <a:avLst/>
          </a:prstGeom>
          <a:solidFill>
            <a:srgbClr val="C5B8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78FE7B76-94A0-467F-8C1B-2A4B1D05192C}"/>
              </a:ext>
            </a:extLst>
          </p:cNvPr>
          <p:cNvSpPr/>
          <p:nvPr/>
        </p:nvSpPr>
        <p:spPr>
          <a:xfrm>
            <a:off x="1296618" y="3612410"/>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GiW Sweet Spot</a:t>
            </a:r>
          </a:p>
        </p:txBody>
      </p:sp>
      <p:sp>
        <p:nvSpPr>
          <p:cNvPr id="14" name="Rounded Rectangle 13">
            <a:extLst>
              <a:ext uri="{FF2B5EF4-FFF2-40B4-BE49-F238E27FC236}">
                <a16:creationId xmlns:a16="http://schemas.microsoft.com/office/drawing/2014/main" id="{88AC5659-D77F-8ACB-0214-4E579E6CF8C0}"/>
              </a:ext>
            </a:extLst>
          </p:cNvPr>
          <p:cNvSpPr/>
          <p:nvPr/>
        </p:nvSpPr>
        <p:spPr>
          <a:xfrm>
            <a:off x="1296618" y="4438023"/>
            <a:ext cx="2865844" cy="1222558"/>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54373"/>
                </a:solidFill>
                <a:latin typeface="Poppins" pitchFamily="2" charset="77"/>
                <a:cs typeface="Poppins" pitchFamily="2" charset="77"/>
              </a:rPr>
              <a:t>What are the demographics and attitudes of potential GiW supporters in Australia?</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7D068B94-C057-D589-CF99-01F212539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2" y="2137773"/>
            <a:ext cx="865454" cy="865454"/>
          </a:xfrm>
          <a:prstGeom prst="rect">
            <a:avLst/>
          </a:prstGeom>
        </p:spPr>
      </p:pic>
      <p:pic>
        <p:nvPicPr>
          <p:cNvPr id="17" name="Picture 4" descr="Shape&#10;&#10;Description automatically generated with low confidence">
            <a:extLst>
              <a:ext uri="{FF2B5EF4-FFF2-40B4-BE49-F238E27FC236}">
                <a16:creationId xmlns:a16="http://schemas.microsoft.com/office/drawing/2014/main" id="{C2672D71-10ED-5976-78D4-44BBD8318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42" y="2156708"/>
            <a:ext cx="914160" cy="914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97F6CC-E81E-F0DD-70DE-2BA4AA639924}"/>
              </a:ext>
            </a:extLst>
          </p:cNvPr>
          <p:cNvSpPr txBox="1"/>
          <p:nvPr/>
        </p:nvSpPr>
        <p:spPr>
          <a:xfrm>
            <a:off x="2430478" y="639913"/>
            <a:ext cx="7176966" cy="646331"/>
          </a:xfrm>
          <a:prstGeom prst="rect">
            <a:avLst/>
          </a:prstGeom>
          <a:noFill/>
        </p:spPr>
        <p:txBody>
          <a:bodyPr wrap="none" rtlCol="0">
            <a:spAutoFit/>
          </a:bodyPr>
          <a:lstStyle/>
          <a:p>
            <a:pPr algn="ctr"/>
            <a:r>
              <a:rPr lang="en-US" sz="3600" b="1" dirty="0">
                <a:solidFill>
                  <a:srgbClr val="354373"/>
                </a:solidFill>
                <a:latin typeface="Poppins" pitchFamily="2" charset="77"/>
                <a:cs typeface="Poppins" pitchFamily="2" charset="77"/>
              </a:rPr>
              <a:t>What are our goals for today?</a:t>
            </a:r>
          </a:p>
        </p:txBody>
      </p:sp>
    </p:spTree>
    <p:extLst>
      <p:ext uri="{BB962C8B-B14F-4D97-AF65-F5344CB8AC3E}">
        <p14:creationId xmlns:p14="http://schemas.microsoft.com/office/powerpoint/2010/main" val="2195839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341751" y="913997"/>
            <a:ext cx="7744640" cy="799730"/>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endParaRPr lang="en-US" sz="2800" dirty="0"/>
          </a:p>
        </p:txBody>
      </p:sp>
      <p:graphicFrame>
        <p:nvGraphicFramePr>
          <p:cNvPr id="3" name="Chart 2">
            <a:extLst>
              <a:ext uri="{FF2B5EF4-FFF2-40B4-BE49-F238E27FC236}">
                <a16:creationId xmlns:a16="http://schemas.microsoft.com/office/drawing/2014/main" id="{516ADA66-B0E8-F00C-F22A-4BA4D2B85232}"/>
              </a:ext>
            </a:extLst>
          </p:cNvPr>
          <p:cNvGraphicFramePr/>
          <p:nvPr>
            <p:extLst>
              <p:ext uri="{D42A27DB-BD31-4B8C-83A1-F6EECF244321}">
                <p14:modId xmlns:p14="http://schemas.microsoft.com/office/powerpoint/2010/main" val="2785004221"/>
              </p:ext>
            </p:extLst>
          </p:nvPr>
        </p:nvGraphicFramePr>
        <p:xfrm>
          <a:off x="736689" y="903762"/>
          <a:ext cx="10954763" cy="379845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CA05181A-0608-0ECB-3D77-F5EF14108545}"/>
              </a:ext>
            </a:extLst>
          </p:cNvPr>
          <p:cNvSpPr>
            <a:spLocks noGrp="1"/>
          </p:cNvSpPr>
          <p:nvPr>
            <p:ph type="title"/>
          </p:nvPr>
        </p:nvSpPr>
        <p:spPr/>
        <p:txBody>
          <a:bodyPr/>
          <a:lstStyle/>
          <a:p>
            <a:r>
              <a:rPr lang="en-US" sz="4400" dirty="0"/>
              <a:t>Will Writing</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DC4DE5A-2875-89A4-C0DA-7FB6D91DB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47">
            <a:off x="4201416" y="1618166"/>
            <a:ext cx="578734" cy="578734"/>
          </a:xfrm>
          <a:prstGeom prst="rect">
            <a:avLst/>
          </a:prstGeom>
        </p:spPr>
      </p:pic>
      <p:sp>
        <p:nvSpPr>
          <p:cNvPr id="6" name="Oval 5">
            <a:extLst>
              <a:ext uri="{FF2B5EF4-FFF2-40B4-BE49-F238E27FC236}">
                <a16:creationId xmlns:a16="http://schemas.microsoft.com/office/drawing/2014/main" id="{4AAFB49A-5F54-59C1-23E6-431D8963989C}"/>
              </a:ext>
            </a:extLst>
          </p:cNvPr>
          <p:cNvSpPr/>
          <p:nvPr/>
        </p:nvSpPr>
        <p:spPr>
          <a:xfrm>
            <a:off x="4303970" y="894413"/>
            <a:ext cx="1346305" cy="766034"/>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38427C"/>
                </a:solidFill>
                <a:latin typeface="Poppins" pitchFamily="2" charset="77"/>
                <a:cs typeface="Poppins" pitchFamily="2" charset="77"/>
              </a:rPr>
              <a:t>Investigate Partnerships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37D31E6-7BAB-1CEF-2614-80DB5A837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47">
            <a:off x="7469170" y="2165618"/>
            <a:ext cx="578734" cy="578734"/>
          </a:xfrm>
          <a:prstGeom prst="rect">
            <a:avLst/>
          </a:prstGeom>
        </p:spPr>
      </p:pic>
      <p:sp>
        <p:nvSpPr>
          <p:cNvPr id="8" name="Oval 7">
            <a:extLst>
              <a:ext uri="{FF2B5EF4-FFF2-40B4-BE49-F238E27FC236}">
                <a16:creationId xmlns:a16="http://schemas.microsoft.com/office/drawing/2014/main" id="{FB2475CC-AB4F-91B2-A11F-1367A6188B44}"/>
              </a:ext>
            </a:extLst>
          </p:cNvPr>
          <p:cNvSpPr/>
          <p:nvPr/>
        </p:nvSpPr>
        <p:spPr>
          <a:xfrm>
            <a:off x="7571724" y="1278194"/>
            <a:ext cx="1346305" cy="929705"/>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38427C"/>
                </a:solidFill>
                <a:latin typeface="Poppins" pitchFamily="2" charset="77"/>
                <a:cs typeface="Poppins" pitchFamily="2" charset="77"/>
              </a:rPr>
              <a:t>Reflects the growth of online Wills with the sector</a:t>
            </a:r>
          </a:p>
        </p:txBody>
      </p:sp>
    </p:spTree>
    <p:extLst>
      <p:ext uri="{BB962C8B-B14F-4D97-AF65-F5344CB8AC3E}">
        <p14:creationId xmlns:p14="http://schemas.microsoft.com/office/powerpoint/2010/main" val="412496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D3F0-1784-B7F1-1169-C5339217AE08}"/>
              </a:ext>
            </a:extLst>
          </p:cNvPr>
          <p:cNvSpPr>
            <a:spLocks noGrp="1"/>
          </p:cNvSpPr>
          <p:nvPr>
            <p:ph type="title"/>
          </p:nvPr>
        </p:nvSpPr>
        <p:spPr/>
        <p:txBody>
          <a:bodyPr/>
          <a:lstStyle/>
          <a:p>
            <a:r>
              <a:rPr lang="en-US" dirty="0"/>
              <a:t>Their Age: </a:t>
            </a:r>
            <a:r>
              <a:rPr lang="en-US" b="0" dirty="0"/>
              <a:t>Confirmed</a:t>
            </a:r>
          </a:p>
        </p:txBody>
      </p:sp>
      <p:graphicFrame>
        <p:nvGraphicFramePr>
          <p:cNvPr id="3" name="Chart 2">
            <a:extLst>
              <a:ext uri="{FF2B5EF4-FFF2-40B4-BE49-F238E27FC236}">
                <a16:creationId xmlns:a16="http://schemas.microsoft.com/office/drawing/2014/main" id="{200AE6FD-AA35-2FD9-4B49-8888F559A050}"/>
              </a:ext>
            </a:extLst>
          </p:cNvPr>
          <p:cNvGraphicFramePr/>
          <p:nvPr>
            <p:extLst>
              <p:ext uri="{D42A27DB-BD31-4B8C-83A1-F6EECF244321}">
                <p14:modId xmlns:p14="http://schemas.microsoft.com/office/powerpoint/2010/main" val="1369538120"/>
              </p:ext>
            </p:extLst>
          </p:nvPr>
        </p:nvGraphicFramePr>
        <p:xfrm>
          <a:off x="838200" y="816512"/>
          <a:ext cx="10250309" cy="3663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27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341750" y="125327"/>
            <a:ext cx="7744640" cy="799730"/>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endParaRPr lang="en-US" sz="2800" dirty="0"/>
          </a:p>
        </p:txBody>
      </p:sp>
      <p:graphicFrame>
        <p:nvGraphicFramePr>
          <p:cNvPr id="3" name="Chart 2">
            <a:extLst>
              <a:ext uri="{FF2B5EF4-FFF2-40B4-BE49-F238E27FC236}">
                <a16:creationId xmlns:a16="http://schemas.microsoft.com/office/drawing/2014/main" id="{516ADA66-B0E8-F00C-F22A-4BA4D2B85232}"/>
              </a:ext>
            </a:extLst>
          </p:cNvPr>
          <p:cNvGraphicFramePr/>
          <p:nvPr>
            <p:extLst>
              <p:ext uri="{D42A27DB-BD31-4B8C-83A1-F6EECF244321}">
                <p14:modId xmlns:p14="http://schemas.microsoft.com/office/powerpoint/2010/main" val="3638390470"/>
              </p:ext>
            </p:extLst>
          </p:nvPr>
        </p:nvGraphicFramePr>
        <p:xfrm>
          <a:off x="838200" y="537210"/>
          <a:ext cx="10954763" cy="433422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A7243A6E-941C-2940-99B2-ECD54DC741FC}"/>
              </a:ext>
            </a:extLst>
          </p:cNvPr>
          <p:cNvSpPr>
            <a:spLocks noGrp="1"/>
          </p:cNvSpPr>
          <p:nvPr>
            <p:ph type="title"/>
          </p:nvPr>
        </p:nvSpPr>
        <p:spPr/>
        <p:txBody>
          <a:bodyPr/>
          <a:lstStyle/>
          <a:p>
            <a:r>
              <a:rPr lang="en-US" sz="4400" dirty="0"/>
              <a:t>How many charities included</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C98A58A-2A82-99B3-26EB-3B08B784F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47">
            <a:off x="4817969" y="1412121"/>
            <a:ext cx="578734" cy="578734"/>
          </a:xfrm>
          <a:prstGeom prst="rect">
            <a:avLst/>
          </a:prstGeom>
        </p:spPr>
      </p:pic>
      <p:sp>
        <p:nvSpPr>
          <p:cNvPr id="6" name="Oval 5">
            <a:extLst>
              <a:ext uri="{FF2B5EF4-FFF2-40B4-BE49-F238E27FC236}">
                <a16:creationId xmlns:a16="http://schemas.microsoft.com/office/drawing/2014/main" id="{9CA22296-F147-00FA-CEDF-3FDC9B787A29}"/>
              </a:ext>
            </a:extLst>
          </p:cNvPr>
          <p:cNvSpPr/>
          <p:nvPr/>
        </p:nvSpPr>
        <p:spPr>
          <a:xfrm>
            <a:off x="5180351" y="756850"/>
            <a:ext cx="1346305" cy="766034"/>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38427C"/>
                </a:solidFill>
                <a:latin typeface="Poppins" pitchFamily="2" charset="77"/>
                <a:cs typeface="Poppins" pitchFamily="2" charset="77"/>
              </a:rPr>
              <a:t>Share the LOVE!</a:t>
            </a:r>
          </a:p>
        </p:txBody>
      </p:sp>
    </p:spTree>
    <p:extLst>
      <p:ext uri="{BB962C8B-B14F-4D97-AF65-F5344CB8AC3E}">
        <p14:creationId xmlns:p14="http://schemas.microsoft.com/office/powerpoint/2010/main" val="301224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443261" y="205934"/>
            <a:ext cx="7744640" cy="799730"/>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endParaRPr lang="en-US" sz="2800" dirty="0"/>
          </a:p>
        </p:txBody>
      </p:sp>
      <p:graphicFrame>
        <p:nvGraphicFramePr>
          <p:cNvPr id="3" name="Chart 2">
            <a:extLst>
              <a:ext uri="{FF2B5EF4-FFF2-40B4-BE49-F238E27FC236}">
                <a16:creationId xmlns:a16="http://schemas.microsoft.com/office/drawing/2014/main" id="{516ADA66-B0E8-F00C-F22A-4BA4D2B85232}"/>
              </a:ext>
            </a:extLst>
          </p:cNvPr>
          <p:cNvGraphicFramePr/>
          <p:nvPr>
            <p:extLst>
              <p:ext uri="{D42A27DB-BD31-4B8C-83A1-F6EECF244321}">
                <p14:modId xmlns:p14="http://schemas.microsoft.com/office/powerpoint/2010/main" val="4139015339"/>
              </p:ext>
            </p:extLst>
          </p:nvPr>
        </p:nvGraphicFramePr>
        <p:xfrm>
          <a:off x="838199" y="1005664"/>
          <a:ext cx="10954763" cy="379845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E5FB44F9-89DA-9CA1-BA4C-CD6786270111}"/>
              </a:ext>
            </a:extLst>
          </p:cNvPr>
          <p:cNvSpPr>
            <a:spLocks noGrp="1"/>
          </p:cNvSpPr>
          <p:nvPr>
            <p:ph type="title"/>
          </p:nvPr>
        </p:nvSpPr>
        <p:spPr/>
        <p:txBody>
          <a:bodyPr/>
          <a:lstStyle/>
          <a:p>
            <a:r>
              <a:rPr lang="en-US" sz="4400" dirty="0"/>
              <a:t>Type of gift</a:t>
            </a:r>
            <a:endParaRPr lang="en-US" dirty="0"/>
          </a:p>
        </p:txBody>
      </p:sp>
    </p:spTree>
    <p:extLst>
      <p:ext uri="{BB962C8B-B14F-4D97-AF65-F5344CB8AC3E}">
        <p14:creationId xmlns:p14="http://schemas.microsoft.com/office/powerpoint/2010/main" val="148706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81B21B0-A95A-21BE-0DE5-93AC1B843C15}"/>
              </a:ext>
            </a:extLst>
          </p:cNvPr>
          <p:cNvGraphicFramePr/>
          <p:nvPr>
            <p:extLst>
              <p:ext uri="{D42A27DB-BD31-4B8C-83A1-F6EECF244321}">
                <p14:modId xmlns:p14="http://schemas.microsoft.com/office/powerpoint/2010/main" val="2184542906"/>
              </p:ext>
            </p:extLst>
          </p:nvPr>
        </p:nvGraphicFramePr>
        <p:xfrm>
          <a:off x="890956" y="250687"/>
          <a:ext cx="10646229" cy="478383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7DA43BA8-6838-2F3B-33B5-083124259A74}"/>
              </a:ext>
            </a:extLst>
          </p:cNvPr>
          <p:cNvSpPr>
            <a:spLocks noGrp="1"/>
          </p:cNvSpPr>
          <p:nvPr>
            <p:ph type="title"/>
          </p:nvPr>
        </p:nvSpPr>
        <p:spPr/>
        <p:txBody>
          <a:bodyPr/>
          <a:lstStyle/>
          <a:p>
            <a:r>
              <a:rPr lang="en-US" sz="4400" dirty="0"/>
              <a:t>Impact of gift?</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C9C2CAE-414A-B227-851B-88E126574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47">
            <a:off x="8240547" y="2216292"/>
            <a:ext cx="578734" cy="578734"/>
          </a:xfrm>
          <a:prstGeom prst="rect">
            <a:avLst/>
          </a:prstGeom>
        </p:spPr>
      </p:pic>
      <p:sp>
        <p:nvSpPr>
          <p:cNvPr id="6" name="Oval 5">
            <a:extLst>
              <a:ext uri="{FF2B5EF4-FFF2-40B4-BE49-F238E27FC236}">
                <a16:creationId xmlns:a16="http://schemas.microsoft.com/office/drawing/2014/main" id="{B7E97603-2D4F-5806-47C2-056AFA3A125F}"/>
              </a:ext>
            </a:extLst>
          </p:cNvPr>
          <p:cNvSpPr/>
          <p:nvPr/>
        </p:nvSpPr>
        <p:spPr>
          <a:xfrm>
            <a:off x="8529912" y="1457297"/>
            <a:ext cx="1592687" cy="857929"/>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38427C"/>
                </a:solidFill>
                <a:latin typeface="Poppins" pitchFamily="2" charset="77"/>
                <a:cs typeface="Poppins" pitchFamily="2" charset="77"/>
              </a:rPr>
              <a:t>Opportunity to Improve</a:t>
            </a:r>
          </a:p>
        </p:txBody>
      </p:sp>
    </p:spTree>
    <p:extLst>
      <p:ext uri="{BB962C8B-B14F-4D97-AF65-F5344CB8AC3E}">
        <p14:creationId xmlns:p14="http://schemas.microsoft.com/office/powerpoint/2010/main" val="267313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81B21B0-A95A-21BE-0DE5-93AC1B843C15}"/>
              </a:ext>
            </a:extLst>
          </p:cNvPr>
          <p:cNvGraphicFramePr/>
          <p:nvPr>
            <p:extLst>
              <p:ext uri="{D42A27DB-BD31-4B8C-83A1-F6EECF244321}">
                <p14:modId xmlns:p14="http://schemas.microsoft.com/office/powerpoint/2010/main" val="3676901354"/>
              </p:ext>
            </p:extLst>
          </p:nvPr>
        </p:nvGraphicFramePr>
        <p:xfrm>
          <a:off x="890956" y="250687"/>
          <a:ext cx="10646229" cy="478383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7DA43BA8-6838-2F3B-33B5-083124259A74}"/>
              </a:ext>
            </a:extLst>
          </p:cNvPr>
          <p:cNvSpPr>
            <a:spLocks noGrp="1"/>
          </p:cNvSpPr>
          <p:nvPr>
            <p:ph type="title"/>
          </p:nvPr>
        </p:nvSpPr>
        <p:spPr/>
        <p:txBody>
          <a:bodyPr/>
          <a:lstStyle/>
          <a:p>
            <a:r>
              <a:rPr lang="en-US" sz="4400" dirty="0"/>
              <a:t>Impact of gift?</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C9C2CAE-414A-B227-851B-88E126574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23863">
            <a:off x="10655864" y="3052035"/>
            <a:ext cx="578734" cy="578734"/>
          </a:xfrm>
          <a:prstGeom prst="rect">
            <a:avLst/>
          </a:prstGeom>
        </p:spPr>
      </p:pic>
      <p:sp>
        <p:nvSpPr>
          <p:cNvPr id="6" name="Oval 5">
            <a:extLst>
              <a:ext uri="{FF2B5EF4-FFF2-40B4-BE49-F238E27FC236}">
                <a16:creationId xmlns:a16="http://schemas.microsoft.com/office/drawing/2014/main" id="{B7E97603-2D4F-5806-47C2-056AFA3A125F}"/>
              </a:ext>
            </a:extLst>
          </p:cNvPr>
          <p:cNvSpPr/>
          <p:nvPr/>
        </p:nvSpPr>
        <p:spPr>
          <a:xfrm>
            <a:off x="8613058" y="2202427"/>
            <a:ext cx="2123768" cy="1138976"/>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38427C"/>
                </a:solidFill>
                <a:latin typeface="Poppins" pitchFamily="2" charset="77"/>
                <a:cs typeface="Poppins" pitchFamily="2" charset="77"/>
              </a:rPr>
              <a:t>Huge job to educate our older intenders /</a:t>
            </a:r>
          </a:p>
          <a:p>
            <a:pPr algn="ctr"/>
            <a:r>
              <a:rPr lang="en-US" sz="1100" b="1" dirty="0">
                <a:solidFill>
                  <a:srgbClr val="38427C"/>
                </a:solidFill>
                <a:latin typeface="Poppins" pitchFamily="2" charset="77"/>
                <a:cs typeface="Poppins" pitchFamily="2" charset="77"/>
              </a:rPr>
              <a:t>considerers</a:t>
            </a:r>
          </a:p>
        </p:txBody>
      </p:sp>
    </p:spTree>
    <p:extLst>
      <p:ext uri="{BB962C8B-B14F-4D97-AF65-F5344CB8AC3E}">
        <p14:creationId xmlns:p14="http://schemas.microsoft.com/office/powerpoint/2010/main" val="233282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81B21B0-A95A-21BE-0DE5-93AC1B843C15}"/>
              </a:ext>
            </a:extLst>
          </p:cNvPr>
          <p:cNvGraphicFramePr/>
          <p:nvPr>
            <p:extLst>
              <p:ext uri="{D42A27DB-BD31-4B8C-83A1-F6EECF244321}">
                <p14:modId xmlns:p14="http://schemas.microsoft.com/office/powerpoint/2010/main" val="4073396168"/>
              </p:ext>
            </p:extLst>
          </p:nvPr>
        </p:nvGraphicFramePr>
        <p:xfrm>
          <a:off x="486137" y="32315"/>
          <a:ext cx="11602437" cy="506417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53E17164-1B59-ED78-4894-AA49CF490C7D}"/>
              </a:ext>
            </a:extLst>
          </p:cNvPr>
          <p:cNvSpPr>
            <a:spLocks noGrp="1"/>
          </p:cNvSpPr>
          <p:nvPr>
            <p:ph type="title"/>
          </p:nvPr>
        </p:nvSpPr>
        <p:spPr/>
        <p:txBody>
          <a:bodyPr/>
          <a:lstStyle/>
          <a:p>
            <a:r>
              <a:rPr lang="en-US" dirty="0"/>
              <a:t>Influence the Impact:</a:t>
            </a:r>
            <a:br>
              <a:rPr lang="en-US" dirty="0"/>
            </a:br>
            <a:r>
              <a:rPr lang="en-US" dirty="0">
                <a:solidFill>
                  <a:srgbClr val="CCE8FA"/>
                </a:solidFill>
              </a:rPr>
              <a:t> </a:t>
            </a:r>
            <a:r>
              <a:rPr lang="en-US" b="0" dirty="0"/>
              <a:t>Confirmed</a:t>
            </a:r>
          </a:p>
        </p:txBody>
      </p:sp>
    </p:spTree>
    <p:extLst>
      <p:ext uri="{BB962C8B-B14F-4D97-AF65-F5344CB8AC3E}">
        <p14:creationId xmlns:p14="http://schemas.microsoft.com/office/powerpoint/2010/main" val="33600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CADF">
            <a:alpha val="30000"/>
          </a:srgbClr>
        </a:solidFill>
        <a:effectLst/>
      </p:bgPr>
    </p:bg>
    <p:spTree>
      <p:nvGrpSpPr>
        <p:cNvPr id="1" name="">
          <a:extLst>
            <a:ext uri="{FF2B5EF4-FFF2-40B4-BE49-F238E27FC236}">
              <a16:creationId xmlns:a16="http://schemas.microsoft.com/office/drawing/2014/main" id="{48D33BC9-924E-775A-143E-739045EBEB1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44883402-B1C2-745C-52A8-37DE69854420}"/>
              </a:ext>
            </a:extLst>
          </p:cNvPr>
          <p:cNvSpPr/>
          <p:nvPr/>
        </p:nvSpPr>
        <p:spPr>
          <a:xfrm>
            <a:off x="2533279" y="287883"/>
            <a:ext cx="7421616" cy="1118202"/>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dirty="0">
                <a:solidFill>
                  <a:srgbClr val="354373"/>
                </a:solidFill>
                <a:latin typeface="Poppins" pitchFamily="2" charset="77"/>
                <a:cs typeface="Poppins" pitchFamily="2" charset="77"/>
              </a:rPr>
              <a:t>More Strategic Public Research</a:t>
            </a:r>
          </a:p>
          <a:p>
            <a:pPr algn="ctr"/>
            <a:r>
              <a:rPr lang="en-US" dirty="0">
                <a:solidFill>
                  <a:srgbClr val="354373"/>
                </a:solidFill>
                <a:latin typeface="Poppins" pitchFamily="2" charset="77"/>
                <a:cs typeface="Poppins" pitchFamily="2" charset="77"/>
              </a:rPr>
              <a:t>Residual Gift Deep Dive</a:t>
            </a:r>
            <a:endParaRPr lang="en-US" sz="1800" dirty="0">
              <a:solidFill>
                <a:srgbClr val="354373"/>
              </a:solidFill>
              <a:latin typeface="Poppins" pitchFamily="2" charset="77"/>
              <a:cs typeface="Poppins" pitchFamily="2" charset="77"/>
            </a:endParaRPr>
          </a:p>
        </p:txBody>
      </p:sp>
      <p:sp>
        <p:nvSpPr>
          <p:cNvPr id="2" name="Rounded Rectangle 1">
            <a:extLst>
              <a:ext uri="{FF2B5EF4-FFF2-40B4-BE49-F238E27FC236}">
                <a16:creationId xmlns:a16="http://schemas.microsoft.com/office/drawing/2014/main" id="{B963BB24-75B5-A176-73B5-426407ECE63D}"/>
              </a:ext>
            </a:extLst>
          </p:cNvPr>
          <p:cNvSpPr/>
          <p:nvPr/>
        </p:nvSpPr>
        <p:spPr>
          <a:xfrm>
            <a:off x="691780" y="2481942"/>
            <a:ext cx="3341679" cy="3225522"/>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pitchFamily="2" charset="77"/>
                <a:cs typeface="Poppins" pitchFamily="2" charset="77"/>
              </a:rPr>
              <a:t>Leaving a proportion of your estate to a charity, rather than a fixed amount reduces concerns as to whether you will have enough to support family, friends and the causes you are passionate about. </a:t>
            </a:r>
          </a:p>
          <a:p>
            <a:pPr algn="ctr"/>
            <a:endParaRPr lang="en-US" sz="1200" dirty="0">
              <a:solidFill>
                <a:srgbClr val="354373"/>
              </a:solidFill>
              <a:latin typeface="Poppins" pitchFamily="2" charset="77"/>
              <a:cs typeface="Poppins" pitchFamily="2" charset="77"/>
            </a:endParaRPr>
          </a:p>
          <a:p>
            <a:pPr algn="ctr"/>
            <a:r>
              <a:rPr lang="en-US" sz="1200" dirty="0">
                <a:solidFill>
                  <a:srgbClr val="354373"/>
                </a:solidFill>
                <a:latin typeface="Poppins" pitchFamily="2" charset="77"/>
                <a:cs typeface="Poppins" pitchFamily="2" charset="77"/>
              </a:rPr>
              <a:t>Irrespective of how much or how little you share, everyone is looked after fairly.</a:t>
            </a:r>
          </a:p>
        </p:txBody>
      </p:sp>
      <p:sp>
        <p:nvSpPr>
          <p:cNvPr id="6" name="Rounded Rectangle 5">
            <a:extLst>
              <a:ext uri="{FF2B5EF4-FFF2-40B4-BE49-F238E27FC236}">
                <a16:creationId xmlns:a16="http://schemas.microsoft.com/office/drawing/2014/main" id="{96B3B7F5-2CFD-A022-55D8-DF850AB9ACBD}"/>
              </a:ext>
            </a:extLst>
          </p:cNvPr>
          <p:cNvSpPr/>
          <p:nvPr/>
        </p:nvSpPr>
        <p:spPr>
          <a:xfrm>
            <a:off x="4640676" y="2481942"/>
            <a:ext cx="3341679" cy="3225522"/>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pitchFamily="2" charset="77"/>
                <a:cs typeface="Poppins" pitchFamily="2" charset="77"/>
              </a:rPr>
              <a:t>Leaving a percentage of your estate to charity ensures that you will have the greatest impact with your charitable giving.</a:t>
            </a:r>
            <a:endParaRPr lang="en-US" sz="1100" dirty="0">
              <a:solidFill>
                <a:srgbClr val="354373"/>
              </a:solidFill>
              <a:latin typeface="Poppins" pitchFamily="2" charset="77"/>
              <a:cs typeface="Poppins" pitchFamily="2" charset="77"/>
            </a:endParaRPr>
          </a:p>
        </p:txBody>
      </p:sp>
      <p:sp>
        <p:nvSpPr>
          <p:cNvPr id="9" name="Rounded Rectangle 8">
            <a:extLst>
              <a:ext uri="{FF2B5EF4-FFF2-40B4-BE49-F238E27FC236}">
                <a16:creationId xmlns:a16="http://schemas.microsoft.com/office/drawing/2014/main" id="{01A31F66-038B-F38B-9681-791D5C5533D3}"/>
              </a:ext>
            </a:extLst>
          </p:cNvPr>
          <p:cNvSpPr/>
          <p:nvPr/>
        </p:nvSpPr>
        <p:spPr>
          <a:xfrm>
            <a:off x="8589571" y="2481942"/>
            <a:ext cx="3341679" cy="3225522"/>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pitchFamily="2" charset="77"/>
                <a:cs typeface="Poppins" pitchFamily="2" charset="77"/>
              </a:rPr>
              <a:t>You may wish to provide for your family and friends first and leave what is left (the residue) to a charity. </a:t>
            </a:r>
          </a:p>
          <a:p>
            <a:pPr algn="ctr"/>
            <a:endParaRPr lang="en-US" sz="1200" dirty="0">
              <a:solidFill>
                <a:srgbClr val="354373"/>
              </a:solidFill>
              <a:latin typeface="Poppins" pitchFamily="2" charset="77"/>
              <a:cs typeface="Poppins" pitchFamily="2" charset="77"/>
            </a:endParaRPr>
          </a:p>
          <a:p>
            <a:pPr algn="ctr"/>
            <a:r>
              <a:rPr lang="en-US" sz="1200" dirty="0">
                <a:solidFill>
                  <a:srgbClr val="354373"/>
                </a:solidFill>
                <a:latin typeface="Poppins" pitchFamily="2" charset="77"/>
                <a:cs typeface="Poppins" pitchFamily="2" charset="77"/>
              </a:rPr>
              <a:t>Doing this, your gift to the charity is likely to increase in value . If you leave a cash sum it will be eroded by inflation over time. </a:t>
            </a:r>
          </a:p>
          <a:p>
            <a:pPr algn="ctr"/>
            <a:endParaRPr lang="en-US" sz="1200" dirty="0">
              <a:solidFill>
                <a:srgbClr val="354373"/>
              </a:solidFill>
              <a:latin typeface="Poppins" pitchFamily="2" charset="77"/>
              <a:cs typeface="Poppins" pitchFamily="2" charset="77"/>
            </a:endParaRPr>
          </a:p>
          <a:p>
            <a:pPr algn="ctr"/>
            <a:r>
              <a:rPr lang="en-US" sz="1200" dirty="0">
                <a:solidFill>
                  <a:srgbClr val="354373"/>
                </a:solidFill>
                <a:latin typeface="Poppins" pitchFamily="2" charset="77"/>
                <a:cs typeface="Poppins" pitchFamily="2" charset="77"/>
              </a:rPr>
              <a:t>Leaving a share (residue) of your estate means your gift can achieve/ be used in the way you had intended it to and more.</a:t>
            </a:r>
            <a:endParaRPr lang="en-US" sz="1100" dirty="0">
              <a:solidFill>
                <a:srgbClr val="354373"/>
              </a:solidFill>
              <a:latin typeface="Poppins" pitchFamily="2" charset="77"/>
              <a:cs typeface="Poppins" pitchFamily="2" charset="77"/>
            </a:endParaRPr>
          </a:p>
        </p:txBody>
      </p:sp>
      <p:sp>
        <p:nvSpPr>
          <p:cNvPr id="11" name="Oval 10">
            <a:extLst>
              <a:ext uri="{FF2B5EF4-FFF2-40B4-BE49-F238E27FC236}">
                <a16:creationId xmlns:a16="http://schemas.microsoft.com/office/drawing/2014/main" id="{BEAFA402-33D0-50B1-5696-0BCDA3A822FD}"/>
              </a:ext>
            </a:extLst>
          </p:cNvPr>
          <p:cNvSpPr/>
          <p:nvPr/>
        </p:nvSpPr>
        <p:spPr>
          <a:xfrm>
            <a:off x="1713367" y="1559764"/>
            <a:ext cx="1306888" cy="1199628"/>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38427C"/>
                </a:solidFill>
                <a:latin typeface="Poppins" pitchFamily="2" charset="77"/>
                <a:cs typeface="Poppins" pitchFamily="2" charset="77"/>
              </a:rPr>
              <a:t>21%</a:t>
            </a:r>
          </a:p>
        </p:txBody>
      </p:sp>
      <p:sp>
        <p:nvSpPr>
          <p:cNvPr id="4" name="Oval 3">
            <a:extLst>
              <a:ext uri="{FF2B5EF4-FFF2-40B4-BE49-F238E27FC236}">
                <a16:creationId xmlns:a16="http://schemas.microsoft.com/office/drawing/2014/main" id="{24E9450E-C235-F0FC-F36A-87B81EF737D4}"/>
              </a:ext>
            </a:extLst>
          </p:cNvPr>
          <p:cNvSpPr/>
          <p:nvPr/>
        </p:nvSpPr>
        <p:spPr>
          <a:xfrm>
            <a:off x="5662263" y="1559764"/>
            <a:ext cx="1318640" cy="1199629"/>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38427C"/>
                </a:solidFill>
                <a:latin typeface="Poppins" pitchFamily="2" charset="77"/>
                <a:cs typeface="Poppins" pitchFamily="2" charset="77"/>
              </a:rPr>
              <a:t>19%</a:t>
            </a:r>
          </a:p>
        </p:txBody>
      </p:sp>
      <p:sp>
        <p:nvSpPr>
          <p:cNvPr id="7" name="Oval 6">
            <a:extLst>
              <a:ext uri="{FF2B5EF4-FFF2-40B4-BE49-F238E27FC236}">
                <a16:creationId xmlns:a16="http://schemas.microsoft.com/office/drawing/2014/main" id="{CA13E6ED-3E9B-B0F3-A44C-AD61BC2CD02B}"/>
              </a:ext>
            </a:extLst>
          </p:cNvPr>
          <p:cNvSpPr/>
          <p:nvPr/>
        </p:nvSpPr>
        <p:spPr>
          <a:xfrm>
            <a:off x="9622911" y="1559762"/>
            <a:ext cx="1318640" cy="1199629"/>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38427C"/>
                </a:solidFill>
                <a:latin typeface="Poppins" pitchFamily="2" charset="77"/>
                <a:cs typeface="Poppins" pitchFamily="2" charset="77"/>
              </a:rPr>
              <a:t>18%</a:t>
            </a:r>
          </a:p>
        </p:txBody>
      </p:sp>
      <p:sp>
        <p:nvSpPr>
          <p:cNvPr id="12" name="Rounded Rectangle 11">
            <a:extLst>
              <a:ext uri="{FF2B5EF4-FFF2-40B4-BE49-F238E27FC236}">
                <a16:creationId xmlns:a16="http://schemas.microsoft.com/office/drawing/2014/main" id="{0CAA1886-9E5E-1440-6580-53C5EA16B5E0}"/>
              </a:ext>
            </a:extLst>
          </p:cNvPr>
          <p:cNvSpPr/>
          <p:nvPr/>
        </p:nvSpPr>
        <p:spPr>
          <a:xfrm>
            <a:off x="691780" y="5453723"/>
            <a:ext cx="3341679" cy="869224"/>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Everyone Looked After Fairly</a:t>
            </a:r>
          </a:p>
        </p:txBody>
      </p:sp>
      <p:sp>
        <p:nvSpPr>
          <p:cNvPr id="19" name="Rounded Rectangle 18">
            <a:extLst>
              <a:ext uri="{FF2B5EF4-FFF2-40B4-BE49-F238E27FC236}">
                <a16:creationId xmlns:a16="http://schemas.microsoft.com/office/drawing/2014/main" id="{D1371186-B099-7690-4C51-8713542265C7}"/>
              </a:ext>
            </a:extLst>
          </p:cNvPr>
          <p:cNvSpPr/>
          <p:nvPr/>
        </p:nvSpPr>
        <p:spPr>
          <a:xfrm>
            <a:off x="4640677" y="5453723"/>
            <a:ext cx="3341679" cy="869224"/>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Greatest Impact</a:t>
            </a:r>
          </a:p>
        </p:txBody>
      </p:sp>
      <p:sp>
        <p:nvSpPr>
          <p:cNvPr id="21" name="Rounded Rectangle 20">
            <a:extLst>
              <a:ext uri="{FF2B5EF4-FFF2-40B4-BE49-F238E27FC236}">
                <a16:creationId xmlns:a16="http://schemas.microsoft.com/office/drawing/2014/main" id="{3E2C67D4-E24F-1451-4113-2A4DD2114375}"/>
              </a:ext>
            </a:extLst>
          </p:cNvPr>
          <p:cNvSpPr/>
          <p:nvPr/>
        </p:nvSpPr>
        <p:spPr>
          <a:xfrm>
            <a:off x="8589572" y="5494343"/>
            <a:ext cx="3341679" cy="869224"/>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Increase Value</a:t>
            </a:r>
          </a:p>
        </p:txBody>
      </p:sp>
    </p:spTree>
    <p:extLst>
      <p:ext uri="{BB962C8B-B14F-4D97-AF65-F5344CB8AC3E}">
        <p14:creationId xmlns:p14="http://schemas.microsoft.com/office/powerpoint/2010/main" val="603567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2042-F014-382D-5AFB-AC23DA1E0B2F}"/>
              </a:ext>
            </a:extLst>
          </p:cNvPr>
          <p:cNvSpPr>
            <a:spLocks noGrp="1"/>
          </p:cNvSpPr>
          <p:nvPr>
            <p:ph type="title"/>
          </p:nvPr>
        </p:nvSpPr>
        <p:spPr/>
        <p:txBody>
          <a:bodyPr/>
          <a:lstStyle/>
          <a:p>
            <a:r>
              <a:rPr lang="en-US" dirty="0"/>
              <a:t>Information they sought: </a:t>
            </a:r>
            <a:r>
              <a:rPr lang="en-US" b="0" dirty="0"/>
              <a:t>Confirmed</a:t>
            </a:r>
          </a:p>
        </p:txBody>
      </p:sp>
      <p:graphicFrame>
        <p:nvGraphicFramePr>
          <p:cNvPr id="3" name="Chart 2">
            <a:extLst>
              <a:ext uri="{FF2B5EF4-FFF2-40B4-BE49-F238E27FC236}">
                <a16:creationId xmlns:a16="http://schemas.microsoft.com/office/drawing/2014/main" id="{7AC3A195-C38E-C08A-8573-4EFC2CA96C9C}"/>
              </a:ext>
            </a:extLst>
          </p:cNvPr>
          <p:cNvGraphicFramePr/>
          <p:nvPr>
            <p:extLst>
              <p:ext uri="{D42A27DB-BD31-4B8C-83A1-F6EECF244321}">
                <p14:modId xmlns:p14="http://schemas.microsoft.com/office/powerpoint/2010/main" val="2396010728"/>
              </p:ext>
            </p:extLst>
          </p:nvPr>
        </p:nvGraphicFramePr>
        <p:xfrm>
          <a:off x="561073" y="301993"/>
          <a:ext cx="10698146" cy="4473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614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1FF3-A559-42D4-D0AA-67CE1425F6AC}"/>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271D3093-F177-CEC7-DCC1-D87EC0AEB447}"/>
              </a:ext>
            </a:extLst>
          </p:cNvPr>
          <p:cNvSpPr/>
          <p:nvPr/>
        </p:nvSpPr>
        <p:spPr>
          <a:xfrm>
            <a:off x="1225192" y="437943"/>
            <a:ext cx="1420959" cy="440219"/>
          </a:xfrm>
          <a:prstGeom prst="roundRect">
            <a:avLst/>
          </a:prstGeom>
          <a:solidFill>
            <a:schemeClr val="accent1">
              <a:lumMod val="20000"/>
              <a:lumOff val="80000"/>
            </a:schemeClr>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54373"/>
                </a:solidFill>
                <a:latin typeface="Poppins" pitchFamily="2" charset="77"/>
                <a:cs typeface="Poppins" pitchFamily="2" charset="77"/>
              </a:rPr>
              <a:t>Changes in Personal Wishes</a:t>
            </a:r>
          </a:p>
        </p:txBody>
      </p:sp>
      <p:graphicFrame>
        <p:nvGraphicFramePr>
          <p:cNvPr id="3" name="Chart 2">
            <a:extLst>
              <a:ext uri="{FF2B5EF4-FFF2-40B4-BE49-F238E27FC236}">
                <a16:creationId xmlns:a16="http://schemas.microsoft.com/office/drawing/2014/main" id="{39C15868-E6BE-DFE2-929E-6D2210CACF93}"/>
              </a:ext>
            </a:extLst>
          </p:cNvPr>
          <p:cNvGraphicFramePr/>
          <p:nvPr>
            <p:extLst>
              <p:ext uri="{D42A27DB-BD31-4B8C-83A1-F6EECF244321}">
                <p14:modId xmlns:p14="http://schemas.microsoft.com/office/powerpoint/2010/main" val="2345196628"/>
              </p:ext>
            </p:extLst>
          </p:nvPr>
        </p:nvGraphicFramePr>
        <p:xfrm>
          <a:off x="655654" y="878162"/>
          <a:ext cx="10698146" cy="3811825"/>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417CDA27-33C7-4EA2-4C82-E7495A2724DF}"/>
              </a:ext>
            </a:extLst>
          </p:cNvPr>
          <p:cNvSpPr/>
          <p:nvPr/>
        </p:nvSpPr>
        <p:spPr>
          <a:xfrm>
            <a:off x="479064" y="105207"/>
            <a:ext cx="907453" cy="893685"/>
          </a:xfrm>
          <a:prstGeom prst="ellipse">
            <a:avLst/>
          </a:prstGeom>
          <a:solidFill>
            <a:srgbClr val="B6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0CD0E1A5-3BB4-DE6A-DEFF-6741D8F9B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80" y="329557"/>
            <a:ext cx="440219" cy="440219"/>
          </a:xfrm>
          <a:prstGeom prst="rect">
            <a:avLst/>
          </a:prstGeom>
        </p:spPr>
      </p:pic>
      <p:sp>
        <p:nvSpPr>
          <p:cNvPr id="2" name="Title 1">
            <a:extLst>
              <a:ext uri="{FF2B5EF4-FFF2-40B4-BE49-F238E27FC236}">
                <a16:creationId xmlns:a16="http://schemas.microsoft.com/office/drawing/2014/main" id="{22D6BA5B-68E3-725D-2484-3FA1DBE74B65}"/>
              </a:ext>
            </a:extLst>
          </p:cNvPr>
          <p:cNvSpPr>
            <a:spLocks noGrp="1"/>
          </p:cNvSpPr>
          <p:nvPr>
            <p:ph type="title"/>
          </p:nvPr>
        </p:nvSpPr>
        <p:spPr/>
        <p:txBody>
          <a:bodyPr/>
          <a:lstStyle/>
          <a:p>
            <a:r>
              <a:rPr lang="en-US" sz="4400" b="1" dirty="0">
                <a:solidFill>
                  <a:srgbClr val="354373"/>
                </a:solidFill>
                <a:latin typeface="Poppins"/>
                <a:cs typeface="Calibri"/>
              </a:rPr>
              <a:t>Reason for updating your Will</a:t>
            </a:r>
            <a:endParaRPr lang="en-US" dirty="0"/>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22645B79-0880-7BC5-8F6F-D811D097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52815">
            <a:off x="6942687" y="2566184"/>
            <a:ext cx="578734" cy="578734"/>
          </a:xfrm>
          <a:prstGeom prst="rect">
            <a:avLst/>
          </a:prstGeom>
        </p:spPr>
      </p:pic>
      <p:sp>
        <p:nvSpPr>
          <p:cNvPr id="21" name="Oval 20">
            <a:extLst>
              <a:ext uri="{FF2B5EF4-FFF2-40B4-BE49-F238E27FC236}">
                <a16:creationId xmlns:a16="http://schemas.microsoft.com/office/drawing/2014/main" id="{6B25D3EB-C7F1-DDE5-4982-4283299A6ACC}"/>
              </a:ext>
            </a:extLst>
          </p:cNvPr>
          <p:cNvSpPr/>
          <p:nvPr/>
        </p:nvSpPr>
        <p:spPr>
          <a:xfrm>
            <a:off x="7759860" y="2571071"/>
            <a:ext cx="1592687" cy="857929"/>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38427C"/>
                </a:solidFill>
                <a:latin typeface="Poppins" pitchFamily="2" charset="77"/>
                <a:cs typeface="Poppins" pitchFamily="2" charset="77"/>
              </a:rPr>
              <a:t>They’ll update their Will to include you</a:t>
            </a:r>
          </a:p>
        </p:txBody>
      </p:sp>
    </p:spTree>
    <p:extLst>
      <p:ext uri="{BB962C8B-B14F-4D97-AF65-F5344CB8AC3E}">
        <p14:creationId xmlns:p14="http://schemas.microsoft.com/office/powerpoint/2010/main" val="297041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B8E5">
            <a:alpha val="20000"/>
          </a:srgbClr>
        </a:solidFill>
        <a:effectLst/>
      </p:bgPr>
    </p:bg>
    <p:spTree>
      <p:nvGrpSpPr>
        <p:cNvPr id="1" name="">
          <a:extLst>
            <a:ext uri="{FF2B5EF4-FFF2-40B4-BE49-F238E27FC236}">
              <a16:creationId xmlns:a16="http://schemas.microsoft.com/office/drawing/2014/main" id="{C0D7A7AC-3616-F3F7-8A4C-4AC9477339C0}"/>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166ACB3B-E26B-9CDF-4D43-E1EC7E1B7274}"/>
              </a:ext>
            </a:extLst>
          </p:cNvPr>
          <p:cNvSpPr/>
          <p:nvPr/>
        </p:nvSpPr>
        <p:spPr>
          <a:xfrm>
            <a:off x="2466884" y="3297738"/>
            <a:ext cx="7421616" cy="1714099"/>
          </a:xfrm>
          <a:prstGeom prst="roundRect">
            <a:avLst/>
          </a:prstGeom>
          <a:solidFill>
            <a:srgbClr val="C5B8E5"/>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354373"/>
                </a:solidFill>
                <a:latin typeface="Poppins" pitchFamily="2" charset="77"/>
                <a:cs typeface="Poppins" pitchFamily="2" charset="77"/>
              </a:rPr>
              <a:t>GIW Sweet Spot</a:t>
            </a:r>
          </a:p>
          <a:p>
            <a:pPr algn="ctr"/>
            <a:r>
              <a:rPr lang="en-US" sz="2400" dirty="0">
                <a:solidFill>
                  <a:srgbClr val="354373"/>
                </a:solidFill>
                <a:latin typeface="Poppins" pitchFamily="2" charset="77"/>
                <a:cs typeface="Poppins" pitchFamily="2" charset="77"/>
              </a:rPr>
              <a:t>What are the demographics and attitudes of potential GiW supporters in Australia?</a:t>
            </a:r>
          </a:p>
        </p:txBody>
      </p:sp>
      <p:sp>
        <p:nvSpPr>
          <p:cNvPr id="7" name="Oval 6">
            <a:extLst>
              <a:ext uri="{FF2B5EF4-FFF2-40B4-BE49-F238E27FC236}">
                <a16:creationId xmlns:a16="http://schemas.microsoft.com/office/drawing/2014/main" id="{0A49C725-AFA4-1AC6-C76C-9A6BB5CA4BD4}"/>
              </a:ext>
            </a:extLst>
          </p:cNvPr>
          <p:cNvSpPr/>
          <p:nvPr/>
        </p:nvSpPr>
        <p:spPr>
          <a:xfrm>
            <a:off x="5367237" y="1431858"/>
            <a:ext cx="1457525" cy="1435411"/>
          </a:xfrm>
          <a:prstGeom prst="ellipse">
            <a:avLst/>
          </a:prstGeom>
          <a:solidFill>
            <a:srgbClr val="C5B8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5FD3E1F7-DDA3-5C58-92E8-D66E22A4F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272" y="1716836"/>
            <a:ext cx="865454" cy="865454"/>
          </a:xfrm>
          <a:prstGeom prst="rect">
            <a:avLst/>
          </a:prstGeom>
        </p:spPr>
      </p:pic>
    </p:spTree>
    <p:extLst>
      <p:ext uri="{BB962C8B-B14F-4D97-AF65-F5344CB8AC3E}">
        <p14:creationId xmlns:p14="http://schemas.microsoft.com/office/powerpoint/2010/main" val="2066451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5686-6781-4134-380D-8792FBC8927B}"/>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18AD1D0-ABC5-7F10-E590-476CC4F6A2E4}"/>
              </a:ext>
            </a:extLst>
          </p:cNvPr>
          <p:cNvGraphicFramePr/>
          <p:nvPr>
            <p:extLst>
              <p:ext uri="{D42A27DB-BD31-4B8C-83A1-F6EECF244321}">
                <p14:modId xmlns:p14="http://schemas.microsoft.com/office/powerpoint/2010/main" val="2783562186"/>
              </p:ext>
            </p:extLst>
          </p:nvPr>
        </p:nvGraphicFramePr>
        <p:xfrm>
          <a:off x="3513036" y="208384"/>
          <a:ext cx="8230145" cy="6277643"/>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E2FC4E5E-C3CC-7E19-1AC6-7B936892250F}"/>
              </a:ext>
            </a:extLst>
          </p:cNvPr>
          <p:cNvSpPr/>
          <p:nvPr/>
        </p:nvSpPr>
        <p:spPr>
          <a:xfrm>
            <a:off x="2469029" y="262053"/>
            <a:ext cx="1003551" cy="988326"/>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81A257D-7D7D-670C-6199-9F7A588E49F6}"/>
              </a:ext>
            </a:extLst>
          </p:cNvPr>
          <p:cNvSpPr/>
          <p:nvPr/>
        </p:nvSpPr>
        <p:spPr>
          <a:xfrm>
            <a:off x="2469028" y="1503679"/>
            <a:ext cx="1003551" cy="988326"/>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1AC922E-C5A8-2D2D-718A-9505C5AF265E}"/>
              </a:ext>
            </a:extLst>
          </p:cNvPr>
          <p:cNvSpPr/>
          <p:nvPr/>
        </p:nvSpPr>
        <p:spPr>
          <a:xfrm>
            <a:off x="2469028" y="2761397"/>
            <a:ext cx="1003551" cy="988326"/>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192C96-2762-17A2-0AA8-FBC3DD731908}"/>
              </a:ext>
            </a:extLst>
          </p:cNvPr>
          <p:cNvSpPr/>
          <p:nvPr/>
        </p:nvSpPr>
        <p:spPr>
          <a:xfrm>
            <a:off x="2469027" y="4019115"/>
            <a:ext cx="1003551" cy="988326"/>
          </a:xfrm>
          <a:prstGeom prst="ellipse">
            <a:avLst/>
          </a:prstGeom>
          <a:solidFill>
            <a:srgbClr val="F8A42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4F923A-F839-F8C4-47B4-D0C23E98540A}"/>
              </a:ext>
            </a:extLst>
          </p:cNvPr>
          <p:cNvSpPr/>
          <p:nvPr/>
        </p:nvSpPr>
        <p:spPr>
          <a:xfrm>
            <a:off x="2469027" y="5276833"/>
            <a:ext cx="1003551" cy="988326"/>
          </a:xfrm>
          <a:prstGeom prst="ellipse">
            <a:avLst/>
          </a:prstGeom>
          <a:solidFill>
            <a:srgbClr val="C0D9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254865C3-3307-B7B0-99F8-FE0606280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411" y="442128"/>
            <a:ext cx="580781" cy="58078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B1ACE504-CD3F-B281-F802-76A3540E7F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0411" y="1694912"/>
            <a:ext cx="582386" cy="582386"/>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E5E5CF75-30C7-3D3F-EDE7-8A18B91957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9948" y="2893196"/>
            <a:ext cx="661706" cy="661706"/>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EC5B61CA-169C-71FB-F511-5A82622711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0411" y="4222391"/>
            <a:ext cx="561603" cy="561603"/>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9DB73AC0-38CF-FF87-BCA1-1F0289692D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0410" y="5490194"/>
            <a:ext cx="561603" cy="561603"/>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D63D67D5-D739-770E-B04F-0291DC0AB0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121461">
            <a:off x="9907025" y="1221919"/>
            <a:ext cx="500399" cy="500399"/>
          </a:xfrm>
          <a:prstGeom prst="rect">
            <a:avLst/>
          </a:prstGeom>
        </p:spPr>
      </p:pic>
      <p:sp>
        <p:nvSpPr>
          <p:cNvPr id="25" name="Oval 24">
            <a:extLst>
              <a:ext uri="{FF2B5EF4-FFF2-40B4-BE49-F238E27FC236}">
                <a16:creationId xmlns:a16="http://schemas.microsoft.com/office/drawing/2014/main" id="{DBE18E48-6886-529C-3D2C-263FF64301EE}"/>
              </a:ext>
            </a:extLst>
          </p:cNvPr>
          <p:cNvSpPr/>
          <p:nvPr/>
        </p:nvSpPr>
        <p:spPr>
          <a:xfrm>
            <a:off x="10454058" y="1385935"/>
            <a:ext cx="1346305" cy="766034"/>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38427C"/>
                </a:solidFill>
                <a:latin typeface="Poppins" pitchFamily="2" charset="77"/>
                <a:cs typeface="Poppins" pitchFamily="2" charset="77"/>
              </a:rPr>
              <a:t>Further Research ‘Reasons to Update’</a:t>
            </a:r>
          </a:p>
        </p:txBody>
      </p:sp>
      <p:sp>
        <p:nvSpPr>
          <p:cNvPr id="13" name="Title 12">
            <a:extLst>
              <a:ext uri="{FF2B5EF4-FFF2-40B4-BE49-F238E27FC236}">
                <a16:creationId xmlns:a16="http://schemas.microsoft.com/office/drawing/2014/main" id="{C952BA6F-3052-1EB6-FD91-8CE37EF6A33A}"/>
              </a:ext>
            </a:extLst>
          </p:cNvPr>
          <p:cNvSpPr>
            <a:spLocks noGrp="1"/>
          </p:cNvSpPr>
          <p:nvPr>
            <p:ph type="title"/>
          </p:nvPr>
        </p:nvSpPr>
        <p:spPr/>
        <p:txBody>
          <a:bodyPr>
            <a:normAutofit fontScale="90000"/>
          </a:bodyPr>
          <a:lstStyle/>
          <a:p>
            <a:r>
              <a:rPr lang="en-US" dirty="0"/>
              <a:t>Reason to Include a charity</a:t>
            </a:r>
          </a:p>
        </p:txBody>
      </p:sp>
    </p:spTree>
    <p:extLst>
      <p:ext uri="{BB962C8B-B14F-4D97-AF65-F5344CB8AC3E}">
        <p14:creationId xmlns:p14="http://schemas.microsoft.com/office/powerpoint/2010/main" val="387298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341751" y="913997"/>
            <a:ext cx="7744640" cy="799730"/>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endParaRPr lang="en-US" sz="2800" dirty="0"/>
          </a:p>
        </p:txBody>
      </p:sp>
      <p:graphicFrame>
        <p:nvGraphicFramePr>
          <p:cNvPr id="5" name="Chart 4">
            <a:extLst>
              <a:ext uri="{FF2B5EF4-FFF2-40B4-BE49-F238E27FC236}">
                <a16:creationId xmlns:a16="http://schemas.microsoft.com/office/drawing/2014/main" id="{E81B21B0-A95A-21BE-0DE5-93AC1B843C15}"/>
              </a:ext>
            </a:extLst>
          </p:cNvPr>
          <p:cNvGraphicFramePr/>
          <p:nvPr>
            <p:extLst>
              <p:ext uri="{D42A27DB-BD31-4B8C-83A1-F6EECF244321}">
                <p14:modId xmlns:p14="http://schemas.microsoft.com/office/powerpoint/2010/main" val="1341016284"/>
              </p:ext>
            </p:extLst>
          </p:nvPr>
        </p:nvGraphicFramePr>
        <p:xfrm>
          <a:off x="890956" y="335596"/>
          <a:ext cx="10646229" cy="442460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E8698233-D904-0B0F-0658-77E49B8058DF}"/>
              </a:ext>
            </a:extLst>
          </p:cNvPr>
          <p:cNvSpPr>
            <a:spLocks noGrp="1"/>
          </p:cNvSpPr>
          <p:nvPr>
            <p:ph type="title"/>
          </p:nvPr>
        </p:nvSpPr>
        <p:spPr/>
        <p:txBody>
          <a:bodyPr/>
          <a:lstStyle/>
          <a:p>
            <a:r>
              <a:rPr lang="en-US" sz="4400" dirty="0"/>
              <a:t>Is there a risk of being removed?</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192B551-99BE-6DD7-047A-12FDF9349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21461">
            <a:off x="8953296" y="1166695"/>
            <a:ext cx="500399" cy="500399"/>
          </a:xfrm>
          <a:prstGeom prst="rect">
            <a:avLst/>
          </a:prstGeom>
        </p:spPr>
      </p:pic>
      <p:sp>
        <p:nvSpPr>
          <p:cNvPr id="6" name="Oval 5">
            <a:extLst>
              <a:ext uri="{FF2B5EF4-FFF2-40B4-BE49-F238E27FC236}">
                <a16:creationId xmlns:a16="http://schemas.microsoft.com/office/drawing/2014/main" id="{BC9FE80A-79B6-2ED5-37AF-F98FFC98F9AA}"/>
              </a:ext>
            </a:extLst>
          </p:cNvPr>
          <p:cNvSpPr/>
          <p:nvPr/>
        </p:nvSpPr>
        <p:spPr>
          <a:xfrm>
            <a:off x="9500329" y="1313862"/>
            <a:ext cx="1950114" cy="1327768"/>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38427C"/>
                </a:solidFill>
                <a:latin typeface="Poppins" pitchFamily="2" charset="77"/>
                <a:cs typeface="Poppins" pitchFamily="2" charset="77"/>
              </a:rPr>
              <a:t>Confirmed Bequestors appear to be much more likely to change their Will</a:t>
            </a:r>
          </a:p>
        </p:txBody>
      </p:sp>
    </p:spTree>
    <p:extLst>
      <p:ext uri="{BB962C8B-B14F-4D97-AF65-F5344CB8AC3E}">
        <p14:creationId xmlns:p14="http://schemas.microsoft.com/office/powerpoint/2010/main" val="759543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341751" y="913997"/>
            <a:ext cx="7744640" cy="799730"/>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endParaRPr lang="en-US" sz="2800" dirty="0"/>
          </a:p>
        </p:txBody>
      </p:sp>
      <p:graphicFrame>
        <p:nvGraphicFramePr>
          <p:cNvPr id="5" name="Chart 4">
            <a:extLst>
              <a:ext uri="{FF2B5EF4-FFF2-40B4-BE49-F238E27FC236}">
                <a16:creationId xmlns:a16="http://schemas.microsoft.com/office/drawing/2014/main" id="{E81B21B0-A95A-21BE-0DE5-93AC1B843C15}"/>
              </a:ext>
            </a:extLst>
          </p:cNvPr>
          <p:cNvGraphicFramePr/>
          <p:nvPr>
            <p:extLst>
              <p:ext uri="{D42A27DB-BD31-4B8C-83A1-F6EECF244321}">
                <p14:modId xmlns:p14="http://schemas.microsoft.com/office/powerpoint/2010/main" val="495325188"/>
              </p:ext>
            </p:extLst>
          </p:nvPr>
        </p:nvGraphicFramePr>
        <p:xfrm>
          <a:off x="772885" y="214589"/>
          <a:ext cx="10646229" cy="45771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AB729FD-D9FC-6BA2-D926-6845EE8BF7EE}"/>
              </a:ext>
            </a:extLst>
          </p:cNvPr>
          <p:cNvSpPr txBox="1"/>
          <p:nvPr/>
        </p:nvSpPr>
        <p:spPr>
          <a:xfrm>
            <a:off x="9614692" y="5601061"/>
            <a:ext cx="2084538" cy="646331"/>
          </a:xfrm>
          <a:prstGeom prst="rect">
            <a:avLst/>
          </a:prstGeom>
          <a:solidFill>
            <a:srgbClr val="CCE8FA">
              <a:alpha val="69804"/>
            </a:srgbClr>
          </a:solidFill>
        </p:spPr>
        <p:txBody>
          <a:bodyPr wrap="square" rtlCol="0">
            <a:spAutoFit/>
          </a:bodyPr>
          <a:lstStyle/>
          <a:p>
            <a:r>
              <a:rPr lang="en-US" dirty="0">
                <a:solidFill>
                  <a:srgbClr val="354373"/>
                </a:solidFill>
                <a:latin typeface="Poppins" pitchFamily="2" charset="77"/>
                <a:cs typeface="Poppins" pitchFamily="2" charset="77"/>
              </a:rPr>
              <a:t>Caution: Small sample size</a:t>
            </a:r>
          </a:p>
        </p:txBody>
      </p:sp>
      <p:sp>
        <p:nvSpPr>
          <p:cNvPr id="4" name="Title 3">
            <a:extLst>
              <a:ext uri="{FF2B5EF4-FFF2-40B4-BE49-F238E27FC236}">
                <a16:creationId xmlns:a16="http://schemas.microsoft.com/office/drawing/2014/main" id="{B0B1A937-D4DB-7ABD-9072-D0206DD6BB0F}"/>
              </a:ext>
            </a:extLst>
          </p:cNvPr>
          <p:cNvSpPr>
            <a:spLocks noGrp="1"/>
          </p:cNvSpPr>
          <p:nvPr>
            <p:ph type="title"/>
          </p:nvPr>
        </p:nvSpPr>
        <p:spPr/>
        <p:txBody>
          <a:bodyPr/>
          <a:lstStyle/>
          <a:p>
            <a:r>
              <a:rPr lang="en-US" sz="4400" dirty="0"/>
              <a:t>Why did they change?</a:t>
            </a:r>
            <a:endParaRPr lang="en-US" dirty="0"/>
          </a:p>
        </p:txBody>
      </p:sp>
    </p:spTree>
    <p:extLst>
      <p:ext uri="{BB962C8B-B14F-4D97-AF65-F5344CB8AC3E}">
        <p14:creationId xmlns:p14="http://schemas.microsoft.com/office/powerpoint/2010/main" val="3746903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CADF">
            <a:alpha val="20000"/>
          </a:srgbClr>
        </a:solidFill>
        <a:effectLst/>
      </p:bgPr>
    </p:bg>
    <p:spTree>
      <p:nvGrpSpPr>
        <p:cNvPr id="1" name="">
          <a:extLst>
            <a:ext uri="{FF2B5EF4-FFF2-40B4-BE49-F238E27FC236}">
              <a16:creationId xmlns:a16="http://schemas.microsoft.com/office/drawing/2014/main" id="{2596B81A-3FCA-5F7C-A194-B54EB4C38E24}"/>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1EF63C83-A1FD-2560-0DDD-CE3C56253AFC}"/>
              </a:ext>
            </a:extLst>
          </p:cNvPr>
          <p:cNvSpPr/>
          <p:nvPr/>
        </p:nvSpPr>
        <p:spPr>
          <a:xfrm>
            <a:off x="5290199" y="1596555"/>
            <a:ext cx="1457525" cy="1435411"/>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3387AEBF-583B-EDFE-BDC2-6628F15EF10E}"/>
              </a:ext>
            </a:extLst>
          </p:cNvPr>
          <p:cNvSpPr/>
          <p:nvPr/>
        </p:nvSpPr>
        <p:spPr>
          <a:xfrm>
            <a:off x="4599674" y="3310326"/>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Partner with Solicitors</a:t>
            </a:r>
          </a:p>
        </p:txBody>
      </p:sp>
      <p:sp>
        <p:nvSpPr>
          <p:cNvPr id="12" name="Rounded Rectangle 11">
            <a:extLst>
              <a:ext uri="{FF2B5EF4-FFF2-40B4-BE49-F238E27FC236}">
                <a16:creationId xmlns:a16="http://schemas.microsoft.com/office/drawing/2014/main" id="{7CC841E8-2F12-79A9-B07C-A1A8F3B471C5}"/>
              </a:ext>
            </a:extLst>
          </p:cNvPr>
          <p:cNvSpPr/>
          <p:nvPr/>
        </p:nvSpPr>
        <p:spPr>
          <a:xfrm>
            <a:off x="4599674" y="4135938"/>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54373"/>
                </a:solidFill>
                <a:latin typeface="Poppins" pitchFamily="2" charset="77"/>
                <a:cs typeface="Poppins" pitchFamily="2" charset="77"/>
              </a:rPr>
              <a:t>Partner with financial advisors and solicitors to encourage discussions about including charities in Wills, and to build trust.</a:t>
            </a:r>
          </a:p>
        </p:txBody>
      </p:sp>
      <p:sp>
        <p:nvSpPr>
          <p:cNvPr id="4" name="Oval 3">
            <a:extLst>
              <a:ext uri="{FF2B5EF4-FFF2-40B4-BE49-F238E27FC236}">
                <a16:creationId xmlns:a16="http://schemas.microsoft.com/office/drawing/2014/main" id="{0ADBE0C8-C04D-5597-F2C7-37B5E9861B29}"/>
              </a:ext>
            </a:extLst>
          </p:cNvPr>
          <p:cNvSpPr/>
          <p:nvPr/>
        </p:nvSpPr>
        <p:spPr>
          <a:xfrm>
            <a:off x="8568652" y="1558087"/>
            <a:ext cx="1457525" cy="1435411"/>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4B01E1D-76C3-FDA1-27A4-006A89860440}"/>
              </a:ext>
            </a:extLst>
          </p:cNvPr>
          <p:cNvSpPr/>
          <p:nvPr/>
        </p:nvSpPr>
        <p:spPr>
          <a:xfrm>
            <a:off x="7864493" y="3271858"/>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Once Won steward them well</a:t>
            </a:r>
          </a:p>
        </p:txBody>
      </p:sp>
      <p:sp>
        <p:nvSpPr>
          <p:cNvPr id="15" name="Rounded Rectangle 14">
            <a:extLst>
              <a:ext uri="{FF2B5EF4-FFF2-40B4-BE49-F238E27FC236}">
                <a16:creationId xmlns:a16="http://schemas.microsoft.com/office/drawing/2014/main" id="{F88430CD-D728-AA2A-3E83-E85378F9DB76}"/>
              </a:ext>
            </a:extLst>
          </p:cNvPr>
          <p:cNvSpPr/>
          <p:nvPr/>
        </p:nvSpPr>
        <p:spPr>
          <a:xfrm>
            <a:off x="7864493" y="4135938"/>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354373"/>
                </a:solidFill>
                <a:latin typeface="Poppins"/>
                <a:cs typeface="Poppins"/>
              </a:rPr>
              <a:t>Our confirmed Bequestors are likely to change their mind. This is a reflection of their life values and they want to make the right decision that expresses their personal wishes.</a:t>
            </a:r>
          </a:p>
        </p:txBody>
      </p:sp>
      <p:sp>
        <p:nvSpPr>
          <p:cNvPr id="5" name="Oval 4">
            <a:extLst>
              <a:ext uri="{FF2B5EF4-FFF2-40B4-BE49-F238E27FC236}">
                <a16:creationId xmlns:a16="http://schemas.microsoft.com/office/drawing/2014/main" id="{7AB88255-C05E-BA27-44B1-2F5E95805976}"/>
              </a:ext>
            </a:extLst>
          </p:cNvPr>
          <p:cNvSpPr/>
          <p:nvPr/>
        </p:nvSpPr>
        <p:spPr>
          <a:xfrm>
            <a:off x="2000777" y="1558087"/>
            <a:ext cx="1457525" cy="1435411"/>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8E0AD40-7D65-0AE1-748E-E32978573CA2}"/>
              </a:ext>
            </a:extLst>
          </p:cNvPr>
          <p:cNvSpPr/>
          <p:nvPr/>
        </p:nvSpPr>
        <p:spPr>
          <a:xfrm>
            <a:off x="1296618" y="3292370"/>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Provide EDUCATION content</a:t>
            </a:r>
          </a:p>
        </p:txBody>
      </p:sp>
      <p:sp>
        <p:nvSpPr>
          <p:cNvPr id="14" name="Rounded Rectangle 13">
            <a:extLst>
              <a:ext uri="{FF2B5EF4-FFF2-40B4-BE49-F238E27FC236}">
                <a16:creationId xmlns:a16="http://schemas.microsoft.com/office/drawing/2014/main" id="{A61FA2C9-6D42-B4BF-46E8-FCC21636FEB6}"/>
              </a:ext>
            </a:extLst>
          </p:cNvPr>
          <p:cNvSpPr/>
          <p:nvPr/>
        </p:nvSpPr>
        <p:spPr>
          <a:xfrm>
            <a:off x="1296618" y="4201022"/>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354373"/>
                </a:solidFill>
                <a:latin typeface="Poppins" pitchFamily="2" charset="77"/>
                <a:cs typeface="Poppins" pitchFamily="2" charset="77"/>
              </a:rPr>
              <a:t>Provide clear, easy-to-follow guides on the different types of bequests and their benefits. Especially older considerers.</a:t>
            </a:r>
            <a:endParaRPr lang="en-US" sz="1400" dirty="0">
              <a:solidFill>
                <a:srgbClr val="354373"/>
              </a:solidFill>
              <a:latin typeface="Poppins" pitchFamily="2" charset="77"/>
              <a:cs typeface="Poppins" pitchFamily="2" charset="77"/>
            </a:endParaRPr>
          </a:p>
        </p:txBody>
      </p:sp>
      <p:sp>
        <p:nvSpPr>
          <p:cNvPr id="18" name="Rounded Rectangle 17">
            <a:extLst>
              <a:ext uri="{FF2B5EF4-FFF2-40B4-BE49-F238E27FC236}">
                <a16:creationId xmlns:a16="http://schemas.microsoft.com/office/drawing/2014/main" id="{3C7CC434-EF81-5658-30BE-223D6C22AD56}"/>
              </a:ext>
            </a:extLst>
          </p:cNvPr>
          <p:cNvSpPr/>
          <p:nvPr/>
        </p:nvSpPr>
        <p:spPr>
          <a:xfrm>
            <a:off x="2385192" y="457184"/>
            <a:ext cx="7421616" cy="903283"/>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dirty="0">
                <a:solidFill>
                  <a:srgbClr val="354373"/>
                </a:solidFill>
                <a:latin typeface="Poppins" pitchFamily="2" charset="77"/>
                <a:cs typeface="Poppins" pitchFamily="2" charset="77"/>
              </a:rPr>
              <a:t>From Intention to Action </a:t>
            </a:r>
          </a:p>
          <a:p>
            <a:pPr algn="ctr"/>
            <a:r>
              <a:rPr lang="en-US" sz="1800" dirty="0">
                <a:solidFill>
                  <a:srgbClr val="354373"/>
                </a:solidFill>
                <a:latin typeface="Poppins" pitchFamily="2" charset="77"/>
                <a:cs typeface="Poppins" pitchFamily="2" charset="77"/>
              </a:rPr>
              <a:t>Understanding the steps to include a charity</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70416AB-905D-D28C-AD29-CD6B4BC88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59825" flipV="1">
            <a:off x="592862" y="4832169"/>
            <a:ext cx="701623" cy="701623"/>
          </a:xfrm>
          <a:prstGeom prst="rect">
            <a:avLst/>
          </a:prstGeom>
        </p:spPr>
      </p:pic>
      <p:sp>
        <p:nvSpPr>
          <p:cNvPr id="3" name="Oval 2">
            <a:extLst>
              <a:ext uri="{FF2B5EF4-FFF2-40B4-BE49-F238E27FC236}">
                <a16:creationId xmlns:a16="http://schemas.microsoft.com/office/drawing/2014/main" id="{814D0606-48FE-F318-F4B5-077034F3BB47}"/>
              </a:ext>
            </a:extLst>
          </p:cNvPr>
          <p:cNvSpPr/>
          <p:nvPr/>
        </p:nvSpPr>
        <p:spPr>
          <a:xfrm rot="21330012">
            <a:off x="133678" y="4052598"/>
            <a:ext cx="1078100" cy="766034"/>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38427C"/>
                </a:solidFill>
                <a:latin typeface="Poppins" pitchFamily="2" charset="77"/>
                <a:cs typeface="Poppins" pitchFamily="2" charset="77"/>
              </a:rPr>
              <a:t>They engage with it!</a:t>
            </a:r>
          </a:p>
        </p:txBody>
      </p:sp>
      <p:pic>
        <p:nvPicPr>
          <p:cNvPr id="7" name="Graphic 6" descr="Classroom outline">
            <a:extLst>
              <a:ext uri="{FF2B5EF4-FFF2-40B4-BE49-F238E27FC236}">
                <a16:creationId xmlns:a16="http://schemas.microsoft.com/office/drawing/2014/main" id="{A2CCA326-EA81-D8F7-4C09-F5B92D747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7824" y="1818592"/>
            <a:ext cx="914400" cy="914400"/>
          </a:xfrm>
          <a:prstGeom prst="rect">
            <a:avLst/>
          </a:prstGeom>
        </p:spPr>
      </p:pic>
      <p:pic>
        <p:nvPicPr>
          <p:cNvPr id="16" name="Graphic 15" descr="Love letter outline">
            <a:extLst>
              <a:ext uri="{FF2B5EF4-FFF2-40B4-BE49-F238E27FC236}">
                <a16:creationId xmlns:a16="http://schemas.microsoft.com/office/drawing/2014/main" id="{188290B4-FF02-32EB-513C-FDF994239F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0214" y="1805758"/>
            <a:ext cx="914400" cy="914400"/>
          </a:xfrm>
          <a:prstGeom prst="rect">
            <a:avLst/>
          </a:prstGeom>
        </p:spPr>
      </p:pic>
      <p:pic>
        <p:nvPicPr>
          <p:cNvPr id="19" name="Graphic 18" descr="Judge female outline">
            <a:extLst>
              <a:ext uri="{FF2B5EF4-FFF2-40B4-BE49-F238E27FC236}">
                <a16:creationId xmlns:a16="http://schemas.microsoft.com/office/drawing/2014/main" id="{1617A5E8-903F-FBB2-26C6-D1C0F19A52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5396" y="1846886"/>
            <a:ext cx="914400" cy="914400"/>
          </a:xfrm>
          <a:prstGeom prst="rect">
            <a:avLst/>
          </a:prstGeom>
        </p:spPr>
      </p:pic>
    </p:spTree>
    <p:extLst>
      <p:ext uri="{BB962C8B-B14F-4D97-AF65-F5344CB8AC3E}">
        <p14:creationId xmlns:p14="http://schemas.microsoft.com/office/powerpoint/2010/main" val="4114859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B289718-21C6-736F-9441-0BEEADC19A37}"/>
              </a:ext>
            </a:extLst>
          </p:cNvPr>
          <p:cNvSpPr/>
          <p:nvPr/>
        </p:nvSpPr>
        <p:spPr>
          <a:xfrm>
            <a:off x="2385192" y="3043096"/>
            <a:ext cx="7421616" cy="1806696"/>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354373"/>
                </a:solidFill>
                <a:latin typeface="Poppins" pitchFamily="2" charset="77"/>
                <a:cs typeface="Poppins" pitchFamily="2" charset="77"/>
              </a:rPr>
              <a:t>Life Events</a:t>
            </a:r>
          </a:p>
          <a:p>
            <a:pPr algn="ctr"/>
            <a:r>
              <a:rPr lang="en-US" sz="2400" dirty="0">
                <a:solidFill>
                  <a:srgbClr val="354373"/>
                </a:solidFill>
                <a:latin typeface="Poppins"/>
                <a:cs typeface="Poppins"/>
              </a:rPr>
              <a:t>How do life experience connect with leaving a gift in Will?</a:t>
            </a:r>
          </a:p>
        </p:txBody>
      </p:sp>
      <p:sp>
        <p:nvSpPr>
          <p:cNvPr id="7" name="Oval 6">
            <a:extLst>
              <a:ext uri="{FF2B5EF4-FFF2-40B4-BE49-F238E27FC236}">
                <a16:creationId xmlns:a16="http://schemas.microsoft.com/office/drawing/2014/main" id="{9FCE49E8-D3C6-9C71-9078-D97B112E7CC6}"/>
              </a:ext>
            </a:extLst>
          </p:cNvPr>
          <p:cNvSpPr/>
          <p:nvPr/>
        </p:nvSpPr>
        <p:spPr>
          <a:xfrm>
            <a:off x="5285545" y="1177215"/>
            <a:ext cx="1457525" cy="1435411"/>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94A0B32C-63F4-ADA9-2698-A50218AC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270" y="1374110"/>
            <a:ext cx="942074" cy="942074"/>
          </a:xfrm>
          <a:prstGeom prst="rect">
            <a:avLst/>
          </a:prstGeom>
        </p:spPr>
      </p:pic>
    </p:spTree>
    <p:extLst>
      <p:ext uri="{BB962C8B-B14F-4D97-AF65-F5344CB8AC3E}">
        <p14:creationId xmlns:p14="http://schemas.microsoft.com/office/powerpoint/2010/main" val="223082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5CAB4-59FC-8612-45E3-946A66A08FA1}"/>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EF28B97-85AF-2378-1D6F-7A01B73F7B9A}"/>
              </a:ext>
            </a:extLst>
          </p:cNvPr>
          <p:cNvGraphicFramePr/>
          <p:nvPr>
            <p:extLst>
              <p:ext uri="{D42A27DB-BD31-4B8C-83A1-F6EECF244321}">
                <p14:modId xmlns:p14="http://schemas.microsoft.com/office/powerpoint/2010/main" val="2103348752"/>
              </p:ext>
            </p:extLst>
          </p:nvPr>
        </p:nvGraphicFramePr>
        <p:xfrm>
          <a:off x="5200651" y="80388"/>
          <a:ext cx="6126480" cy="6777612"/>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a:extLst>
              <a:ext uri="{FF2B5EF4-FFF2-40B4-BE49-F238E27FC236}">
                <a16:creationId xmlns:a16="http://schemas.microsoft.com/office/drawing/2014/main" id="{5C9C891E-0AA7-265D-0418-98A27CDA3D6E}"/>
              </a:ext>
            </a:extLst>
          </p:cNvPr>
          <p:cNvSpPr/>
          <p:nvPr/>
        </p:nvSpPr>
        <p:spPr>
          <a:xfrm>
            <a:off x="2653669" y="365955"/>
            <a:ext cx="2355990" cy="439373"/>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Connection</a:t>
            </a:r>
            <a:endParaRPr lang="en-US" sz="1400" dirty="0">
              <a:solidFill>
                <a:srgbClr val="354373"/>
              </a:solidFill>
              <a:latin typeface="Poppins" pitchFamily="2" charset="77"/>
              <a:cs typeface="Poppins" pitchFamily="2" charset="77"/>
            </a:endParaRPr>
          </a:p>
        </p:txBody>
      </p:sp>
      <p:sp>
        <p:nvSpPr>
          <p:cNvPr id="4" name="Rounded Rectangle 3">
            <a:extLst>
              <a:ext uri="{FF2B5EF4-FFF2-40B4-BE49-F238E27FC236}">
                <a16:creationId xmlns:a16="http://schemas.microsoft.com/office/drawing/2014/main" id="{0D428D72-D70A-7275-4671-2D55DF8D8A20}"/>
              </a:ext>
            </a:extLst>
          </p:cNvPr>
          <p:cNvSpPr/>
          <p:nvPr/>
        </p:nvSpPr>
        <p:spPr>
          <a:xfrm>
            <a:off x="2653668" y="1095045"/>
            <a:ext cx="2355990" cy="439373"/>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Importance</a:t>
            </a:r>
            <a:endParaRPr lang="en-US" sz="1400" dirty="0">
              <a:solidFill>
                <a:srgbClr val="354373"/>
              </a:solidFill>
              <a:latin typeface="Poppins" pitchFamily="2" charset="77"/>
              <a:cs typeface="Poppins" pitchFamily="2" charset="77"/>
            </a:endParaRPr>
          </a:p>
        </p:txBody>
      </p:sp>
      <p:sp>
        <p:nvSpPr>
          <p:cNvPr id="5" name="Rounded Rectangle 4">
            <a:extLst>
              <a:ext uri="{FF2B5EF4-FFF2-40B4-BE49-F238E27FC236}">
                <a16:creationId xmlns:a16="http://schemas.microsoft.com/office/drawing/2014/main" id="{31F78B50-4798-ECFC-5787-E0FC69DD2409}"/>
              </a:ext>
            </a:extLst>
          </p:cNvPr>
          <p:cNvSpPr/>
          <p:nvPr/>
        </p:nvSpPr>
        <p:spPr>
          <a:xfrm>
            <a:off x="2627490" y="1824135"/>
            <a:ext cx="2355990" cy="439373"/>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Trust</a:t>
            </a:r>
            <a:endParaRPr lang="en-US" sz="1400" dirty="0">
              <a:solidFill>
                <a:srgbClr val="354373"/>
              </a:solidFill>
              <a:latin typeface="Poppins" pitchFamily="2" charset="77"/>
              <a:cs typeface="Poppins" pitchFamily="2" charset="77"/>
            </a:endParaRPr>
          </a:p>
        </p:txBody>
      </p:sp>
      <p:sp>
        <p:nvSpPr>
          <p:cNvPr id="6" name="Rounded Rectangle 5">
            <a:extLst>
              <a:ext uri="{FF2B5EF4-FFF2-40B4-BE49-F238E27FC236}">
                <a16:creationId xmlns:a16="http://schemas.microsoft.com/office/drawing/2014/main" id="{B7188E9D-6A5C-61B2-9D4C-EBC8D810FC5E}"/>
              </a:ext>
            </a:extLst>
          </p:cNvPr>
          <p:cNvSpPr/>
          <p:nvPr/>
        </p:nvSpPr>
        <p:spPr>
          <a:xfrm>
            <a:off x="2627489" y="2548725"/>
            <a:ext cx="2355990" cy="439373"/>
          </a:xfrm>
          <a:prstGeom prst="roundRect">
            <a:avLst/>
          </a:prstGeom>
          <a:solidFill>
            <a:srgbClr val="F8A42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Long Term Focus</a:t>
            </a:r>
            <a:endParaRPr lang="en-US" sz="1400" dirty="0">
              <a:solidFill>
                <a:srgbClr val="354373"/>
              </a:solidFill>
              <a:latin typeface="Poppins" pitchFamily="2" charset="77"/>
              <a:cs typeface="Poppins" pitchFamily="2" charset="77"/>
            </a:endParaRPr>
          </a:p>
        </p:txBody>
      </p:sp>
      <p:sp>
        <p:nvSpPr>
          <p:cNvPr id="10" name="Rounded Rectangle 9">
            <a:extLst>
              <a:ext uri="{FF2B5EF4-FFF2-40B4-BE49-F238E27FC236}">
                <a16:creationId xmlns:a16="http://schemas.microsoft.com/office/drawing/2014/main" id="{82343E7F-71C0-C992-EEE2-362242189FBB}"/>
              </a:ext>
            </a:extLst>
          </p:cNvPr>
          <p:cNvSpPr/>
          <p:nvPr/>
        </p:nvSpPr>
        <p:spPr>
          <a:xfrm>
            <a:off x="2627489" y="3282315"/>
            <a:ext cx="2355990" cy="439373"/>
          </a:xfrm>
          <a:prstGeom prst="roundRect">
            <a:avLst/>
          </a:prstGeom>
          <a:solidFill>
            <a:srgbClr val="C0D9A2"/>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Recommendation</a:t>
            </a:r>
            <a:endParaRPr lang="en-US" sz="1400" dirty="0">
              <a:solidFill>
                <a:srgbClr val="354373"/>
              </a:solidFill>
              <a:latin typeface="Poppins" pitchFamily="2" charset="77"/>
              <a:cs typeface="Poppins" pitchFamily="2" charset="77"/>
            </a:endParaRPr>
          </a:p>
        </p:txBody>
      </p:sp>
      <p:sp>
        <p:nvSpPr>
          <p:cNvPr id="11" name="Rounded Rectangle 10">
            <a:extLst>
              <a:ext uri="{FF2B5EF4-FFF2-40B4-BE49-F238E27FC236}">
                <a16:creationId xmlns:a16="http://schemas.microsoft.com/office/drawing/2014/main" id="{4EFF9AA6-EADD-D2E1-4546-55EE1F54A090}"/>
              </a:ext>
            </a:extLst>
          </p:cNvPr>
          <p:cNvSpPr/>
          <p:nvPr/>
        </p:nvSpPr>
        <p:spPr>
          <a:xfrm>
            <a:off x="2653670" y="4067351"/>
            <a:ext cx="2355990" cy="439373"/>
          </a:xfrm>
          <a:prstGeom prst="roundRect">
            <a:avLst/>
          </a:prstGeom>
          <a:solidFill>
            <a:srgbClr val="C5B8E5"/>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Family Tradition</a:t>
            </a:r>
            <a:endParaRPr lang="en-US" sz="1400" dirty="0">
              <a:solidFill>
                <a:srgbClr val="354373"/>
              </a:solidFill>
              <a:latin typeface="Poppins" pitchFamily="2" charset="77"/>
              <a:cs typeface="Poppins" pitchFamily="2" charset="77"/>
            </a:endParaRPr>
          </a:p>
        </p:txBody>
      </p:sp>
      <p:sp>
        <p:nvSpPr>
          <p:cNvPr id="12" name="Rounded Rectangle 11">
            <a:extLst>
              <a:ext uri="{FF2B5EF4-FFF2-40B4-BE49-F238E27FC236}">
                <a16:creationId xmlns:a16="http://schemas.microsoft.com/office/drawing/2014/main" id="{71FDE092-8BC5-0239-2AD8-400175EF28E2}"/>
              </a:ext>
            </a:extLst>
          </p:cNvPr>
          <p:cNvSpPr/>
          <p:nvPr/>
        </p:nvSpPr>
        <p:spPr>
          <a:xfrm>
            <a:off x="2653670" y="4804386"/>
            <a:ext cx="2355990" cy="439373"/>
          </a:xfrm>
          <a:prstGeom prst="roundRect">
            <a:avLst/>
          </a:prstGeom>
          <a:solidFill>
            <a:srgbClr val="38427C"/>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latin typeface="Poppins" pitchFamily="2" charset="77"/>
                <a:cs typeface="Poppins" pitchFamily="2" charset="77"/>
              </a:rPr>
              <a:t>Values</a:t>
            </a:r>
            <a:endParaRPr lang="en-US" sz="1400" dirty="0">
              <a:solidFill>
                <a:schemeClr val="bg1"/>
              </a:solidFill>
              <a:latin typeface="Poppins" pitchFamily="2" charset="77"/>
              <a:cs typeface="Poppins" pitchFamily="2" charset="77"/>
            </a:endParaRPr>
          </a:p>
        </p:txBody>
      </p:sp>
      <p:sp>
        <p:nvSpPr>
          <p:cNvPr id="13" name="Rounded Rectangle 12">
            <a:extLst>
              <a:ext uri="{FF2B5EF4-FFF2-40B4-BE49-F238E27FC236}">
                <a16:creationId xmlns:a16="http://schemas.microsoft.com/office/drawing/2014/main" id="{D9B0EC81-8C43-CC0A-6556-7C09079765A5}"/>
              </a:ext>
            </a:extLst>
          </p:cNvPr>
          <p:cNvSpPr/>
          <p:nvPr/>
        </p:nvSpPr>
        <p:spPr>
          <a:xfrm>
            <a:off x="2653670" y="5541421"/>
            <a:ext cx="2355990" cy="439373"/>
          </a:xfrm>
          <a:prstGeom prst="roundRect">
            <a:avLst/>
          </a:prstGeom>
          <a:solidFill>
            <a:srgbClr val="BFBFB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Charity Information</a:t>
            </a:r>
            <a:endParaRPr lang="en-US" sz="1400" dirty="0">
              <a:solidFill>
                <a:srgbClr val="354373"/>
              </a:solidFill>
              <a:latin typeface="Poppins" pitchFamily="2" charset="77"/>
              <a:cs typeface="Poppins" pitchFamily="2" charset="77"/>
            </a:endParaRPr>
          </a:p>
        </p:txBody>
      </p:sp>
      <p:sp>
        <p:nvSpPr>
          <p:cNvPr id="15" name="Title 14">
            <a:extLst>
              <a:ext uri="{FF2B5EF4-FFF2-40B4-BE49-F238E27FC236}">
                <a16:creationId xmlns:a16="http://schemas.microsoft.com/office/drawing/2014/main" id="{D1E445EC-B0C6-1835-7481-72AC812AA5E8}"/>
              </a:ext>
            </a:extLst>
          </p:cNvPr>
          <p:cNvSpPr>
            <a:spLocks noGrp="1"/>
          </p:cNvSpPr>
          <p:nvPr>
            <p:ph type="title"/>
          </p:nvPr>
        </p:nvSpPr>
        <p:spPr/>
        <p:txBody>
          <a:bodyPr/>
          <a:lstStyle/>
          <a:p>
            <a:r>
              <a:rPr lang="en-US" dirty="0"/>
              <a:t>Connection</a:t>
            </a:r>
          </a:p>
        </p:txBody>
      </p:sp>
      <p:sp>
        <p:nvSpPr>
          <p:cNvPr id="7" name="TextBox 6">
            <a:extLst>
              <a:ext uri="{FF2B5EF4-FFF2-40B4-BE49-F238E27FC236}">
                <a16:creationId xmlns:a16="http://schemas.microsoft.com/office/drawing/2014/main" id="{C264A7D2-42F0-7E88-C814-B7CA5B18F8E7}"/>
              </a:ext>
            </a:extLst>
          </p:cNvPr>
          <p:cNvSpPr txBox="1"/>
          <p:nvPr/>
        </p:nvSpPr>
        <p:spPr>
          <a:xfrm>
            <a:off x="2743120" y="6411282"/>
            <a:ext cx="1152880" cy="276999"/>
          </a:xfrm>
          <a:prstGeom prst="rect">
            <a:avLst/>
          </a:prstGeom>
          <a:noFill/>
        </p:spPr>
        <p:txBody>
          <a:bodyPr wrap="none" rtlCol="0">
            <a:spAutoFit/>
          </a:bodyPr>
          <a:lstStyle/>
          <a:p>
            <a:r>
              <a:rPr lang="en-US" sz="1200" dirty="0">
                <a:solidFill>
                  <a:srgbClr val="354373"/>
                </a:solidFill>
                <a:latin typeface="Poppins" pitchFamily="2" charset="77"/>
                <a:cs typeface="Poppins" pitchFamily="2" charset="77"/>
              </a:rPr>
              <a:t>Donors $20+</a:t>
            </a:r>
          </a:p>
        </p:txBody>
      </p:sp>
    </p:spTree>
    <p:extLst>
      <p:ext uri="{BB962C8B-B14F-4D97-AF65-F5344CB8AC3E}">
        <p14:creationId xmlns:p14="http://schemas.microsoft.com/office/powerpoint/2010/main" val="1816691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564-4570-58F8-0ECF-88568F54D5C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8DC33A1-399D-61F8-5C7D-5E465EB449FB}"/>
              </a:ext>
            </a:extLst>
          </p:cNvPr>
          <p:cNvSpPr txBox="1"/>
          <p:nvPr/>
        </p:nvSpPr>
        <p:spPr>
          <a:xfrm>
            <a:off x="1853107" y="493984"/>
            <a:ext cx="9198913" cy="369332"/>
          </a:xfrm>
          <a:prstGeom prst="rect">
            <a:avLst/>
          </a:prstGeom>
          <a:noFill/>
        </p:spPr>
        <p:txBody>
          <a:bodyPr wrap="square" rtlCol="0">
            <a:spAutoFit/>
          </a:bodyPr>
          <a:lstStyle/>
          <a:p>
            <a:pPr algn="ctr"/>
            <a:r>
              <a:rPr lang="en-US" dirty="0">
                <a:solidFill>
                  <a:srgbClr val="354373"/>
                </a:solidFill>
                <a:latin typeface="Poppins" pitchFamily="2" charset="77"/>
                <a:cs typeface="Poppins" pitchFamily="2" charset="77"/>
              </a:rPr>
              <a:t>Causes they are most likely to support with a charitable donation:</a:t>
            </a:r>
          </a:p>
        </p:txBody>
      </p:sp>
      <p:sp>
        <p:nvSpPr>
          <p:cNvPr id="4" name="Rounded Rectangle 3">
            <a:extLst>
              <a:ext uri="{FF2B5EF4-FFF2-40B4-BE49-F238E27FC236}">
                <a16:creationId xmlns:a16="http://schemas.microsoft.com/office/drawing/2014/main" id="{9274B9C7-03F4-B8C9-6249-6FFC8F39F856}"/>
              </a:ext>
            </a:extLst>
          </p:cNvPr>
          <p:cNvSpPr/>
          <p:nvPr/>
        </p:nvSpPr>
        <p:spPr>
          <a:xfrm>
            <a:off x="3694131" y="1443379"/>
            <a:ext cx="2185622" cy="772459"/>
          </a:xfrm>
          <a:prstGeom prst="roundRect">
            <a:avLst/>
          </a:prstGeom>
          <a:solidFill>
            <a:srgbClr val="C0D9A2"/>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1. Children’s Charities</a:t>
            </a:r>
          </a:p>
        </p:txBody>
      </p:sp>
      <p:sp>
        <p:nvSpPr>
          <p:cNvPr id="5" name="Rounded Rectangle 4">
            <a:extLst>
              <a:ext uri="{FF2B5EF4-FFF2-40B4-BE49-F238E27FC236}">
                <a16:creationId xmlns:a16="http://schemas.microsoft.com/office/drawing/2014/main" id="{43D3C261-C5EF-33CF-9CDB-D44F60BC2A0F}"/>
              </a:ext>
            </a:extLst>
          </p:cNvPr>
          <p:cNvSpPr/>
          <p:nvPr/>
        </p:nvSpPr>
        <p:spPr>
          <a:xfrm>
            <a:off x="3694131" y="2364075"/>
            <a:ext cx="2185622" cy="772459"/>
          </a:xfrm>
          <a:prstGeom prst="roundRect">
            <a:avLst/>
          </a:prstGeom>
          <a:solidFill>
            <a:srgbClr val="F8A42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2. Health &amp; Medical Research</a:t>
            </a:r>
          </a:p>
        </p:txBody>
      </p:sp>
      <p:sp>
        <p:nvSpPr>
          <p:cNvPr id="6" name="Rounded Rectangle 5">
            <a:extLst>
              <a:ext uri="{FF2B5EF4-FFF2-40B4-BE49-F238E27FC236}">
                <a16:creationId xmlns:a16="http://schemas.microsoft.com/office/drawing/2014/main" id="{D34152E2-F429-BE4D-D5B0-C84E51DB6F0F}"/>
              </a:ext>
            </a:extLst>
          </p:cNvPr>
          <p:cNvSpPr/>
          <p:nvPr/>
        </p:nvSpPr>
        <p:spPr>
          <a:xfrm>
            <a:off x="3694131" y="3321980"/>
            <a:ext cx="2185622" cy="772459"/>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3. Animal Charities</a:t>
            </a:r>
          </a:p>
        </p:txBody>
      </p:sp>
      <p:sp>
        <p:nvSpPr>
          <p:cNvPr id="7" name="Rounded Rectangle 6">
            <a:extLst>
              <a:ext uri="{FF2B5EF4-FFF2-40B4-BE49-F238E27FC236}">
                <a16:creationId xmlns:a16="http://schemas.microsoft.com/office/drawing/2014/main" id="{B7371F30-ACDC-CB13-90EA-97FBFC14A0A6}"/>
              </a:ext>
            </a:extLst>
          </p:cNvPr>
          <p:cNvSpPr/>
          <p:nvPr/>
        </p:nvSpPr>
        <p:spPr>
          <a:xfrm>
            <a:off x="3694131" y="4279885"/>
            <a:ext cx="2185622" cy="772459"/>
          </a:xfrm>
          <a:prstGeom prst="roundRect">
            <a:avLst/>
          </a:prstGeom>
          <a:solidFill>
            <a:srgbClr val="F8CBDF"/>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4. Australian Welfare Charities </a:t>
            </a:r>
          </a:p>
        </p:txBody>
      </p:sp>
      <p:sp>
        <p:nvSpPr>
          <p:cNvPr id="8" name="Rounded Rectangle 7">
            <a:extLst>
              <a:ext uri="{FF2B5EF4-FFF2-40B4-BE49-F238E27FC236}">
                <a16:creationId xmlns:a16="http://schemas.microsoft.com/office/drawing/2014/main" id="{5CD224C8-340B-79B1-E098-BEC07CC88808}"/>
              </a:ext>
            </a:extLst>
          </p:cNvPr>
          <p:cNvSpPr/>
          <p:nvPr/>
        </p:nvSpPr>
        <p:spPr>
          <a:xfrm>
            <a:off x="3694131" y="5237790"/>
            <a:ext cx="2185622" cy="772459"/>
          </a:xfrm>
          <a:prstGeom prst="roundRect">
            <a:avLst/>
          </a:prstGeom>
          <a:solidFill>
            <a:srgbClr val="BAA8D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5. Mental Health Organisations</a:t>
            </a:r>
          </a:p>
        </p:txBody>
      </p:sp>
      <p:sp>
        <p:nvSpPr>
          <p:cNvPr id="9" name="TextBox 8">
            <a:extLst>
              <a:ext uri="{FF2B5EF4-FFF2-40B4-BE49-F238E27FC236}">
                <a16:creationId xmlns:a16="http://schemas.microsoft.com/office/drawing/2014/main" id="{B91CF9EE-162F-9EDB-E25F-1CE50385A27B}"/>
              </a:ext>
            </a:extLst>
          </p:cNvPr>
          <p:cNvSpPr txBox="1"/>
          <p:nvPr/>
        </p:nvSpPr>
        <p:spPr>
          <a:xfrm>
            <a:off x="4350764" y="968681"/>
            <a:ext cx="872355" cy="369332"/>
          </a:xfrm>
          <a:prstGeom prst="rect">
            <a:avLst/>
          </a:prstGeom>
          <a:noFill/>
        </p:spPr>
        <p:txBody>
          <a:bodyPr wrap="none" rtlCol="0">
            <a:spAutoFit/>
          </a:bodyPr>
          <a:lstStyle/>
          <a:p>
            <a:r>
              <a:rPr lang="en-US" dirty="0">
                <a:solidFill>
                  <a:srgbClr val="354373"/>
                </a:solidFill>
                <a:latin typeface="Poppins" pitchFamily="2" charset="77"/>
                <a:cs typeface="Poppins" pitchFamily="2" charset="77"/>
              </a:rPr>
              <a:t>Public</a:t>
            </a:r>
          </a:p>
        </p:txBody>
      </p:sp>
      <p:sp>
        <p:nvSpPr>
          <p:cNvPr id="10" name="Rounded Rectangle 9">
            <a:extLst>
              <a:ext uri="{FF2B5EF4-FFF2-40B4-BE49-F238E27FC236}">
                <a16:creationId xmlns:a16="http://schemas.microsoft.com/office/drawing/2014/main" id="{C3B6D79C-700E-5A82-F93C-55AE06B037D0}"/>
              </a:ext>
            </a:extLst>
          </p:cNvPr>
          <p:cNvSpPr/>
          <p:nvPr/>
        </p:nvSpPr>
        <p:spPr>
          <a:xfrm>
            <a:off x="6977561" y="1489356"/>
            <a:ext cx="2185622" cy="772459"/>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1. Animal Charities</a:t>
            </a:r>
          </a:p>
        </p:txBody>
      </p:sp>
      <p:sp>
        <p:nvSpPr>
          <p:cNvPr id="16" name="TextBox 15">
            <a:extLst>
              <a:ext uri="{FF2B5EF4-FFF2-40B4-BE49-F238E27FC236}">
                <a16:creationId xmlns:a16="http://schemas.microsoft.com/office/drawing/2014/main" id="{780F254A-715C-8FC7-FAD9-4015396E6934}"/>
              </a:ext>
            </a:extLst>
          </p:cNvPr>
          <p:cNvSpPr txBox="1"/>
          <p:nvPr/>
        </p:nvSpPr>
        <p:spPr>
          <a:xfrm>
            <a:off x="7334433" y="1009481"/>
            <a:ext cx="1471878" cy="369332"/>
          </a:xfrm>
          <a:prstGeom prst="rect">
            <a:avLst/>
          </a:prstGeom>
          <a:noFill/>
        </p:spPr>
        <p:txBody>
          <a:bodyPr wrap="none" rtlCol="0">
            <a:spAutoFit/>
          </a:bodyPr>
          <a:lstStyle/>
          <a:p>
            <a:r>
              <a:rPr lang="en-US" dirty="0">
                <a:solidFill>
                  <a:srgbClr val="354373"/>
                </a:solidFill>
                <a:latin typeface="Poppins" pitchFamily="2" charset="77"/>
                <a:cs typeface="Poppins" pitchFamily="2" charset="77"/>
              </a:rPr>
              <a:t>Bequestors</a:t>
            </a:r>
          </a:p>
        </p:txBody>
      </p:sp>
      <p:sp>
        <p:nvSpPr>
          <p:cNvPr id="17" name="Rounded Rectangle 16">
            <a:extLst>
              <a:ext uri="{FF2B5EF4-FFF2-40B4-BE49-F238E27FC236}">
                <a16:creationId xmlns:a16="http://schemas.microsoft.com/office/drawing/2014/main" id="{DA1B0952-B491-40BD-2AC8-079C2FE444DF}"/>
              </a:ext>
            </a:extLst>
          </p:cNvPr>
          <p:cNvSpPr/>
          <p:nvPr/>
        </p:nvSpPr>
        <p:spPr>
          <a:xfrm>
            <a:off x="6977561" y="2385447"/>
            <a:ext cx="2185622" cy="772459"/>
          </a:xfrm>
          <a:prstGeom prst="roundRect">
            <a:avLst/>
          </a:prstGeom>
          <a:solidFill>
            <a:srgbClr val="C0D9A2"/>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2. Children’s Charities</a:t>
            </a:r>
          </a:p>
        </p:txBody>
      </p:sp>
      <p:sp>
        <p:nvSpPr>
          <p:cNvPr id="18" name="Rounded Rectangle 17">
            <a:extLst>
              <a:ext uri="{FF2B5EF4-FFF2-40B4-BE49-F238E27FC236}">
                <a16:creationId xmlns:a16="http://schemas.microsoft.com/office/drawing/2014/main" id="{E3927054-F4D1-7649-CCF4-CD1D08488547}"/>
              </a:ext>
            </a:extLst>
          </p:cNvPr>
          <p:cNvSpPr/>
          <p:nvPr/>
        </p:nvSpPr>
        <p:spPr>
          <a:xfrm>
            <a:off x="6977561" y="3318192"/>
            <a:ext cx="2185622" cy="772459"/>
          </a:xfrm>
          <a:prstGeom prst="roundRect">
            <a:avLst/>
          </a:prstGeom>
          <a:solidFill>
            <a:srgbClr val="F8CBDF"/>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3. Australian Welfare Charities </a:t>
            </a:r>
          </a:p>
        </p:txBody>
      </p:sp>
      <p:sp>
        <p:nvSpPr>
          <p:cNvPr id="19" name="Rounded Rectangle 18">
            <a:extLst>
              <a:ext uri="{FF2B5EF4-FFF2-40B4-BE49-F238E27FC236}">
                <a16:creationId xmlns:a16="http://schemas.microsoft.com/office/drawing/2014/main" id="{877CA363-FE34-2E35-E6C9-84EBDB6A5F18}"/>
              </a:ext>
            </a:extLst>
          </p:cNvPr>
          <p:cNvSpPr/>
          <p:nvPr/>
        </p:nvSpPr>
        <p:spPr>
          <a:xfrm>
            <a:off x="6977561" y="4271497"/>
            <a:ext cx="2185622" cy="772459"/>
          </a:xfrm>
          <a:prstGeom prst="roundRect">
            <a:avLst/>
          </a:prstGeom>
          <a:solidFill>
            <a:srgbClr val="F8A42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4. Health &amp; Medical Research</a:t>
            </a:r>
          </a:p>
        </p:txBody>
      </p:sp>
      <p:sp>
        <p:nvSpPr>
          <p:cNvPr id="20" name="Rounded Rectangle 19">
            <a:extLst>
              <a:ext uri="{FF2B5EF4-FFF2-40B4-BE49-F238E27FC236}">
                <a16:creationId xmlns:a16="http://schemas.microsoft.com/office/drawing/2014/main" id="{09BEC088-842C-523E-C999-C9FBF0CFC94C}"/>
              </a:ext>
            </a:extLst>
          </p:cNvPr>
          <p:cNvSpPr/>
          <p:nvPr/>
        </p:nvSpPr>
        <p:spPr>
          <a:xfrm>
            <a:off x="6964430" y="5190121"/>
            <a:ext cx="2185622" cy="772459"/>
          </a:xfrm>
          <a:prstGeom prst="roundRect">
            <a:avLst/>
          </a:prstGeom>
          <a:solidFill>
            <a:srgbClr val="FFF79D"/>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5. Aged Care Services</a:t>
            </a:r>
          </a:p>
        </p:txBody>
      </p:sp>
      <p:cxnSp>
        <p:nvCxnSpPr>
          <p:cNvPr id="2" name="Curved Connector 1">
            <a:extLst>
              <a:ext uri="{FF2B5EF4-FFF2-40B4-BE49-F238E27FC236}">
                <a16:creationId xmlns:a16="http://schemas.microsoft.com/office/drawing/2014/main" id="{BBF25B45-9EA9-6F89-0D9B-2DFBA4F293C2}"/>
              </a:ext>
            </a:extLst>
          </p:cNvPr>
          <p:cNvCxnSpPr>
            <a:cxnSpLocks/>
            <a:stCxn id="5" idx="3"/>
            <a:endCxn id="19" idx="1"/>
          </p:cNvCxnSpPr>
          <p:nvPr/>
        </p:nvCxnSpPr>
        <p:spPr>
          <a:xfrm>
            <a:off x="5879753" y="2750305"/>
            <a:ext cx="1097808" cy="1907422"/>
          </a:xfrm>
          <a:prstGeom prst="curvedConnector3">
            <a:avLst>
              <a:gd name="adj1" fmla="val 50000"/>
            </a:avLst>
          </a:prstGeom>
          <a:ln w="38100">
            <a:solidFill>
              <a:srgbClr val="35437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672B54F4-2A7D-3993-581B-9FCC3DF2C91C}"/>
              </a:ext>
            </a:extLst>
          </p:cNvPr>
          <p:cNvCxnSpPr>
            <a:cxnSpLocks/>
            <a:stCxn id="4" idx="3"/>
          </p:cNvCxnSpPr>
          <p:nvPr/>
        </p:nvCxnSpPr>
        <p:spPr>
          <a:xfrm>
            <a:off x="5879753" y="1829609"/>
            <a:ext cx="1097808" cy="918784"/>
          </a:xfrm>
          <a:prstGeom prst="curvedConnector3">
            <a:avLst>
              <a:gd name="adj1" fmla="val 50000"/>
            </a:avLst>
          </a:prstGeom>
          <a:ln w="38100">
            <a:solidFill>
              <a:srgbClr val="35437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541F2381-F3AB-8789-7434-60F9E1726BE4}"/>
              </a:ext>
            </a:extLst>
          </p:cNvPr>
          <p:cNvCxnSpPr>
            <a:cxnSpLocks/>
            <a:stCxn id="6" idx="3"/>
          </p:cNvCxnSpPr>
          <p:nvPr/>
        </p:nvCxnSpPr>
        <p:spPr>
          <a:xfrm flipV="1">
            <a:off x="5879753" y="1852302"/>
            <a:ext cx="1097808" cy="1855908"/>
          </a:xfrm>
          <a:prstGeom prst="curvedConnector3">
            <a:avLst>
              <a:gd name="adj1" fmla="val 50000"/>
            </a:avLst>
          </a:prstGeom>
          <a:ln w="38100">
            <a:solidFill>
              <a:srgbClr val="35437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320DFC60-5E70-BFC7-8027-3A8967A346E5}"/>
              </a:ext>
            </a:extLst>
          </p:cNvPr>
          <p:cNvCxnSpPr>
            <a:cxnSpLocks/>
            <a:endCxn id="18" idx="1"/>
          </p:cNvCxnSpPr>
          <p:nvPr/>
        </p:nvCxnSpPr>
        <p:spPr>
          <a:xfrm flipV="1">
            <a:off x="5866622" y="3704422"/>
            <a:ext cx="1110939" cy="922572"/>
          </a:xfrm>
          <a:prstGeom prst="curvedConnector3">
            <a:avLst>
              <a:gd name="adj1" fmla="val 50000"/>
            </a:avLst>
          </a:prstGeom>
          <a:ln w="38100">
            <a:solidFill>
              <a:srgbClr val="354373"/>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B6FDE4D-6C69-541E-2745-39DB226CDF6E}"/>
              </a:ext>
            </a:extLst>
          </p:cNvPr>
          <p:cNvSpPr>
            <a:spLocks noGrp="1"/>
          </p:cNvSpPr>
          <p:nvPr>
            <p:ph type="title"/>
          </p:nvPr>
        </p:nvSpPr>
        <p:spPr/>
        <p:txBody>
          <a:bodyPr/>
          <a:lstStyle/>
          <a:p>
            <a:r>
              <a:rPr lang="en-US" dirty="0"/>
              <a:t>Cause Connection</a:t>
            </a:r>
          </a:p>
        </p:txBody>
      </p:sp>
    </p:spTree>
    <p:extLst>
      <p:ext uri="{BB962C8B-B14F-4D97-AF65-F5344CB8AC3E}">
        <p14:creationId xmlns:p14="http://schemas.microsoft.com/office/powerpoint/2010/main" val="4268170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337A-9941-F2E8-0BCE-5903568C2ED7}"/>
              </a:ext>
            </a:extLst>
          </p:cNvPr>
          <p:cNvSpPr>
            <a:spLocks noGrp="1"/>
          </p:cNvSpPr>
          <p:nvPr>
            <p:ph type="title"/>
          </p:nvPr>
        </p:nvSpPr>
        <p:spPr/>
        <p:txBody>
          <a:bodyPr>
            <a:normAutofit fontScale="90000"/>
          </a:bodyPr>
          <a:lstStyle/>
          <a:p>
            <a:r>
              <a:rPr lang="en-US" dirty="0"/>
              <a:t>Life Experiences: Confirmed</a:t>
            </a:r>
          </a:p>
        </p:txBody>
      </p:sp>
      <p:sp>
        <p:nvSpPr>
          <p:cNvPr id="7" name="Rounded Rectangle 6">
            <a:extLst>
              <a:ext uri="{FF2B5EF4-FFF2-40B4-BE49-F238E27FC236}">
                <a16:creationId xmlns:a16="http://schemas.microsoft.com/office/drawing/2014/main" id="{27B66068-7186-E1AC-39DA-0432FAF50099}"/>
              </a:ext>
            </a:extLst>
          </p:cNvPr>
          <p:cNvSpPr/>
          <p:nvPr/>
        </p:nvSpPr>
        <p:spPr>
          <a:xfrm>
            <a:off x="5658368" y="1185616"/>
            <a:ext cx="2107446" cy="407696"/>
          </a:xfrm>
          <a:prstGeom prst="roundRect">
            <a:avLst/>
          </a:prstGeom>
          <a:solidFill>
            <a:srgbClr val="C0D9A2"/>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2. Heart Disease</a:t>
            </a:r>
          </a:p>
        </p:txBody>
      </p:sp>
      <p:sp>
        <p:nvSpPr>
          <p:cNvPr id="8" name="TextBox 7">
            <a:extLst>
              <a:ext uri="{FF2B5EF4-FFF2-40B4-BE49-F238E27FC236}">
                <a16:creationId xmlns:a16="http://schemas.microsoft.com/office/drawing/2014/main" id="{336521F8-1575-4158-1B4C-8DC57483A26A}"/>
              </a:ext>
            </a:extLst>
          </p:cNvPr>
          <p:cNvSpPr txBox="1"/>
          <p:nvPr/>
        </p:nvSpPr>
        <p:spPr>
          <a:xfrm>
            <a:off x="2458177" y="84551"/>
            <a:ext cx="1471878" cy="646331"/>
          </a:xfrm>
          <a:prstGeom prst="rect">
            <a:avLst/>
          </a:prstGeom>
          <a:noFill/>
        </p:spPr>
        <p:txBody>
          <a:bodyPr wrap="square" rtlCol="0">
            <a:spAutoFit/>
          </a:bodyPr>
          <a:lstStyle/>
          <a:p>
            <a:pPr algn="ctr"/>
            <a:r>
              <a:rPr lang="en-US" dirty="0">
                <a:solidFill>
                  <a:srgbClr val="354373"/>
                </a:solidFill>
                <a:latin typeface="Poppins" pitchFamily="2" charset="77"/>
                <a:cs typeface="Poppins" pitchFamily="2" charset="77"/>
              </a:rPr>
              <a:t>Immediate family</a:t>
            </a:r>
          </a:p>
        </p:txBody>
      </p:sp>
      <p:sp>
        <p:nvSpPr>
          <p:cNvPr id="9" name="Rounded Rectangle 8">
            <a:extLst>
              <a:ext uri="{FF2B5EF4-FFF2-40B4-BE49-F238E27FC236}">
                <a16:creationId xmlns:a16="http://schemas.microsoft.com/office/drawing/2014/main" id="{C664F427-B899-77F7-823F-D97EDBB8AD07}"/>
              </a:ext>
            </a:extLst>
          </p:cNvPr>
          <p:cNvSpPr/>
          <p:nvPr/>
        </p:nvSpPr>
        <p:spPr>
          <a:xfrm>
            <a:off x="8534400" y="776860"/>
            <a:ext cx="2107446" cy="407696"/>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 Cancer</a:t>
            </a:r>
          </a:p>
        </p:txBody>
      </p:sp>
      <p:sp>
        <p:nvSpPr>
          <p:cNvPr id="11" name="TextBox 10">
            <a:extLst>
              <a:ext uri="{FF2B5EF4-FFF2-40B4-BE49-F238E27FC236}">
                <a16:creationId xmlns:a16="http://schemas.microsoft.com/office/drawing/2014/main" id="{655E4449-F0F4-45CB-B43E-F2F471379E2C}"/>
              </a:ext>
            </a:extLst>
          </p:cNvPr>
          <p:cNvSpPr txBox="1"/>
          <p:nvPr/>
        </p:nvSpPr>
        <p:spPr>
          <a:xfrm>
            <a:off x="5741607" y="84551"/>
            <a:ext cx="1471878" cy="646331"/>
          </a:xfrm>
          <a:prstGeom prst="rect">
            <a:avLst/>
          </a:prstGeom>
          <a:noFill/>
        </p:spPr>
        <p:txBody>
          <a:bodyPr wrap="square" rtlCol="0">
            <a:spAutoFit/>
          </a:bodyPr>
          <a:lstStyle/>
          <a:p>
            <a:pPr algn="ctr"/>
            <a:r>
              <a:rPr lang="en-US" dirty="0">
                <a:solidFill>
                  <a:srgbClr val="354373"/>
                </a:solidFill>
                <a:latin typeface="Poppins" pitchFamily="2" charset="77"/>
                <a:cs typeface="Poppins" pitchFamily="2" charset="77"/>
              </a:rPr>
              <a:t>Extended family</a:t>
            </a:r>
          </a:p>
        </p:txBody>
      </p:sp>
      <p:sp>
        <p:nvSpPr>
          <p:cNvPr id="12" name="TextBox 11">
            <a:extLst>
              <a:ext uri="{FF2B5EF4-FFF2-40B4-BE49-F238E27FC236}">
                <a16:creationId xmlns:a16="http://schemas.microsoft.com/office/drawing/2014/main" id="{156D60EB-D5EA-1675-BD2E-5F23CAE1D342}"/>
              </a:ext>
            </a:extLst>
          </p:cNvPr>
          <p:cNvSpPr txBox="1"/>
          <p:nvPr/>
        </p:nvSpPr>
        <p:spPr>
          <a:xfrm>
            <a:off x="8645970" y="130528"/>
            <a:ext cx="1609076" cy="646331"/>
          </a:xfrm>
          <a:prstGeom prst="rect">
            <a:avLst/>
          </a:prstGeom>
          <a:noFill/>
        </p:spPr>
        <p:txBody>
          <a:bodyPr wrap="square" rtlCol="0">
            <a:spAutoFit/>
          </a:bodyPr>
          <a:lstStyle/>
          <a:p>
            <a:pPr algn="ctr"/>
            <a:r>
              <a:rPr lang="en-US" dirty="0">
                <a:solidFill>
                  <a:srgbClr val="354373"/>
                </a:solidFill>
                <a:latin typeface="Poppins" pitchFamily="2" charset="77"/>
                <a:cs typeface="Poppins" pitchFamily="2" charset="77"/>
              </a:rPr>
              <a:t>Friends / Colleagues</a:t>
            </a:r>
          </a:p>
        </p:txBody>
      </p:sp>
      <p:sp>
        <p:nvSpPr>
          <p:cNvPr id="13" name="Rounded Rectangle 12">
            <a:extLst>
              <a:ext uri="{FF2B5EF4-FFF2-40B4-BE49-F238E27FC236}">
                <a16:creationId xmlns:a16="http://schemas.microsoft.com/office/drawing/2014/main" id="{9FBE757D-A75F-2D9D-AAB6-5A50E662EA87}"/>
              </a:ext>
            </a:extLst>
          </p:cNvPr>
          <p:cNvSpPr/>
          <p:nvPr/>
        </p:nvSpPr>
        <p:spPr>
          <a:xfrm>
            <a:off x="8534400" y="1232654"/>
            <a:ext cx="2107446" cy="407696"/>
          </a:xfrm>
          <a:prstGeom prst="roundRect">
            <a:avLst/>
          </a:prstGeom>
          <a:solidFill>
            <a:srgbClr val="C0D9A2"/>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2. Heart Disease</a:t>
            </a:r>
          </a:p>
        </p:txBody>
      </p:sp>
      <p:sp>
        <p:nvSpPr>
          <p:cNvPr id="14" name="Rounded Rectangle 13">
            <a:extLst>
              <a:ext uri="{FF2B5EF4-FFF2-40B4-BE49-F238E27FC236}">
                <a16:creationId xmlns:a16="http://schemas.microsoft.com/office/drawing/2014/main" id="{EF26C9FD-149D-F4ED-FD59-4DD05707CB3D}"/>
              </a:ext>
            </a:extLst>
          </p:cNvPr>
          <p:cNvSpPr/>
          <p:nvPr/>
        </p:nvSpPr>
        <p:spPr>
          <a:xfrm>
            <a:off x="5658368" y="1640350"/>
            <a:ext cx="2107446" cy="407696"/>
          </a:xfrm>
          <a:prstGeom prst="roundRect">
            <a:avLst/>
          </a:prstGeom>
          <a:solidFill>
            <a:srgbClr val="F7CADF"/>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3. MND</a:t>
            </a:r>
          </a:p>
        </p:txBody>
      </p:sp>
      <p:sp>
        <p:nvSpPr>
          <p:cNvPr id="15" name="Rounded Rectangle 14">
            <a:extLst>
              <a:ext uri="{FF2B5EF4-FFF2-40B4-BE49-F238E27FC236}">
                <a16:creationId xmlns:a16="http://schemas.microsoft.com/office/drawing/2014/main" id="{FD034063-03B5-E3F4-33B8-09EB49FCA001}"/>
              </a:ext>
            </a:extLst>
          </p:cNvPr>
          <p:cNvSpPr/>
          <p:nvPr/>
        </p:nvSpPr>
        <p:spPr>
          <a:xfrm>
            <a:off x="5658368" y="2104383"/>
            <a:ext cx="2107446" cy="407696"/>
          </a:xfrm>
          <a:prstGeom prst="roundRect">
            <a:avLst/>
          </a:prstGeom>
          <a:solidFill>
            <a:srgbClr val="FFF79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4. Low vision/Blindness</a:t>
            </a:r>
          </a:p>
        </p:txBody>
      </p:sp>
      <p:sp>
        <p:nvSpPr>
          <p:cNvPr id="16" name="Rounded Rectangle 15">
            <a:extLst>
              <a:ext uri="{FF2B5EF4-FFF2-40B4-BE49-F238E27FC236}">
                <a16:creationId xmlns:a16="http://schemas.microsoft.com/office/drawing/2014/main" id="{40B5F327-BB5E-4231-CAEB-BB35B7D70852}"/>
              </a:ext>
            </a:extLst>
          </p:cNvPr>
          <p:cNvSpPr/>
          <p:nvPr/>
        </p:nvSpPr>
        <p:spPr>
          <a:xfrm>
            <a:off x="8534400" y="2071351"/>
            <a:ext cx="2107446" cy="407696"/>
          </a:xfrm>
          <a:prstGeom prst="roundRect">
            <a:avLst/>
          </a:prstGeom>
          <a:solidFill>
            <a:srgbClr val="FFF79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4. Low vision/Blindness</a:t>
            </a:r>
          </a:p>
        </p:txBody>
      </p:sp>
      <p:sp>
        <p:nvSpPr>
          <p:cNvPr id="17" name="Rounded Rectangle 16">
            <a:extLst>
              <a:ext uri="{FF2B5EF4-FFF2-40B4-BE49-F238E27FC236}">
                <a16:creationId xmlns:a16="http://schemas.microsoft.com/office/drawing/2014/main" id="{4741E521-CA98-3C89-3CFD-940847F377C2}"/>
              </a:ext>
            </a:extLst>
          </p:cNvPr>
          <p:cNvSpPr/>
          <p:nvPr/>
        </p:nvSpPr>
        <p:spPr>
          <a:xfrm>
            <a:off x="5640374" y="2566178"/>
            <a:ext cx="2589226" cy="407696"/>
          </a:xfrm>
          <a:prstGeom prst="roundRect">
            <a:avLst/>
          </a:prstGeom>
          <a:solidFill>
            <a:srgbClr val="F8A42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5. Stroke &amp; Mental Health – only to rejectors</a:t>
            </a:r>
          </a:p>
        </p:txBody>
      </p:sp>
      <p:sp>
        <p:nvSpPr>
          <p:cNvPr id="18" name="Rounded Rectangle 17">
            <a:extLst>
              <a:ext uri="{FF2B5EF4-FFF2-40B4-BE49-F238E27FC236}">
                <a16:creationId xmlns:a16="http://schemas.microsoft.com/office/drawing/2014/main" id="{FCBB12CA-11A7-AF5C-C982-41C0E9B0CA73}"/>
              </a:ext>
            </a:extLst>
          </p:cNvPr>
          <p:cNvSpPr/>
          <p:nvPr/>
        </p:nvSpPr>
        <p:spPr>
          <a:xfrm>
            <a:off x="5646624" y="3027973"/>
            <a:ext cx="2107446" cy="407696"/>
          </a:xfrm>
          <a:prstGeom prst="roundRect">
            <a:avLst/>
          </a:prstGeom>
          <a:solidFill>
            <a:srgbClr val="C5B8E5"/>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6. Low vision/Blindness</a:t>
            </a:r>
          </a:p>
        </p:txBody>
      </p:sp>
      <p:sp>
        <p:nvSpPr>
          <p:cNvPr id="19" name="Rounded Rectangle 18">
            <a:extLst>
              <a:ext uri="{FF2B5EF4-FFF2-40B4-BE49-F238E27FC236}">
                <a16:creationId xmlns:a16="http://schemas.microsoft.com/office/drawing/2014/main" id="{2CB20ACF-9F62-3F08-7D86-51617441777D}"/>
              </a:ext>
            </a:extLst>
          </p:cNvPr>
          <p:cNvSpPr/>
          <p:nvPr/>
        </p:nvSpPr>
        <p:spPr>
          <a:xfrm>
            <a:off x="8534400" y="3001360"/>
            <a:ext cx="2107446" cy="407696"/>
          </a:xfrm>
          <a:prstGeom prst="roundRect">
            <a:avLst/>
          </a:prstGeom>
          <a:solidFill>
            <a:srgbClr val="C5B8E5"/>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6. Low vision/Blindness – only to rejectors</a:t>
            </a:r>
          </a:p>
        </p:txBody>
      </p:sp>
      <p:sp>
        <p:nvSpPr>
          <p:cNvPr id="20" name="Rounded Rectangle 19">
            <a:extLst>
              <a:ext uri="{FF2B5EF4-FFF2-40B4-BE49-F238E27FC236}">
                <a16:creationId xmlns:a16="http://schemas.microsoft.com/office/drawing/2014/main" id="{875F6C77-0691-911E-A888-168173F31F1B}"/>
              </a:ext>
            </a:extLst>
          </p:cNvPr>
          <p:cNvSpPr/>
          <p:nvPr/>
        </p:nvSpPr>
        <p:spPr>
          <a:xfrm>
            <a:off x="5640374" y="3492898"/>
            <a:ext cx="2107446" cy="407696"/>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7. Alzheimer's/Dementia</a:t>
            </a:r>
          </a:p>
        </p:txBody>
      </p:sp>
      <p:sp>
        <p:nvSpPr>
          <p:cNvPr id="21" name="Rounded Rectangle 20">
            <a:extLst>
              <a:ext uri="{FF2B5EF4-FFF2-40B4-BE49-F238E27FC236}">
                <a16:creationId xmlns:a16="http://schemas.microsoft.com/office/drawing/2014/main" id="{EFDEE521-E7E0-9DF5-8C30-5A456B005DBD}"/>
              </a:ext>
            </a:extLst>
          </p:cNvPr>
          <p:cNvSpPr/>
          <p:nvPr/>
        </p:nvSpPr>
        <p:spPr>
          <a:xfrm>
            <a:off x="8534400" y="3482930"/>
            <a:ext cx="2107446" cy="407696"/>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7. Alzheimer's/Dementia</a:t>
            </a:r>
          </a:p>
        </p:txBody>
      </p:sp>
      <p:sp>
        <p:nvSpPr>
          <p:cNvPr id="22" name="Rounded Rectangle 21">
            <a:extLst>
              <a:ext uri="{FF2B5EF4-FFF2-40B4-BE49-F238E27FC236}">
                <a16:creationId xmlns:a16="http://schemas.microsoft.com/office/drawing/2014/main" id="{51BB612B-DE69-5488-C571-B2E7D201C52F}"/>
              </a:ext>
            </a:extLst>
          </p:cNvPr>
          <p:cNvSpPr/>
          <p:nvPr/>
        </p:nvSpPr>
        <p:spPr>
          <a:xfrm>
            <a:off x="5640374" y="3980881"/>
            <a:ext cx="2107446" cy="407696"/>
          </a:xfrm>
          <a:prstGeom prst="roundRect">
            <a:avLst/>
          </a:prstGeom>
          <a:solidFill>
            <a:srgbClr val="C0D9A2"/>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8. Intellectual disability</a:t>
            </a:r>
          </a:p>
        </p:txBody>
      </p:sp>
      <p:sp>
        <p:nvSpPr>
          <p:cNvPr id="23" name="Rounded Rectangle 22">
            <a:extLst>
              <a:ext uri="{FF2B5EF4-FFF2-40B4-BE49-F238E27FC236}">
                <a16:creationId xmlns:a16="http://schemas.microsoft.com/office/drawing/2014/main" id="{7C1F8DD3-F8A2-247F-AC06-A2EAF2F515B8}"/>
              </a:ext>
            </a:extLst>
          </p:cNvPr>
          <p:cNvSpPr/>
          <p:nvPr/>
        </p:nvSpPr>
        <p:spPr>
          <a:xfrm>
            <a:off x="8534400" y="3992578"/>
            <a:ext cx="2107446" cy="407696"/>
          </a:xfrm>
          <a:prstGeom prst="roundRect">
            <a:avLst/>
          </a:prstGeom>
          <a:solidFill>
            <a:srgbClr val="C0D9A2"/>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8. Intellectual disability</a:t>
            </a:r>
          </a:p>
        </p:txBody>
      </p:sp>
      <p:sp>
        <p:nvSpPr>
          <p:cNvPr id="24" name="Rounded Rectangle 23">
            <a:extLst>
              <a:ext uri="{FF2B5EF4-FFF2-40B4-BE49-F238E27FC236}">
                <a16:creationId xmlns:a16="http://schemas.microsoft.com/office/drawing/2014/main" id="{4EC88928-FC95-1E03-E549-0BAAF30075F4}"/>
              </a:ext>
            </a:extLst>
          </p:cNvPr>
          <p:cNvSpPr/>
          <p:nvPr/>
        </p:nvSpPr>
        <p:spPr>
          <a:xfrm>
            <a:off x="5640374" y="4451080"/>
            <a:ext cx="2107446" cy="407696"/>
          </a:xfrm>
          <a:prstGeom prst="roundRect">
            <a:avLst/>
          </a:prstGeom>
          <a:solidFill>
            <a:srgbClr val="F7CADF"/>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9. Physical Disability</a:t>
            </a:r>
          </a:p>
        </p:txBody>
      </p:sp>
      <p:sp>
        <p:nvSpPr>
          <p:cNvPr id="25" name="Rounded Rectangle 24">
            <a:extLst>
              <a:ext uri="{FF2B5EF4-FFF2-40B4-BE49-F238E27FC236}">
                <a16:creationId xmlns:a16="http://schemas.microsoft.com/office/drawing/2014/main" id="{E40AE917-4426-61DF-1080-D1DB850F178D}"/>
              </a:ext>
            </a:extLst>
          </p:cNvPr>
          <p:cNvSpPr/>
          <p:nvPr/>
        </p:nvSpPr>
        <p:spPr>
          <a:xfrm>
            <a:off x="5640374" y="4921279"/>
            <a:ext cx="2107446" cy="407696"/>
          </a:xfrm>
          <a:prstGeom prst="roundRect">
            <a:avLst/>
          </a:prstGeom>
          <a:solidFill>
            <a:srgbClr val="FFF79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10. Homelessness</a:t>
            </a:r>
          </a:p>
        </p:txBody>
      </p:sp>
      <p:sp>
        <p:nvSpPr>
          <p:cNvPr id="27" name="Rounded Rectangle 26">
            <a:extLst>
              <a:ext uri="{FF2B5EF4-FFF2-40B4-BE49-F238E27FC236}">
                <a16:creationId xmlns:a16="http://schemas.microsoft.com/office/drawing/2014/main" id="{A046744C-B8BB-89C3-9D3C-AB0C1FB2E211}"/>
              </a:ext>
            </a:extLst>
          </p:cNvPr>
          <p:cNvSpPr/>
          <p:nvPr/>
        </p:nvSpPr>
        <p:spPr>
          <a:xfrm>
            <a:off x="8534400" y="4895733"/>
            <a:ext cx="2107446" cy="407696"/>
          </a:xfrm>
          <a:prstGeom prst="roundRect">
            <a:avLst/>
          </a:prstGeom>
          <a:solidFill>
            <a:srgbClr val="FFF79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10. Homelessness</a:t>
            </a:r>
          </a:p>
        </p:txBody>
      </p:sp>
      <p:sp>
        <p:nvSpPr>
          <p:cNvPr id="28" name="Rounded Rectangle 27">
            <a:extLst>
              <a:ext uri="{FF2B5EF4-FFF2-40B4-BE49-F238E27FC236}">
                <a16:creationId xmlns:a16="http://schemas.microsoft.com/office/drawing/2014/main" id="{467FFAF7-7160-7EF6-C47D-306CCADDF81A}"/>
              </a:ext>
            </a:extLst>
          </p:cNvPr>
          <p:cNvSpPr/>
          <p:nvPr/>
        </p:nvSpPr>
        <p:spPr>
          <a:xfrm>
            <a:off x="2292300" y="4921279"/>
            <a:ext cx="2107446" cy="407696"/>
          </a:xfrm>
          <a:prstGeom prst="roundRect">
            <a:avLst/>
          </a:prstGeom>
          <a:solidFill>
            <a:srgbClr val="FFF79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10. Homelessness – only to rejectors</a:t>
            </a:r>
          </a:p>
        </p:txBody>
      </p:sp>
      <p:sp>
        <p:nvSpPr>
          <p:cNvPr id="29" name="Rounded Rectangle 28">
            <a:extLst>
              <a:ext uri="{FF2B5EF4-FFF2-40B4-BE49-F238E27FC236}">
                <a16:creationId xmlns:a16="http://schemas.microsoft.com/office/drawing/2014/main" id="{8F9BE8A4-B524-118E-B7DE-5FA71E0A78D1}"/>
              </a:ext>
            </a:extLst>
          </p:cNvPr>
          <p:cNvSpPr/>
          <p:nvPr/>
        </p:nvSpPr>
        <p:spPr>
          <a:xfrm>
            <a:off x="5658368" y="5391478"/>
            <a:ext cx="2107446" cy="407696"/>
          </a:xfrm>
          <a:prstGeom prst="roundRect">
            <a:avLst/>
          </a:prstGeom>
          <a:solidFill>
            <a:srgbClr val="F8A42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11. Domestic violence</a:t>
            </a:r>
          </a:p>
        </p:txBody>
      </p:sp>
      <p:sp>
        <p:nvSpPr>
          <p:cNvPr id="30" name="Rounded Rectangle 29">
            <a:extLst>
              <a:ext uri="{FF2B5EF4-FFF2-40B4-BE49-F238E27FC236}">
                <a16:creationId xmlns:a16="http://schemas.microsoft.com/office/drawing/2014/main" id="{95783564-AD3A-A845-DB4C-A629EBBA14BB}"/>
              </a:ext>
            </a:extLst>
          </p:cNvPr>
          <p:cNvSpPr/>
          <p:nvPr/>
        </p:nvSpPr>
        <p:spPr>
          <a:xfrm>
            <a:off x="8534400" y="5387202"/>
            <a:ext cx="2107446" cy="407696"/>
          </a:xfrm>
          <a:prstGeom prst="roundRect">
            <a:avLst/>
          </a:prstGeom>
          <a:solidFill>
            <a:srgbClr val="F8A42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11. Domestic violence – only to rejectors</a:t>
            </a:r>
          </a:p>
        </p:txBody>
      </p:sp>
      <p:sp>
        <p:nvSpPr>
          <p:cNvPr id="31" name="Rounded Rectangle 30">
            <a:extLst>
              <a:ext uri="{FF2B5EF4-FFF2-40B4-BE49-F238E27FC236}">
                <a16:creationId xmlns:a16="http://schemas.microsoft.com/office/drawing/2014/main" id="{7EBC9F3D-4F8F-BD5F-1B6D-77634447B86E}"/>
              </a:ext>
            </a:extLst>
          </p:cNvPr>
          <p:cNvSpPr/>
          <p:nvPr/>
        </p:nvSpPr>
        <p:spPr>
          <a:xfrm>
            <a:off x="5658368" y="5870255"/>
            <a:ext cx="2107446" cy="407696"/>
          </a:xfrm>
          <a:prstGeom prst="roundRect">
            <a:avLst/>
          </a:prstGeom>
          <a:solidFill>
            <a:srgbClr val="C5B8E5"/>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12. Natural disaster</a:t>
            </a:r>
          </a:p>
        </p:txBody>
      </p:sp>
      <p:sp>
        <p:nvSpPr>
          <p:cNvPr id="33" name="Rounded Rectangle 32">
            <a:extLst>
              <a:ext uri="{FF2B5EF4-FFF2-40B4-BE49-F238E27FC236}">
                <a16:creationId xmlns:a16="http://schemas.microsoft.com/office/drawing/2014/main" id="{4595A5BD-E3E4-3222-FBCA-F7B55F6C5CA8}"/>
              </a:ext>
            </a:extLst>
          </p:cNvPr>
          <p:cNvSpPr/>
          <p:nvPr/>
        </p:nvSpPr>
        <p:spPr>
          <a:xfrm>
            <a:off x="2292300" y="5915029"/>
            <a:ext cx="2107446" cy="407696"/>
          </a:xfrm>
          <a:prstGeom prst="roundRect">
            <a:avLst/>
          </a:prstGeom>
          <a:solidFill>
            <a:srgbClr val="C5B8E5"/>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12. Natural disaster – only to rejectors</a:t>
            </a:r>
          </a:p>
        </p:txBody>
      </p:sp>
      <p:sp>
        <p:nvSpPr>
          <p:cNvPr id="34" name="Rounded Rectangle 33">
            <a:extLst>
              <a:ext uri="{FF2B5EF4-FFF2-40B4-BE49-F238E27FC236}">
                <a16:creationId xmlns:a16="http://schemas.microsoft.com/office/drawing/2014/main" id="{44C88221-4CBF-7B91-EC33-1AB1E23EEDA7}"/>
              </a:ext>
            </a:extLst>
          </p:cNvPr>
          <p:cNvSpPr/>
          <p:nvPr/>
        </p:nvSpPr>
        <p:spPr>
          <a:xfrm>
            <a:off x="8534400" y="5857168"/>
            <a:ext cx="2107446" cy="407696"/>
          </a:xfrm>
          <a:prstGeom prst="roundRect">
            <a:avLst/>
          </a:prstGeom>
          <a:solidFill>
            <a:srgbClr val="C5B8E5"/>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12. Natural disaster</a:t>
            </a:r>
          </a:p>
        </p:txBody>
      </p:sp>
      <p:sp>
        <p:nvSpPr>
          <p:cNvPr id="35" name="Rounded Rectangle 34">
            <a:extLst>
              <a:ext uri="{FF2B5EF4-FFF2-40B4-BE49-F238E27FC236}">
                <a16:creationId xmlns:a16="http://schemas.microsoft.com/office/drawing/2014/main" id="{F306433E-D4EE-377E-363B-3183520EC020}"/>
              </a:ext>
            </a:extLst>
          </p:cNvPr>
          <p:cNvSpPr/>
          <p:nvPr/>
        </p:nvSpPr>
        <p:spPr>
          <a:xfrm>
            <a:off x="5658368" y="6344386"/>
            <a:ext cx="2107446" cy="407696"/>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13. Immigrant or refugee status</a:t>
            </a:r>
          </a:p>
        </p:txBody>
      </p:sp>
      <p:sp>
        <p:nvSpPr>
          <p:cNvPr id="36" name="Rounded Rectangle 35">
            <a:extLst>
              <a:ext uri="{FF2B5EF4-FFF2-40B4-BE49-F238E27FC236}">
                <a16:creationId xmlns:a16="http://schemas.microsoft.com/office/drawing/2014/main" id="{4A82CE23-FCE3-80DE-C9FF-717EB96CC22B}"/>
              </a:ext>
            </a:extLst>
          </p:cNvPr>
          <p:cNvSpPr/>
          <p:nvPr/>
        </p:nvSpPr>
        <p:spPr>
          <a:xfrm>
            <a:off x="8534400" y="6322725"/>
            <a:ext cx="2107446" cy="407696"/>
          </a:xfrm>
          <a:prstGeom prst="roundRect">
            <a:avLst/>
          </a:prstGeom>
          <a:solidFill>
            <a:srgbClr val="CCE8FA"/>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13. Immigrant or refugee status</a:t>
            </a:r>
          </a:p>
        </p:txBody>
      </p:sp>
      <p:sp>
        <p:nvSpPr>
          <p:cNvPr id="37" name="Rounded Rectangle 36">
            <a:extLst>
              <a:ext uri="{FF2B5EF4-FFF2-40B4-BE49-F238E27FC236}">
                <a16:creationId xmlns:a16="http://schemas.microsoft.com/office/drawing/2014/main" id="{9EC9E346-9998-9825-E99D-FFAEED5B35E4}"/>
              </a:ext>
            </a:extLst>
          </p:cNvPr>
          <p:cNvSpPr/>
          <p:nvPr/>
        </p:nvSpPr>
        <p:spPr>
          <a:xfrm>
            <a:off x="8534400" y="2542688"/>
            <a:ext cx="2107446" cy="407696"/>
          </a:xfrm>
          <a:prstGeom prst="roundRect">
            <a:avLst/>
          </a:prstGeom>
          <a:solidFill>
            <a:srgbClr val="F8A42E"/>
          </a:solidFill>
          <a:ln w="28575">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rgbClr val="354373"/>
                </a:solidFill>
                <a:latin typeface="Poppins"/>
                <a:cs typeface="Poppins"/>
              </a:rPr>
              <a:t>5. Mental Health – only to rejectors</a:t>
            </a:r>
          </a:p>
        </p:txBody>
      </p:sp>
    </p:spTree>
    <p:extLst>
      <p:ext uri="{BB962C8B-B14F-4D97-AF65-F5344CB8AC3E}">
        <p14:creationId xmlns:p14="http://schemas.microsoft.com/office/powerpoint/2010/main" val="2289560645"/>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8FA">
            <a:alpha val="20000"/>
          </a:srgbClr>
        </a:solidFill>
        <a:effectLst/>
      </p:bgPr>
    </p:bg>
    <p:spTree>
      <p:nvGrpSpPr>
        <p:cNvPr id="1" name="">
          <a:extLst>
            <a:ext uri="{FF2B5EF4-FFF2-40B4-BE49-F238E27FC236}">
              <a16:creationId xmlns:a16="http://schemas.microsoft.com/office/drawing/2014/main" id="{76D68811-BA4A-1746-2BC5-8109C1F00245}"/>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DA74F00A-2A2C-BD4C-136C-2F9EC73327BE}"/>
              </a:ext>
            </a:extLst>
          </p:cNvPr>
          <p:cNvSpPr/>
          <p:nvPr/>
        </p:nvSpPr>
        <p:spPr>
          <a:xfrm>
            <a:off x="1312475" y="401461"/>
            <a:ext cx="9567050" cy="1494180"/>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dirty="0">
                <a:solidFill>
                  <a:srgbClr val="354373"/>
                </a:solidFill>
                <a:latin typeface="Poppins" pitchFamily="2" charset="77"/>
                <a:cs typeface="Poppins" pitchFamily="2" charset="77"/>
              </a:rPr>
              <a:t>More Strategic Public Research</a:t>
            </a:r>
          </a:p>
          <a:p>
            <a:pPr algn="ctr"/>
            <a:r>
              <a:rPr lang="en-US" sz="1800" dirty="0">
                <a:solidFill>
                  <a:srgbClr val="354373"/>
                </a:solidFill>
                <a:latin typeface="Poppins" pitchFamily="2" charset="77"/>
                <a:cs typeface="Poppins" pitchFamily="2" charset="77"/>
              </a:rPr>
              <a:t>Life Events and Cause Connection</a:t>
            </a:r>
          </a:p>
          <a:p>
            <a:pPr algn="ctr"/>
            <a:r>
              <a:rPr lang="en-US" sz="1400" i="1" dirty="0">
                <a:solidFill>
                  <a:srgbClr val="354373"/>
                </a:solidFill>
                <a:latin typeface="Poppins" pitchFamily="2" charset="77"/>
                <a:cs typeface="Poppins" pitchFamily="2" charset="77"/>
              </a:rPr>
              <a:t>People often give to charities during life events occasions to…</a:t>
            </a:r>
          </a:p>
        </p:txBody>
      </p:sp>
      <p:graphicFrame>
        <p:nvGraphicFramePr>
          <p:cNvPr id="7" name="Chart 6">
            <a:extLst>
              <a:ext uri="{FF2B5EF4-FFF2-40B4-BE49-F238E27FC236}">
                <a16:creationId xmlns:a16="http://schemas.microsoft.com/office/drawing/2014/main" id="{C3A9F05D-451D-CDD6-C706-DFED22FBFE34}"/>
              </a:ext>
            </a:extLst>
          </p:cNvPr>
          <p:cNvGraphicFramePr/>
          <p:nvPr/>
        </p:nvGraphicFramePr>
        <p:xfrm>
          <a:off x="1312475" y="2291787"/>
          <a:ext cx="9567050" cy="4057973"/>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18" descr="A black background with a black square&#10;&#10;Description automatically generated with medium confidence">
            <a:extLst>
              <a:ext uri="{FF2B5EF4-FFF2-40B4-BE49-F238E27FC236}">
                <a16:creationId xmlns:a16="http://schemas.microsoft.com/office/drawing/2014/main" id="{3AA255F0-CA61-169A-37CA-ACDC93E2C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47">
            <a:off x="9645432" y="3418916"/>
            <a:ext cx="578734" cy="578734"/>
          </a:xfrm>
          <a:prstGeom prst="rect">
            <a:avLst/>
          </a:prstGeom>
        </p:spPr>
      </p:pic>
      <p:sp>
        <p:nvSpPr>
          <p:cNvPr id="21" name="Oval 20">
            <a:extLst>
              <a:ext uri="{FF2B5EF4-FFF2-40B4-BE49-F238E27FC236}">
                <a16:creationId xmlns:a16="http://schemas.microsoft.com/office/drawing/2014/main" id="{8EDBF0FE-5A02-D90D-FD73-40BB467ED118}"/>
              </a:ext>
            </a:extLst>
          </p:cNvPr>
          <p:cNvSpPr/>
          <p:nvPr/>
        </p:nvSpPr>
        <p:spPr>
          <a:xfrm>
            <a:off x="9934798" y="2659921"/>
            <a:ext cx="1232102" cy="857929"/>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38427C"/>
                </a:solidFill>
                <a:latin typeface="Poppins" pitchFamily="2" charset="77"/>
                <a:cs typeface="Poppins" pitchFamily="2" charset="77"/>
              </a:rPr>
              <a:t>GiW </a:t>
            </a:r>
          </a:p>
          <a:p>
            <a:pPr algn="ctr"/>
            <a:r>
              <a:rPr lang="en-US" sz="1100" b="1" dirty="0">
                <a:solidFill>
                  <a:srgbClr val="38427C"/>
                </a:solidFill>
                <a:latin typeface="Poppins" pitchFamily="2" charset="77"/>
                <a:cs typeface="Poppins" pitchFamily="2" charset="77"/>
              </a:rPr>
              <a:t>Potential</a:t>
            </a:r>
          </a:p>
        </p:txBody>
      </p:sp>
      <p:sp>
        <p:nvSpPr>
          <p:cNvPr id="23" name="TextBox 22">
            <a:extLst>
              <a:ext uri="{FF2B5EF4-FFF2-40B4-BE49-F238E27FC236}">
                <a16:creationId xmlns:a16="http://schemas.microsoft.com/office/drawing/2014/main" id="{8B19AB70-8C7F-5E71-42DE-DF3476263F20}"/>
              </a:ext>
            </a:extLst>
          </p:cNvPr>
          <p:cNvSpPr txBox="1"/>
          <p:nvPr/>
        </p:nvSpPr>
        <p:spPr>
          <a:xfrm>
            <a:off x="9934798" y="5957279"/>
            <a:ext cx="928459" cy="307777"/>
          </a:xfrm>
          <a:prstGeom prst="rect">
            <a:avLst/>
          </a:prstGeom>
          <a:noFill/>
        </p:spPr>
        <p:txBody>
          <a:bodyPr wrap="none" rtlCol="0">
            <a:spAutoFit/>
          </a:bodyPr>
          <a:lstStyle/>
          <a:p>
            <a:r>
              <a:rPr lang="en-US" sz="1400" dirty="0">
                <a:latin typeface="Poppins" pitchFamily="2" charset="77"/>
                <a:cs typeface="Poppins" pitchFamily="2" charset="77"/>
              </a:rPr>
              <a:t>N= 2,448</a:t>
            </a:r>
          </a:p>
        </p:txBody>
      </p:sp>
    </p:spTree>
    <p:extLst>
      <p:ext uri="{BB962C8B-B14F-4D97-AF65-F5344CB8AC3E}">
        <p14:creationId xmlns:p14="http://schemas.microsoft.com/office/powerpoint/2010/main" val="63542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4F95-AB39-8043-B9CE-6B8D3DD529F8}"/>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3A1806C-119B-1FFA-FC26-AA1A5DB43C22}"/>
              </a:ext>
            </a:extLst>
          </p:cNvPr>
          <p:cNvGraphicFramePr/>
          <p:nvPr/>
        </p:nvGraphicFramePr>
        <p:xfrm>
          <a:off x="1252679" y="1126835"/>
          <a:ext cx="9800505" cy="365894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281C557-2200-A9CD-BC7C-4347A9839C69}"/>
              </a:ext>
            </a:extLst>
          </p:cNvPr>
          <p:cNvSpPr txBox="1"/>
          <p:nvPr/>
        </p:nvSpPr>
        <p:spPr>
          <a:xfrm>
            <a:off x="477937" y="243840"/>
            <a:ext cx="11349990" cy="646331"/>
          </a:xfrm>
          <a:prstGeom prst="rect">
            <a:avLst/>
          </a:prstGeom>
          <a:noFill/>
        </p:spPr>
        <p:txBody>
          <a:bodyPr wrap="square" rtlCol="0">
            <a:spAutoFit/>
          </a:bodyPr>
          <a:lstStyle/>
          <a:p>
            <a:pPr algn="ctr"/>
            <a:r>
              <a:rPr lang="en-US" dirty="0">
                <a:solidFill>
                  <a:srgbClr val="354373"/>
                </a:solidFill>
                <a:latin typeface="Poppins" pitchFamily="2" charset="77"/>
                <a:cs typeface="Poppins" pitchFamily="2" charset="77"/>
              </a:rPr>
              <a:t>When it comes to hearing from charities you support, which of the following occasions or milestones would you appreciate receiving updates or hearing from them?</a:t>
            </a:r>
          </a:p>
        </p:txBody>
      </p:sp>
      <p:sp>
        <p:nvSpPr>
          <p:cNvPr id="3" name="Title 2">
            <a:extLst>
              <a:ext uri="{FF2B5EF4-FFF2-40B4-BE49-F238E27FC236}">
                <a16:creationId xmlns:a16="http://schemas.microsoft.com/office/drawing/2014/main" id="{837FC180-CD21-0E08-96CF-3EB23462ACB4}"/>
              </a:ext>
            </a:extLst>
          </p:cNvPr>
          <p:cNvSpPr>
            <a:spLocks noGrp="1"/>
          </p:cNvSpPr>
          <p:nvPr>
            <p:ph type="title"/>
          </p:nvPr>
        </p:nvSpPr>
        <p:spPr/>
        <p:txBody>
          <a:bodyPr/>
          <a:lstStyle/>
          <a:p>
            <a:r>
              <a:rPr lang="en-US" dirty="0"/>
              <a:t>Supporter Engagement </a:t>
            </a:r>
            <a:br>
              <a:rPr lang="en-US" dirty="0"/>
            </a:br>
            <a:r>
              <a:rPr lang="en-US" dirty="0"/>
              <a:t>for a Lifetime</a:t>
            </a:r>
          </a:p>
        </p:txBody>
      </p:sp>
    </p:spTree>
    <p:extLst>
      <p:ext uri="{BB962C8B-B14F-4D97-AF65-F5344CB8AC3E}">
        <p14:creationId xmlns:p14="http://schemas.microsoft.com/office/powerpoint/2010/main" val="196010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B8E5"/>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0CCCCEA-D25B-1BEF-8139-6AD6E0480DEB}"/>
              </a:ext>
            </a:extLst>
          </p:cNvPr>
          <p:cNvSpPr/>
          <p:nvPr/>
        </p:nvSpPr>
        <p:spPr>
          <a:xfrm>
            <a:off x="6651927" y="1106872"/>
            <a:ext cx="3800578" cy="4167119"/>
          </a:xfrm>
          <a:prstGeom prst="roundRect">
            <a:avLst/>
          </a:prstGeom>
          <a:solidFill>
            <a:srgbClr val="354373"/>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3" name="Rounded Rectangle 2">
            <a:extLst>
              <a:ext uri="{FF2B5EF4-FFF2-40B4-BE49-F238E27FC236}">
                <a16:creationId xmlns:a16="http://schemas.microsoft.com/office/drawing/2014/main" id="{A0706FC3-0097-B002-3F1C-506DE54E1B87}"/>
              </a:ext>
            </a:extLst>
          </p:cNvPr>
          <p:cNvSpPr/>
          <p:nvPr/>
        </p:nvSpPr>
        <p:spPr>
          <a:xfrm>
            <a:off x="1859416" y="1106873"/>
            <a:ext cx="3800578" cy="4167119"/>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58DD538D-5743-65FE-0DA2-C968C7856F32}"/>
              </a:ext>
            </a:extLst>
          </p:cNvPr>
          <p:cNvSpPr txBox="1"/>
          <p:nvPr/>
        </p:nvSpPr>
        <p:spPr>
          <a:xfrm>
            <a:off x="2324076" y="1902088"/>
            <a:ext cx="2961067" cy="1862048"/>
          </a:xfrm>
          <a:prstGeom prst="rect">
            <a:avLst/>
          </a:prstGeom>
          <a:noFill/>
        </p:spPr>
        <p:txBody>
          <a:bodyPr wrap="none" rtlCol="0">
            <a:spAutoFit/>
          </a:bodyPr>
          <a:lstStyle/>
          <a:p>
            <a:r>
              <a:rPr lang="en-US" sz="11500" b="1" dirty="0">
                <a:solidFill>
                  <a:srgbClr val="354373"/>
                </a:solidFill>
                <a:latin typeface="Poppins" pitchFamily="2" charset="77"/>
                <a:cs typeface="Poppins" pitchFamily="2" charset="77"/>
              </a:rPr>
              <a:t>16%</a:t>
            </a:r>
          </a:p>
        </p:txBody>
      </p:sp>
      <p:sp>
        <p:nvSpPr>
          <p:cNvPr id="7" name="TextBox 6">
            <a:extLst>
              <a:ext uri="{FF2B5EF4-FFF2-40B4-BE49-F238E27FC236}">
                <a16:creationId xmlns:a16="http://schemas.microsoft.com/office/drawing/2014/main" id="{E3E4864A-30EC-CD8F-6E78-C6F441BA82BB}"/>
              </a:ext>
            </a:extLst>
          </p:cNvPr>
          <p:cNvSpPr txBox="1"/>
          <p:nvPr/>
        </p:nvSpPr>
        <p:spPr>
          <a:xfrm>
            <a:off x="2298693" y="3399911"/>
            <a:ext cx="3131255" cy="1384995"/>
          </a:xfrm>
          <a:prstGeom prst="rect">
            <a:avLst/>
          </a:prstGeom>
          <a:noFill/>
        </p:spPr>
        <p:txBody>
          <a:bodyPr wrap="square" rtlCol="0">
            <a:spAutoFit/>
          </a:bodyPr>
          <a:lstStyle/>
          <a:p>
            <a:pPr algn="ctr"/>
            <a:r>
              <a:rPr lang="en-US" sz="2800">
                <a:solidFill>
                  <a:srgbClr val="354373"/>
                </a:solidFill>
                <a:latin typeface="Poppins" pitchFamily="2" charset="77"/>
                <a:cs typeface="Poppins" pitchFamily="2" charset="77"/>
              </a:rPr>
              <a:t>Confirmed and Considerers give over $1,000</a:t>
            </a:r>
          </a:p>
        </p:txBody>
      </p:sp>
      <p:sp>
        <p:nvSpPr>
          <p:cNvPr id="8" name="TextBox 7">
            <a:extLst>
              <a:ext uri="{FF2B5EF4-FFF2-40B4-BE49-F238E27FC236}">
                <a16:creationId xmlns:a16="http://schemas.microsoft.com/office/drawing/2014/main" id="{4787A65E-7B22-1003-9E4E-027E76142351}"/>
              </a:ext>
            </a:extLst>
          </p:cNvPr>
          <p:cNvSpPr txBox="1"/>
          <p:nvPr/>
        </p:nvSpPr>
        <p:spPr>
          <a:xfrm>
            <a:off x="7339384" y="1902088"/>
            <a:ext cx="2425664" cy="1862048"/>
          </a:xfrm>
          <a:prstGeom prst="rect">
            <a:avLst/>
          </a:prstGeom>
          <a:noFill/>
        </p:spPr>
        <p:txBody>
          <a:bodyPr wrap="none" rtlCol="0">
            <a:spAutoFit/>
          </a:bodyPr>
          <a:lstStyle/>
          <a:p>
            <a:r>
              <a:rPr lang="en-US" sz="11500" b="1">
                <a:solidFill>
                  <a:schemeClr val="bg1"/>
                </a:solidFill>
                <a:latin typeface="Poppins" pitchFamily="2" charset="77"/>
                <a:cs typeface="Poppins" pitchFamily="2" charset="77"/>
              </a:rPr>
              <a:t>5%</a:t>
            </a:r>
          </a:p>
        </p:txBody>
      </p:sp>
      <p:sp>
        <p:nvSpPr>
          <p:cNvPr id="9" name="TextBox 8">
            <a:extLst>
              <a:ext uri="{FF2B5EF4-FFF2-40B4-BE49-F238E27FC236}">
                <a16:creationId xmlns:a16="http://schemas.microsoft.com/office/drawing/2014/main" id="{F95D1D67-EB6D-B509-EB56-38DE9D2BC4CA}"/>
              </a:ext>
            </a:extLst>
          </p:cNvPr>
          <p:cNvSpPr txBox="1"/>
          <p:nvPr/>
        </p:nvSpPr>
        <p:spPr>
          <a:xfrm>
            <a:off x="7094010" y="3484053"/>
            <a:ext cx="3131255" cy="1384995"/>
          </a:xfrm>
          <a:prstGeom prst="rect">
            <a:avLst/>
          </a:prstGeom>
          <a:noFill/>
        </p:spPr>
        <p:txBody>
          <a:bodyPr wrap="square" rtlCol="0">
            <a:spAutoFit/>
          </a:bodyPr>
          <a:lstStyle/>
          <a:p>
            <a:pPr algn="ctr"/>
            <a:r>
              <a:rPr lang="en-US" sz="2800" dirty="0">
                <a:solidFill>
                  <a:schemeClr val="bg1"/>
                </a:solidFill>
                <a:latin typeface="Poppins" pitchFamily="2" charset="77"/>
                <a:cs typeface="Poppins" pitchFamily="2" charset="77"/>
              </a:rPr>
              <a:t>Rejectors give over $1,000 </a:t>
            </a:r>
            <a:br>
              <a:rPr lang="en-US" sz="2800" dirty="0">
                <a:solidFill>
                  <a:schemeClr val="bg1"/>
                </a:solidFill>
                <a:latin typeface="Poppins" pitchFamily="2" charset="77"/>
                <a:cs typeface="Poppins" pitchFamily="2" charset="77"/>
              </a:rPr>
            </a:br>
            <a:r>
              <a:rPr lang="en-US" sz="2800" dirty="0">
                <a:solidFill>
                  <a:schemeClr val="bg1"/>
                </a:solidFill>
                <a:latin typeface="Poppins" pitchFamily="2" charset="77"/>
                <a:cs typeface="Poppins" pitchFamily="2" charset="77"/>
              </a:rPr>
              <a:t>(7% neutral)</a:t>
            </a:r>
          </a:p>
        </p:txBody>
      </p:sp>
      <p:pic>
        <p:nvPicPr>
          <p:cNvPr id="4" name="Picture 3" descr="A white text on a black background&#10;&#10;Description automatically generated">
            <a:extLst>
              <a:ext uri="{FF2B5EF4-FFF2-40B4-BE49-F238E27FC236}">
                <a16:creationId xmlns:a16="http://schemas.microsoft.com/office/drawing/2014/main" id="{704D5E6D-5E48-316F-3CB0-6F7F113D5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817" y="5730528"/>
            <a:ext cx="2294183" cy="906666"/>
          </a:xfrm>
          <a:prstGeom prst="rect">
            <a:avLst/>
          </a:prstGeom>
        </p:spPr>
      </p:pic>
      <p:sp>
        <p:nvSpPr>
          <p:cNvPr id="5" name="TextBox 4">
            <a:extLst>
              <a:ext uri="{FF2B5EF4-FFF2-40B4-BE49-F238E27FC236}">
                <a16:creationId xmlns:a16="http://schemas.microsoft.com/office/drawing/2014/main" id="{CC1B8C0E-6D09-7BC7-2428-654D109911C4}"/>
              </a:ext>
            </a:extLst>
          </p:cNvPr>
          <p:cNvSpPr txBox="1"/>
          <p:nvPr/>
        </p:nvSpPr>
        <p:spPr>
          <a:xfrm>
            <a:off x="1859416" y="6183861"/>
            <a:ext cx="1593706" cy="369332"/>
          </a:xfrm>
          <a:prstGeom prst="rect">
            <a:avLst/>
          </a:prstGeom>
          <a:noFill/>
        </p:spPr>
        <p:txBody>
          <a:bodyPr wrap="none" rtlCol="0">
            <a:spAutoFit/>
          </a:bodyPr>
          <a:lstStyle/>
          <a:p>
            <a:r>
              <a:rPr lang="en-US" dirty="0">
                <a:latin typeface="Poppins" pitchFamily="2" charset="77"/>
                <a:cs typeface="Poppins" pitchFamily="2" charset="77"/>
              </a:rPr>
              <a:t>Actual data </a:t>
            </a:r>
          </a:p>
        </p:txBody>
      </p:sp>
    </p:spTree>
    <p:extLst>
      <p:ext uri="{BB962C8B-B14F-4D97-AF65-F5344CB8AC3E}">
        <p14:creationId xmlns:p14="http://schemas.microsoft.com/office/powerpoint/2010/main" val="3638808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E8FA"/>
        </a:solidFill>
        <a:effectLst/>
      </p:bgPr>
    </p:bg>
    <p:spTree>
      <p:nvGrpSpPr>
        <p:cNvPr id="1" name="">
          <a:extLst>
            <a:ext uri="{FF2B5EF4-FFF2-40B4-BE49-F238E27FC236}">
              <a16:creationId xmlns:a16="http://schemas.microsoft.com/office/drawing/2014/main" id="{38953524-BA1B-6B92-B07A-98DBBE7C0B8C}"/>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A7ABCA4A-9F41-327E-C169-1A7AAA68F446}"/>
              </a:ext>
            </a:extLst>
          </p:cNvPr>
          <p:cNvSpPr/>
          <p:nvPr/>
        </p:nvSpPr>
        <p:spPr>
          <a:xfrm>
            <a:off x="5102584" y="446308"/>
            <a:ext cx="2008604" cy="1978129"/>
          </a:xfrm>
          <a:prstGeom prst="ellipse">
            <a:avLst/>
          </a:prstGeom>
          <a:solidFill>
            <a:srgbClr val="3543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B7E1DEF-D776-B756-1A8B-9FF8328E28DC}"/>
              </a:ext>
            </a:extLst>
          </p:cNvPr>
          <p:cNvSpPr/>
          <p:nvPr/>
        </p:nvSpPr>
        <p:spPr>
          <a:xfrm>
            <a:off x="1697772" y="2682750"/>
            <a:ext cx="2796423" cy="2742142"/>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354373"/>
                </a:solidFill>
                <a:latin typeface="Poppins" pitchFamily="2" charset="77"/>
                <a:cs typeface="Poppins" pitchFamily="2" charset="77"/>
              </a:rPr>
              <a:t>29% </a:t>
            </a:r>
          </a:p>
          <a:p>
            <a:pPr algn="ctr"/>
            <a:r>
              <a:rPr lang="en-US" sz="2000">
                <a:solidFill>
                  <a:srgbClr val="354373"/>
                </a:solidFill>
                <a:latin typeface="Poppins" pitchFamily="2" charset="77"/>
                <a:cs typeface="Poppins" pitchFamily="2" charset="77"/>
              </a:rPr>
              <a:t>People would like to hear from charities for their birthday. </a:t>
            </a:r>
          </a:p>
        </p:txBody>
      </p:sp>
      <p:sp>
        <p:nvSpPr>
          <p:cNvPr id="6" name="Rounded Rectangle 5">
            <a:extLst>
              <a:ext uri="{FF2B5EF4-FFF2-40B4-BE49-F238E27FC236}">
                <a16:creationId xmlns:a16="http://schemas.microsoft.com/office/drawing/2014/main" id="{A2664298-06CD-DEF7-357A-1707D8A3E87B}"/>
              </a:ext>
            </a:extLst>
          </p:cNvPr>
          <p:cNvSpPr/>
          <p:nvPr/>
        </p:nvSpPr>
        <p:spPr>
          <a:xfrm>
            <a:off x="4813111" y="2682750"/>
            <a:ext cx="2796423" cy="2742143"/>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354373"/>
                </a:solidFill>
                <a:latin typeface="Poppins" pitchFamily="2" charset="77"/>
                <a:cs typeface="Poppins" pitchFamily="2" charset="77"/>
              </a:rPr>
              <a:t>21%  </a:t>
            </a:r>
          </a:p>
          <a:p>
            <a:pPr algn="ctr"/>
            <a:r>
              <a:rPr lang="en-US" sz="2000">
                <a:solidFill>
                  <a:srgbClr val="354373"/>
                </a:solidFill>
                <a:latin typeface="Poppins" pitchFamily="2" charset="77"/>
                <a:cs typeface="Poppins" pitchFamily="2" charset="77"/>
              </a:rPr>
              <a:t>Have given to charity to celebrate their birthday. </a:t>
            </a:r>
          </a:p>
        </p:txBody>
      </p:sp>
      <p:sp>
        <p:nvSpPr>
          <p:cNvPr id="7" name="Oval 6">
            <a:extLst>
              <a:ext uri="{FF2B5EF4-FFF2-40B4-BE49-F238E27FC236}">
                <a16:creationId xmlns:a16="http://schemas.microsoft.com/office/drawing/2014/main" id="{C6BBE01E-DB2A-6EDD-BA15-1FC18C1B1527}"/>
              </a:ext>
            </a:extLst>
          </p:cNvPr>
          <p:cNvSpPr/>
          <p:nvPr/>
        </p:nvSpPr>
        <p:spPr>
          <a:xfrm rot="19939914">
            <a:off x="1534464" y="2489700"/>
            <a:ext cx="907453" cy="893685"/>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olaroid Pictures outline">
            <a:extLst>
              <a:ext uri="{FF2B5EF4-FFF2-40B4-BE49-F238E27FC236}">
                <a16:creationId xmlns:a16="http://schemas.microsoft.com/office/drawing/2014/main" id="{A55D0330-AA91-8E22-9038-9205326FF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6135" y="704621"/>
            <a:ext cx="1461502" cy="1461502"/>
          </a:xfrm>
          <a:prstGeom prst="rect">
            <a:avLst/>
          </a:prstGeom>
        </p:spPr>
      </p:pic>
      <p:pic>
        <p:nvPicPr>
          <p:cNvPr id="13" name="Graphic 12" descr="Cake outline">
            <a:extLst>
              <a:ext uri="{FF2B5EF4-FFF2-40B4-BE49-F238E27FC236}">
                <a16:creationId xmlns:a16="http://schemas.microsoft.com/office/drawing/2014/main" id="{D3E1A3C1-79DA-A657-01B5-32EEA56B77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95752">
            <a:off x="1669116" y="2563350"/>
            <a:ext cx="664029" cy="664029"/>
          </a:xfrm>
          <a:prstGeom prst="rect">
            <a:avLst/>
          </a:prstGeom>
        </p:spPr>
      </p:pic>
      <p:sp>
        <p:nvSpPr>
          <p:cNvPr id="3" name="Rounded Rectangle 2">
            <a:extLst>
              <a:ext uri="{FF2B5EF4-FFF2-40B4-BE49-F238E27FC236}">
                <a16:creationId xmlns:a16="http://schemas.microsoft.com/office/drawing/2014/main" id="{33A69F80-D7E3-0316-8A78-6917D60DB7DC}"/>
              </a:ext>
            </a:extLst>
          </p:cNvPr>
          <p:cNvSpPr/>
          <p:nvPr/>
        </p:nvSpPr>
        <p:spPr>
          <a:xfrm>
            <a:off x="7885702" y="2682750"/>
            <a:ext cx="2796423" cy="2742143"/>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354373"/>
                </a:solidFill>
                <a:latin typeface="Poppins" pitchFamily="2" charset="77"/>
                <a:cs typeface="Poppins" pitchFamily="2" charset="77"/>
              </a:rPr>
              <a:t>44%  </a:t>
            </a:r>
          </a:p>
          <a:p>
            <a:pPr algn="ctr"/>
            <a:r>
              <a:rPr lang="en-US" sz="2000">
                <a:solidFill>
                  <a:srgbClr val="354373"/>
                </a:solidFill>
                <a:latin typeface="Poppins" pitchFamily="2" charset="77"/>
                <a:cs typeface="Poppins" pitchFamily="2" charset="77"/>
              </a:rPr>
              <a:t>Would consider giving to charity to celebrate their birthday. </a:t>
            </a:r>
          </a:p>
        </p:txBody>
      </p:sp>
      <p:sp>
        <p:nvSpPr>
          <p:cNvPr id="4" name="Oval 3">
            <a:extLst>
              <a:ext uri="{FF2B5EF4-FFF2-40B4-BE49-F238E27FC236}">
                <a16:creationId xmlns:a16="http://schemas.microsoft.com/office/drawing/2014/main" id="{1EA8AF5C-D4DA-0589-5FE3-CEF3D98F3A37}"/>
              </a:ext>
            </a:extLst>
          </p:cNvPr>
          <p:cNvSpPr/>
          <p:nvPr/>
        </p:nvSpPr>
        <p:spPr>
          <a:xfrm rot="19939914">
            <a:off x="4692551" y="2489700"/>
            <a:ext cx="907453" cy="893685"/>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ake outline">
            <a:extLst>
              <a:ext uri="{FF2B5EF4-FFF2-40B4-BE49-F238E27FC236}">
                <a16:creationId xmlns:a16="http://schemas.microsoft.com/office/drawing/2014/main" id="{B934B41E-6C2F-94E5-0CC1-59BE9873FE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95752">
            <a:off x="4827203" y="2563350"/>
            <a:ext cx="664029" cy="664029"/>
          </a:xfrm>
          <a:prstGeom prst="rect">
            <a:avLst/>
          </a:prstGeom>
        </p:spPr>
      </p:pic>
      <p:sp>
        <p:nvSpPr>
          <p:cNvPr id="11" name="Oval 10">
            <a:extLst>
              <a:ext uri="{FF2B5EF4-FFF2-40B4-BE49-F238E27FC236}">
                <a16:creationId xmlns:a16="http://schemas.microsoft.com/office/drawing/2014/main" id="{D2C827E5-8324-ACA3-D778-A378A4A9A48D}"/>
              </a:ext>
            </a:extLst>
          </p:cNvPr>
          <p:cNvSpPr/>
          <p:nvPr/>
        </p:nvSpPr>
        <p:spPr>
          <a:xfrm rot="19939914">
            <a:off x="7708509" y="2457650"/>
            <a:ext cx="907453" cy="893685"/>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ake outline">
            <a:extLst>
              <a:ext uri="{FF2B5EF4-FFF2-40B4-BE49-F238E27FC236}">
                <a16:creationId xmlns:a16="http://schemas.microsoft.com/office/drawing/2014/main" id="{B81B58EE-657E-939A-18C2-9CE326014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95752">
            <a:off x="7843161" y="2531300"/>
            <a:ext cx="664029" cy="664029"/>
          </a:xfrm>
          <a:prstGeom prst="rect">
            <a:avLst/>
          </a:prstGeom>
        </p:spPr>
      </p:pic>
      <p:sp>
        <p:nvSpPr>
          <p:cNvPr id="9" name="Rounded Rectangle 8">
            <a:extLst>
              <a:ext uri="{FF2B5EF4-FFF2-40B4-BE49-F238E27FC236}">
                <a16:creationId xmlns:a16="http://schemas.microsoft.com/office/drawing/2014/main" id="{7E497B47-D695-B842-7CA9-6CDFF5678CBB}"/>
              </a:ext>
            </a:extLst>
          </p:cNvPr>
          <p:cNvSpPr/>
          <p:nvPr/>
        </p:nvSpPr>
        <p:spPr>
          <a:xfrm>
            <a:off x="2755221" y="5167733"/>
            <a:ext cx="1738974" cy="888964"/>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54373"/>
                </a:solidFill>
                <a:latin typeface="Poppins" pitchFamily="2" charset="77"/>
                <a:cs typeface="Poppins" pitchFamily="2" charset="77"/>
              </a:rPr>
              <a:t>32%</a:t>
            </a:r>
          </a:p>
          <a:p>
            <a:pPr algn="ctr"/>
            <a:r>
              <a:rPr lang="en-US" sz="1600" dirty="0">
                <a:solidFill>
                  <a:srgbClr val="354373"/>
                </a:solidFill>
                <a:latin typeface="Poppins" pitchFamily="2" charset="77"/>
                <a:cs typeface="Poppins" pitchFamily="2" charset="77"/>
              </a:rPr>
              <a:t>For confirmed</a:t>
            </a:r>
          </a:p>
        </p:txBody>
      </p:sp>
      <p:sp>
        <p:nvSpPr>
          <p:cNvPr id="14" name="Rounded Rectangle 13">
            <a:extLst>
              <a:ext uri="{FF2B5EF4-FFF2-40B4-BE49-F238E27FC236}">
                <a16:creationId xmlns:a16="http://schemas.microsoft.com/office/drawing/2014/main" id="{AEE4968B-683D-A3DC-36F8-8DD9855AF94F}"/>
              </a:ext>
            </a:extLst>
          </p:cNvPr>
          <p:cNvSpPr/>
          <p:nvPr/>
        </p:nvSpPr>
        <p:spPr>
          <a:xfrm>
            <a:off x="5870560" y="5167733"/>
            <a:ext cx="1738974" cy="888964"/>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354373"/>
                </a:solidFill>
                <a:latin typeface="Poppins" pitchFamily="2" charset="77"/>
                <a:cs typeface="Poppins" pitchFamily="2" charset="77"/>
              </a:rPr>
              <a:t>50%</a:t>
            </a:r>
          </a:p>
          <a:p>
            <a:pPr algn="ctr"/>
            <a:r>
              <a:rPr lang="en-US" sz="1600">
                <a:solidFill>
                  <a:srgbClr val="354373"/>
                </a:solidFill>
                <a:latin typeface="Poppins" pitchFamily="2" charset="77"/>
                <a:cs typeface="Poppins" pitchFamily="2" charset="77"/>
              </a:rPr>
              <a:t>For confirmed</a:t>
            </a:r>
          </a:p>
        </p:txBody>
      </p:sp>
      <p:sp>
        <p:nvSpPr>
          <p:cNvPr id="15" name="Rounded Rectangle 14">
            <a:extLst>
              <a:ext uri="{FF2B5EF4-FFF2-40B4-BE49-F238E27FC236}">
                <a16:creationId xmlns:a16="http://schemas.microsoft.com/office/drawing/2014/main" id="{2238E086-6E70-0DFA-D9E1-5B40839AB13D}"/>
              </a:ext>
            </a:extLst>
          </p:cNvPr>
          <p:cNvSpPr/>
          <p:nvPr/>
        </p:nvSpPr>
        <p:spPr>
          <a:xfrm>
            <a:off x="8899777" y="5167733"/>
            <a:ext cx="1738974" cy="888964"/>
          </a:xfrm>
          <a:prstGeom prst="roundRect">
            <a:avLst/>
          </a:prstGeom>
          <a:solidFill>
            <a:srgbClr val="FFF79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354373"/>
                </a:solidFill>
                <a:latin typeface="Poppins" pitchFamily="2" charset="77"/>
                <a:cs typeface="Poppins" pitchFamily="2" charset="77"/>
              </a:rPr>
              <a:t>37%</a:t>
            </a:r>
          </a:p>
          <a:p>
            <a:pPr algn="ctr"/>
            <a:r>
              <a:rPr lang="en-US" sz="1600">
                <a:solidFill>
                  <a:srgbClr val="354373"/>
                </a:solidFill>
                <a:latin typeface="Poppins" pitchFamily="2" charset="77"/>
                <a:cs typeface="Poppins" pitchFamily="2" charset="77"/>
              </a:rPr>
              <a:t>For confirmed</a:t>
            </a:r>
          </a:p>
        </p:txBody>
      </p:sp>
    </p:spTree>
    <p:extLst>
      <p:ext uri="{BB962C8B-B14F-4D97-AF65-F5344CB8AC3E}">
        <p14:creationId xmlns:p14="http://schemas.microsoft.com/office/powerpoint/2010/main" val="257788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E8FA">
            <a:alpha val="20000"/>
          </a:srgbClr>
        </a:solidFill>
        <a:effectLst/>
      </p:bgPr>
    </p:bg>
    <p:spTree>
      <p:nvGrpSpPr>
        <p:cNvPr id="1" name="">
          <a:extLst>
            <a:ext uri="{FF2B5EF4-FFF2-40B4-BE49-F238E27FC236}">
              <a16:creationId xmlns:a16="http://schemas.microsoft.com/office/drawing/2014/main" id="{993BC2BC-F974-92BA-AF28-C20BB25A247F}"/>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8820CF2B-6C8D-4F40-59C6-EAE9E92F3D92}"/>
              </a:ext>
            </a:extLst>
          </p:cNvPr>
          <p:cNvSpPr/>
          <p:nvPr/>
        </p:nvSpPr>
        <p:spPr>
          <a:xfrm>
            <a:off x="5290199" y="1596555"/>
            <a:ext cx="1457525" cy="1435411"/>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98BC21E-11FB-D2A8-FA2B-D8D1C2437AFF}"/>
              </a:ext>
            </a:extLst>
          </p:cNvPr>
          <p:cNvSpPr/>
          <p:nvPr/>
        </p:nvSpPr>
        <p:spPr>
          <a:xfrm>
            <a:off x="4599674" y="3310326"/>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Connect with Key Moments</a:t>
            </a:r>
          </a:p>
        </p:txBody>
      </p:sp>
      <p:sp>
        <p:nvSpPr>
          <p:cNvPr id="12" name="Rounded Rectangle 11">
            <a:extLst>
              <a:ext uri="{FF2B5EF4-FFF2-40B4-BE49-F238E27FC236}">
                <a16:creationId xmlns:a16="http://schemas.microsoft.com/office/drawing/2014/main" id="{F0177454-073C-3488-2FB0-0F6CBCC661F7}"/>
              </a:ext>
            </a:extLst>
          </p:cNvPr>
          <p:cNvSpPr/>
          <p:nvPr/>
        </p:nvSpPr>
        <p:spPr>
          <a:xfrm>
            <a:off x="4599674" y="4135938"/>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u="none" strike="noStrike" dirty="0">
                <a:solidFill>
                  <a:srgbClr val="354373"/>
                </a:solidFill>
                <a:effectLst/>
                <a:latin typeface="Poppins" pitchFamily="2" charset="77"/>
              </a:rPr>
              <a:t>Key moments – In memory, birthdays, holidays and windfalls – create engagement opportunities.</a:t>
            </a:r>
            <a:endParaRPr lang="en-US" sz="1600" dirty="0">
              <a:solidFill>
                <a:srgbClr val="354373"/>
              </a:solidFill>
              <a:latin typeface="Poppins"/>
              <a:cs typeface="Poppins"/>
            </a:endParaRPr>
          </a:p>
        </p:txBody>
      </p:sp>
      <p:sp>
        <p:nvSpPr>
          <p:cNvPr id="4" name="Oval 3">
            <a:extLst>
              <a:ext uri="{FF2B5EF4-FFF2-40B4-BE49-F238E27FC236}">
                <a16:creationId xmlns:a16="http://schemas.microsoft.com/office/drawing/2014/main" id="{E7DF3BF1-6BB5-E7AE-106D-D5682CA9CDAD}"/>
              </a:ext>
            </a:extLst>
          </p:cNvPr>
          <p:cNvSpPr/>
          <p:nvPr/>
        </p:nvSpPr>
        <p:spPr>
          <a:xfrm>
            <a:off x="8568652" y="1596555"/>
            <a:ext cx="1457525" cy="1435411"/>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A58D37A-61A5-EDF4-A4D3-74BC62ADD618}"/>
              </a:ext>
            </a:extLst>
          </p:cNvPr>
          <p:cNvSpPr/>
          <p:nvPr/>
        </p:nvSpPr>
        <p:spPr>
          <a:xfrm>
            <a:off x="7864493" y="3271858"/>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Do we need to rethink cause connection?</a:t>
            </a:r>
          </a:p>
        </p:txBody>
      </p:sp>
      <p:sp>
        <p:nvSpPr>
          <p:cNvPr id="15" name="Rounded Rectangle 14">
            <a:extLst>
              <a:ext uri="{FF2B5EF4-FFF2-40B4-BE49-F238E27FC236}">
                <a16:creationId xmlns:a16="http://schemas.microsoft.com/office/drawing/2014/main" id="{E3022907-9111-080E-FABC-A5CA7945A352}"/>
              </a:ext>
            </a:extLst>
          </p:cNvPr>
          <p:cNvSpPr/>
          <p:nvPr/>
        </p:nvSpPr>
        <p:spPr>
          <a:xfrm>
            <a:off x="7864493" y="4135938"/>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354373"/>
                </a:solidFill>
                <a:latin typeface="Poppins"/>
                <a:cs typeface="Poppins"/>
              </a:rPr>
              <a:t>Have we understood the intricacies of personal connection and relevant life experiences? </a:t>
            </a:r>
          </a:p>
        </p:txBody>
      </p:sp>
      <p:sp>
        <p:nvSpPr>
          <p:cNvPr id="5" name="Oval 4">
            <a:extLst>
              <a:ext uri="{FF2B5EF4-FFF2-40B4-BE49-F238E27FC236}">
                <a16:creationId xmlns:a16="http://schemas.microsoft.com/office/drawing/2014/main" id="{9A97EEE4-73FD-997A-B1A6-E3795A234DAB}"/>
              </a:ext>
            </a:extLst>
          </p:cNvPr>
          <p:cNvSpPr/>
          <p:nvPr/>
        </p:nvSpPr>
        <p:spPr>
          <a:xfrm>
            <a:off x="2000777" y="1558087"/>
            <a:ext cx="1457525" cy="1435411"/>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F3E0B40-5FED-5848-AB6F-AC65AF5B17A3}"/>
              </a:ext>
            </a:extLst>
          </p:cNvPr>
          <p:cNvSpPr/>
          <p:nvPr/>
        </p:nvSpPr>
        <p:spPr>
          <a:xfrm>
            <a:off x="1296618" y="3292370"/>
            <a:ext cx="2865844" cy="609780"/>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54373"/>
                </a:solidFill>
                <a:latin typeface="Poppins" pitchFamily="2" charset="77"/>
                <a:cs typeface="Poppins" pitchFamily="2" charset="77"/>
              </a:rPr>
              <a:t>Experience you create counts</a:t>
            </a:r>
          </a:p>
        </p:txBody>
      </p:sp>
      <p:sp>
        <p:nvSpPr>
          <p:cNvPr id="14" name="Rounded Rectangle 13">
            <a:extLst>
              <a:ext uri="{FF2B5EF4-FFF2-40B4-BE49-F238E27FC236}">
                <a16:creationId xmlns:a16="http://schemas.microsoft.com/office/drawing/2014/main" id="{3F565491-B957-5D29-0957-D6321000D522}"/>
              </a:ext>
            </a:extLst>
          </p:cNvPr>
          <p:cNvSpPr/>
          <p:nvPr/>
        </p:nvSpPr>
        <p:spPr>
          <a:xfrm>
            <a:off x="1296618" y="4117982"/>
            <a:ext cx="2865844" cy="1963919"/>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u="none" strike="noStrike" dirty="0">
                <a:solidFill>
                  <a:srgbClr val="354373"/>
                </a:solidFill>
                <a:effectLst/>
                <a:latin typeface="Poppins" pitchFamily="2" charset="77"/>
              </a:rPr>
              <a:t>It’s their lifetime of experiences with your charity that creates the emotional connections. Nurturing for a long time. </a:t>
            </a:r>
            <a:r>
              <a:rPr lang="en-US" sz="1600" b="0" i="0" dirty="0">
                <a:solidFill>
                  <a:srgbClr val="000000"/>
                </a:solidFill>
                <a:effectLst/>
                <a:latin typeface="Poppins" pitchFamily="2" charset="77"/>
              </a:rPr>
              <a:t>​</a:t>
            </a:r>
            <a:endParaRPr lang="en-US" sz="1600" dirty="0">
              <a:solidFill>
                <a:srgbClr val="354373"/>
              </a:solidFill>
              <a:latin typeface="Poppins" pitchFamily="2" charset="77"/>
              <a:cs typeface="Poppins" pitchFamily="2" charset="77"/>
            </a:endParaRPr>
          </a:p>
        </p:txBody>
      </p:sp>
      <p:sp>
        <p:nvSpPr>
          <p:cNvPr id="18" name="Rounded Rectangle 17">
            <a:extLst>
              <a:ext uri="{FF2B5EF4-FFF2-40B4-BE49-F238E27FC236}">
                <a16:creationId xmlns:a16="http://schemas.microsoft.com/office/drawing/2014/main" id="{540618D3-9E8C-CD62-4DA8-B4904CB3C7E3}"/>
              </a:ext>
            </a:extLst>
          </p:cNvPr>
          <p:cNvSpPr/>
          <p:nvPr/>
        </p:nvSpPr>
        <p:spPr>
          <a:xfrm>
            <a:off x="2385192" y="457184"/>
            <a:ext cx="7421616" cy="903283"/>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dirty="0">
                <a:solidFill>
                  <a:srgbClr val="354373"/>
                </a:solidFill>
                <a:latin typeface="Poppins" pitchFamily="2" charset="77"/>
                <a:cs typeface="Poppins" pitchFamily="2" charset="77"/>
              </a:rPr>
              <a:t>Life Events</a:t>
            </a:r>
          </a:p>
          <a:p>
            <a:pPr algn="ctr"/>
            <a:r>
              <a:rPr lang="en-US" sz="1800" dirty="0">
                <a:solidFill>
                  <a:srgbClr val="354373"/>
                </a:solidFill>
                <a:latin typeface="Poppins"/>
                <a:cs typeface="Poppins"/>
              </a:rPr>
              <a:t>How do life experience connect with leaving a gift in Will?</a:t>
            </a:r>
          </a:p>
        </p:txBody>
      </p:sp>
      <p:pic>
        <p:nvPicPr>
          <p:cNvPr id="3" name="Graphic 2" descr="Fireworks outline">
            <a:extLst>
              <a:ext uri="{FF2B5EF4-FFF2-40B4-BE49-F238E27FC236}">
                <a16:creationId xmlns:a16="http://schemas.microsoft.com/office/drawing/2014/main" id="{CD53F1D6-CE90-BACD-36FF-1D31438297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7824" y="1771334"/>
            <a:ext cx="914400" cy="914400"/>
          </a:xfrm>
          <a:prstGeom prst="rect">
            <a:avLst/>
          </a:prstGeom>
        </p:spPr>
      </p:pic>
      <p:pic>
        <p:nvPicPr>
          <p:cNvPr id="7" name="Graphic 6" descr="Balloons outline">
            <a:extLst>
              <a:ext uri="{FF2B5EF4-FFF2-40B4-BE49-F238E27FC236}">
                <a16:creationId xmlns:a16="http://schemas.microsoft.com/office/drawing/2014/main" id="{D147924F-5A7E-EFC1-3A8D-7CB33BC29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5396" y="1818592"/>
            <a:ext cx="914400" cy="914400"/>
          </a:xfrm>
          <a:prstGeom prst="rect">
            <a:avLst/>
          </a:prstGeom>
        </p:spPr>
      </p:pic>
      <p:pic>
        <p:nvPicPr>
          <p:cNvPr id="16" name="Graphic 15" descr="Cycle with people outline">
            <a:extLst>
              <a:ext uri="{FF2B5EF4-FFF2-40B4-BE49-F238E27FC236}">
                <a16:creationId xmlns:a16="http://schemas.microsoft.com/office/drawing/2014/main" id="{837B1EFA-F1AA-EF93-E054-85E8A56AD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70181" y="1748559"/>
            <a:ext cx="1054466" cy="1054466"/>
          </a:xfrm>
          <a:prstGeom prst="rect">
            <a:avLst/>
          </a:prstGeom>
        </p:spPr>
      </p:pic>
    </p:spTree>
    <p:extLst>
      <p:ext uri="{BB962C8B-B14F-4D97-AF65-F5344CB8AC3E}">
        <p14:creationId xmlns:p14="http://schemas.microsoft.com/office/powerpoint/2010/main" val="4254712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E8FA">
            <a:alpha val="20000"/>
          </a:srgbClr>
        </a:solidFill>
        <a:effectLst/>
      </p:bgPr>
    </p:bg>
    <p:spTree>
      <p:nvGrpSpPr>
        <p:cNvPr id="1" name="">
          <a:extLst>
            <a:ext uri="{FF2B5EF4-FFF2-40B4-BE49-F238E27FC236}">
              <a16:creationId xmlns:a16="http://schemas.microsoft.com/office/drawing/2014/main" id="{8C281252-C19B-FC4C-B56B-E9BA1049717F}"/>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5F544230-14B8-BC29-0108-D3A5A44FEC48}"/>
              </a:ext>
            </a:extLst>
          </p:cNvPr>
          <p:cNvSpPr/>
          <p:nvPr/>
        </p:nvSpPr>
        <p:spPr>
          <a:xfrm>
            <a:off x="2513182" y="508240"/>
            <a:ext cx="7421616" cy="1118202"/>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354373"/>
                </a:solidFill>
                <a:latin typeface="Poppins" pitchFamily="2" charset="77"/>
                <a:cs typeface="Poppins" pitchFamily="2" charset="77"/>
              </a:rPr>
              <a:t>Our Key Insights CHEAT SHEET</a:t>
            </a:r>
            <a:endParaRPr lang="en-US" sz="2400" dirty="0">
              <a:solidFill>
                <a:srgbClr val="354373"/>
              </a:solidFill>
              <a:latin typeface="Poppins" pitchFamily="2" charset="77"/>
              <a:cs typeface="Poppins" pitchFamily="2" charset="77"/>
            </a:endParaRPr>
          </a:p>
        </p:txBody>
      </p:sp>
      <p:sp>
        <p:nvSpPr>
          <p:cNvPr id="2" name="Rounded Rectangle 1">
            <a:extLst>
              <a:ext uri="{FF2B5EF4-FFF2-40B4-BE49-F238E27FC236}">
                <a16:creationId xmlns:a16="http://schemas.microsoft.com/office/drawing/2014/main" id="{6CEE3D34-026C-DAB1-7153-1B7E8A94DCFA}"/>
              </a:ext>
            </a:extLst>
          </p:cNvPr>
          <p:cNvSpPr/>
          <p:nvPr/>
        </p:nvSpPr>
        <p:spPr>
          <a:xfrm>
            <a:off x="651587" y="2176922"/>
            <a:ext cx="3341679" cy="1885791"/>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WILL WRITING:</a:t>
            </a:r>
          </a:p>
          <a:p>
            <a:pPr algn="ctr"/>
            <a:r>
              <a:rPr lang="en-US" sz="1200" dirty="0">
                <a:solidFill>
                  <a:srgbClr val="354373"/>
                </a:solidFill>
                <a:latin typeface="Poppins" pitchFamily="2" charset="77"/>
                <a:cs typeface="Poppins" pitchFamily="2" charset="77"/>
              </a:rPr>
              <a:t>Nearly half of Australians (48.8%) do not have a will. </a:t>
            </a:r>
          </a:p>
          <a:p>
            <a:pPr algn="ctr"/>
            <a:endParaRPr lang="en-US" sz="1200" dirty="0">
              <a:solidFill>
                <a:srgbClr val="354373"/>
              </a:solidFill>
              <a:latin typeface="Poppins" pitchFamily="2" charset="77"/>
              <a:cs typeface="Poppins" pitchFamily="2" charset="77"/>
            </a:endParaRPr>
          </a:p>
          <a:p>
            <a:pPr algn="ctr"/>
            <a:r>
              <a:rPr lang="en-US" sz="1200" dirty="0">
                <a:solidFill>
                  <a:srgbClr val="354373"/>
                </a:solidFill>
                <a:latin typeface="Poppins" pitchFamily="2" charset="77"/>
                <a:cs typeface="Poppins" pitchFamily="2" charset="77"/>
              </a:rPr>
              <a:t>Among those with wills, 29.6% use solicitors, 9.6% prefer DIY will kits, and 4.4% opt for online platforms</a:t>
            </a:r>
            <a:r>
              <a:rPr lang="en-US" sz="1400" dirty="0">
                <a:solidFill>
                  <a:srgbClr val="354373"/>
                </a:solidFill>
                <a:latin typeface="Poppins" pitchFamily="2" charset="77"/>
                <a:cs typeface="Poppins" pitchFamily="2" charset="77"/>
              </a:rPr>
              <a:t>.</a:t>
            </a:r>
          </a:p>
        </p:txBody>
      </p:sp>
      <p:sp>
        <p:nvSpPr>
          <p:cNvPr id="5" name="Rounded Rectangle 4">
            <a:extLst>
              <a:ext uri="{FF2B5EF4-FFF2-40B4-BE49-F238E27FC236}">
                <a16:creationId xmlns:a16="http://schemas.microsoft.com/office/drawing/2014/main" id="{7D6D1273-DCA8-AF15-98FA-961199C51348}"/>
              </a:ext>
            </a:extLst>
          </p:cNvPr>
          <p:cNvSpPr/>
          <p:nvPr/>
        </p:nvSpPr>
        <p:spPr>
          <a:xfrm>
            <a:off x="651586" y="4463969"/>
            <a:ext cx="3341679" cy="1885791"/>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MOTIVATIONS:</a:t>
            </a:r>
          </a:p>
          <a:p>
            <a:pPr algn="ctr"/>
            <a:r>
              <a:rPr lang="en-AU" sz="1200" dirty="0">
                <a:solidFill>
                  <a:srgbClr val="38427C"/>
                </a:solidFill>
                <a:latin typeface="Poppins" pitchFamily="2" charset="77"/>
                <a:cs typeface="Poppins" pitchFamily="2" charset="77"/>
              </a:rPr>
              <a:t>Personal connections (22%) and alignment with causes (17%) are the primary motivations for giWs. </a:t>
            </a:r>
          </a:p>
          <a:p>
            <a:pPr algn="ctr"/>
            <a:r>
              <a:rPr lang="en-AU" sz="1200" dirty="0">
                <a:solidFill>
                  <a:srgbClr val="38427C"/>
                </a:solidFill>
                <a:latin typeface="Poppins" pitchFamily="2" charset="77"/>
                <a:cs typeface="Poppins" pitchFamily="2" charset="77"/>
              </a:rPr>
              <a:t>Trust in the charity’s reputation and long-term sustainability also plays a   role.</a:t>
            </a:r>
            <a:endParaRPr lang="en-US" sz="1200" b="1" dirty="0">
              <a:solidFill>
                <a:srgbClr val="38427C"/>
              </a:solidFill>
              <a:latin typeface="Poppins" pitchFamily="2" charset="77"/>
              <a:cs typeface="Poppins" pitchFamily="2" charset="77"/>
            </a:endParaRPr>
          </a:p>
        </p:txBody>
      </p:sp>
      <p:sp>
        <p:nvSpPr>
          <p:cNvPr id="6" name="Rounded Rectangle 5">
            <a:extLst>
              <a:ext uri="{FF2B5EF4-FFF2-40B4-BE49-F238E27FC236}">
                <a16:creationId xmlns:a16="http://schemas.microsoft.com/office/drawing/2014/main" id="{A517F1E5-C8E0-5FEC-4F21-EEBCDA8C8438}"/>
              </a:ext>
            </a:extLst>
          </p:cNvPr>
          <p:cNvSpPr/>
          <p:nvPr/>
        </p:nvSpPr>
        <p:spPr>
          <a:xfrm>
            <a:off x="4600483" y="2176922"/>
            <a:ext cx="3341679" cy="1885791"/>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CHARITY INCLUSIONS: </a:t>
            </a:r>
          </a:p>
          <a:p>
            <a:pPr algn="ctr"/>
            <a:r>
              <a:rPr lang="en-US" sz="1200" dirty="0">
                <a:solidFill>
                  <a:srgbClr val="354373"/>
                </a:solidFill>
                <a:latin typeface="Poppins" pitchFamily="2" charset="77"/>
                <a:cs typeface="Poppins" pitchFamily="2" charset="77"/>
              </a:rPr>
              <a:t>Most donors include a limited </a:t>
            </a:r>
            <a:br>
              <a:rPr lang="en-US" sz="1200" dirty="0">
                <a:solidFill>
                  <a:srgbClr val="354373"/>
                </a:solidFill>
                <a:latin typeface="Poppins" pitchFamily="2" charset="77"/>
                <a:cs typeface="Poppins" pitchFamily="2" charset="77"/>
              </a:rPr>
            </a:br>
            <a:r>
              <a:rPr lang="en-US" sz="1200" dirty="0">
                <a:solidFill>
                  <a:srgbClr val="354373"/>
                </a:solidFill>
                <a:latin typeface="Poppins" pitchFamily="2" charset="77"/>
                <a:cs typeface="Poppins" pitchFamily="2" charset="77"/>
              </a:rPr>
              <a:t>number of charities in their wills, with 75.2% naming between one to </a:t>
            </a:r>
            <a:br>
              <a:rPr lang="en-US" sz="1200" dirty="0">
                <a:solidFill>
                  <a:srgbClr val="354373"/>
                </a:solidFill>
                <a:latin typeface="Poppins" pitchFamily="2" charset="77"/>
                <a:cs typeface="Poppins" pitchFamily="2" charset="77"/>
              </a:rPr>
            </a:br>
            <a:r>
              <a:rPr lang="en-US" sz="1200" dirty="0">
                <a:solidFill>
                  <a:srgbClr val="354373"/>
                </a:solidFill>
                <a:latin typeface="Poppins" pitchFamily="2" charset="77"/>
                <a:cs typeface="Poppins" pitchFamily="2" charset="77"/>
              </a:rPr>
              <a:t>three charities. Although in reality we’ve seen this can be higher in our charitable study. </a:t>
            </a:r>
          </a:p>
        </p:txBody>
      </p:sp>
      <p:sp>
        <p:nvSpPr>
          <p:cNvPr id="8" name="Rounded Rectangle 7">
            <a:extLst>
              <a:ext uri="{FF2B5EF4-FFF2-40B4-BE49-F238E27FC236}">
                <a16:creationId xmlns:a16="http://schemas.microsoft.com/office/drawing/2014/main" id="{8B708106-1385-81C4-0AAF-C9F9B648514E}"/>
              </a:ext>
            </a:extLst>
          </p:cNvPr>
          <p:cNvSpPr/>
          <p:nvPr/>
        </p:nvSpPr>
        <p:spPr>
          <a:xfrm>
            <a:off x="4600482" y="4463969"/>
            <a:ext cx="3341679" cy="1885791"/>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TRIGGERS:</a:t>
            </a:r>
          </a:p>
          <a:p>
            <a:pPr algn="ctr"/>
            <a:r>
              <a:rPr lang="en-US" sz="1200" dirty="0">
                <a:solidFill>
                  <a:srgbClr val="354373"/>
                </a:solidFill>
                <a:latin typeface="Poppins" pitchFamily="2" charset="77"/>
                <a:cs typeface="Poppins" pitchFamily="2" charset="77"/>
              </a:rPr>
              <a:t>Updating a will often prompts </a:t>
            </a:r>
            <a:br>
              <a:rPr lang="en-US" sz="1200" dirty="0">
                <a:solidFill>
                  <a:srgbClr val="354373"/>
                </a:solidFill>
                <a:latin typeface="Poppins" pitchFamily="2" charset="77"/>
                <a:cs typeface="Poppins" pitchFamily="2" charset="77"/>
              </a:rPr>
            </a:br>
            <a:r>
              <a:rPr lang="en-US" sz="1200" dirty="0">
                <a:solidFill>
                  <a:srgbClr val="354373"/>
                </a:solidFill>
                <a:latin typeface="Poppins" pitchFamily="2" charset="77"/>
                <a:cs typeface="Poppins" pitchFamily="2" charset="77"/>
              </a:rPr>
              <a:t>donors to consider including charities (33%), Additionally, professional advice from financial advisors (15%) and meaningful conversations with charities (14%) influence the decision to leave a giW.</a:t>
            </a:r>
          </a:p>
        </p:txBody>
      </p:sp>
      <p:sp>
        <p:nvSpPr>
          <p:cNvPr id="9" name="Rounded Rectangle 8">
            <a:extLst>
              <a:ext uri="{FF2B5EF4-FFF2-40B4-BE49-F238E27FC236}">
                <a16:creationId xmlns:a16="http://schemas.microsoft.com/office/drawing/2014/main" id="{F9F2528B-6F59-AE1F-A2A4-2074F5683979}"/>
              </a:ext>
            </a:extLst>
          </p:cNvPr>
          <p:cNvSpPr/>
          <p:nvPr/>
        </p:nvSpPr>
        <p:spPr>
          <a:xfrm>
            <a:off x="8549378" y="2176922"/>
            <a:ext cx="3341679" cy="1885791"/>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TYPES OF GIFTS:</a:t>
            </a:r>
          </a:p>
          <a:p>
            <a:pPr algn="ctr"/>
            <a:r>
              <a:rPr lang="en-US" sz="1200" dirty="0">
                <a:solidFill>
                  <a:srgbClr val="354373"/>
                </a:solidFill>
                <a:latin typeface="Poppins" pitchFamily="2" charset="77"/>
                <a:cs typeface="Poppins" pitchFamily="2" charset="77"/>
              </a:rPr>
              <a:t>Fixed monetary gifts are the most common type of bequest, preferred by 57% of donors, while 32% allocate a percentage of their estate.</a:t>
            </a:r>
          </a:p>
        </p:txBody>
      </p:sp>
      <p:sp>
        <p:nvSpPr>
          <p:cNvPr id="10" name="Rounded Rectangle 9">
            <a:extLst>
              <a:ext uri="{FF2B5EF4-FFF2-40B4-BE49-F238E27FC236}">
                <a16:creationId xmlns:a16="http://schemas.microsoft.com/office/drawing/2014/main" id="{6299BDA5-FCDC-43A3-DD45-4DCAEB62DF5B}"/>
              </a:ext>
            </a:extLst>
          </p:cNvPr>
          <p:cNvSpPr/>
          <p:nvPr/>
        </p:nvSpPr>
        <p:spPr>
          <a:xfrm>
            <a:off x="8549377" y="4463969"/>
            <a:ext cx="3341679" cy="1885791"/>
          </a:xfrm>
          <a:prstGeom prst="roundRect">
            <a:avLst/>
          </a:prstGeom>
          <a:solidFill>
            <a:schemeClr val="bg1"/>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rgbClr val="354373"/>
                </a:solidFill>
                <a:latin typeface="Poppins" pitchFamily="2" charset="77"/>
                <a:cs typeface="Poppins" pitchFamily="2" charset="77"/>
              </a:rPr>
              <a:t>RISK FACTORS :</a:t>
            </a:r>
          </a:p>
          <a:p>
            <a:pPr algn="ctr"/>
            <a:r>
              <a:rPr lang="en-US" sz="1200" dirty="0">
                <a:solidFill>
                  <a:srgbClr val="354373"/>
                </a:solidFill>
                <a:latin typeface="Poppins" pitchFamily="2" charset="77"/>
                <a:cs typeface="Poppins" pitchFamily="2" charset="77"/>
              </a:rPr>
              <a:t>Financial circumstances (35%) and professional recommendations (27%) are the top reasons for altering Wills, </a:t>
            </a:r>
          </a:p>
          <a:p>
            <a:pPr algn="ctr"/>
            <a:endParaRPr lang="en-US" sz="1200" dirty="0">
              <a:solidFill>
                <a:srgbClr val="354373"/>
              </a:solidFill>
              <a:latin typeface="Poppins" pitchFamily="2" charset="77"/>
              <a:cs typeface="Poppins" pitchFamily="2" charset="77"/>
            </a:endParaRPr>
          </a:p>
          <a:p>
            <a:pPr algn="ctr"/>
            <a:r>
              <a:rPr lang="en-US" sz="1200" dirty="0">
                <a:solidFill>
                  <a:srgbClr val="354373"/>
                </a:solidFill>
                <a:latin typeface="Poppins" pitchFamily="2" charset="77"/>
                <a:cs typeface="Poppins" pitchFamily="2" charset="77"/>
              </a:rPr>
              <a:t>Despite these potential changes, 69% of donors have not altered the beneficiaries or charities in their wills.</a:t>
            </a:r>
          </a:p>
        </p:txBody>
      </p:sp>
      <p:sp>
        <p:nvSpPr>
          <p:cNvPr id="11" name="Oval 10">
            <a:extLst>
              <a:ext uri="{FF2B5EF4-FFF2-40B4-BE49-F238E27FC236}">
                <a16:creationId xmlns:a16="http://schemas.microsoft.com/office/drawing/2014/main" id="{6853317D-24D4-59E1-1AEC-F63F7ABB8833}"/>
              </a:ext>
            </a:extLst>
          </p:cNvPr>
          <p:cNvSpPr/>
          <p:nvPr/>
        </p:nvSpPr>
        <p:spPr>
          <a:xfrm>
            <a:off x="550399" y="1781100"/>
            <a:ext cx="803839" cy="791644"/>
          </a:xfrm>
          <a:prstGeom prst="ellipse">
            <a:avLst/>
          </a:prstGeom>
          <a:solidFill>
            <a:srgbClr val="CCE8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31601400-671F-9744-9E0C-49DF24B8A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36" y="1909940"/>
            <a:ext cx="533963" cy="533963"/>
          </a:xfrm>
          <a:prstGeom prst="rect">
            <a:avLst/>
          </a:prstGeom>
        </p:spPr>
      </p:pic>
      <p:sp>
        <p:nvSpPr>
          <p:cNvPr id="14" name="Oval 13">
            <a:extLst>
              <a:ext uri="{FF2B5EF4-FFF2-40B4-BE49-F238E27FC236}">
                <a16:creationId xmlns:a16="http://schemas.microsoft.com/office/drawing/2014/main" id="{12105CBD-7142-37EC-8AAF-BA15269C60AA}"/>
              </a:ext>
            </a:extLst>
          </p:cNvPr>
          <p:cNvSpPr/>
          <p:nvPr/>
        </p:nvSpPr>
        <p:spPr>
          <a:xfrm>
            <a:off x="4198561" y="4157523"/>
            <a:ext cx="803839" cy="791644"/>
          </a:xfrm>
          <a:prstGeom prst="ellipse">
            <a:avLst/>
          </a:prstGeom>
          <a:solidFill>
            <a:srgbClr val="C0D9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A8B8687-D70A-6F4B-7B61-EB83BF4C65E2}"/>
              </a:ext>
            </a:extLst>
          </p:cNvPr>
          <p:cNvSpPr/>
          <p:nvPr/>
        </p:nvSpPr>
        <p:spPr>
          <a:xfrm>
            <a:off x="8147457" y="1909940"/>
            <a:ext cx="803839" cy="791644"/>
          </a:xfrm>
          <a:prstGeom prst="ellipse">
            <a:avLst/>
          </a:prstGeom>
          <a:solidFill>
            <a:srgbClr val="FFF7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31059A7-8251-4B69-64BF-910D37BFEC1D}"/>
              </a:ext>
            </a:extLst>
          </p:cNvPr>
          <p:cNvSpPr/>
          <p:nvPr/>
        </p:nvSpPr>
        <p:spPr>
          <a:xfrm>
            <a:off x="345103" y="4156417"/>
            <a:ext cx="803839" cy="791644"/>
          </a:xfrm>
          <a:prstGeom prst="ellipse">
            <a:avLst/>
          </a:prstGeom>
          <a:solidFill>
            <a:srgbClr val="F8A42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C603EE-929F-67AF-7A0E-3D3877A52169}"/>
              </a:ext>
            </a:extLst>
          </p:cNvPr>
          <p:cNvSpPr/>
          <p:nvPr/>
        </p:nvSpPr>
        <p:spPr>
          <a:xfrm>
            <a:off x="4198561" y="1909940"/>
            <a:ext cx="803839" cy="791644"/>
          </a:xfrm>
          <a:prstGeom prst="ellipse">
            <a:avLst/>
          </a:prstGeom>
          <a:solidFill>
            <a:srgbClr val="F7CA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D6E600-280E-F520-B50C-E737FC441021}"/>
              </a:ext>
            </a:extLst>
          </p:cNvPr>
          <p:cNvSpPr/>
          <p:nvPr/>
        </p:nvSpPr>
        <p:spPr>
          <a:xfrm>
            <a:off x="8147457" y="4253579"/>
            <a:ext cx="803839" cy="791644"/>
          </a:xfrm>
          <a:prstGeom prst="ellipse">
            <a:avLst/>
          </a:prstGeom>
          <a:solidFill>
            <a:srgbClr val="C5B8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AA079724-3ECC-62A2-075F-DA0D0A5D7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680" y="2000962"/>
            <a:ext cx="609600" cy="609600"/>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B30692EF-851B-F67F-F8E6-AA30FE382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431" y="2054323"/>
            <a:ext cx="462722" cy="462722"/>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FC95E7A1-A8F8-4ECE-1C2E-3F00A23A7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45" y="4294462"/>
            <a:ext cx="515553" cy="515553"/>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9B277066-FCAA-B65E-9690-1AC3D3DF29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192" y="4266716"/>
            <a:ext cx="562577" cy="562577"/>
          </a:xfrm>
          <a:prstGeom prst="rect">
            <a:avLst/>
          </a:prstGeom>
        </p:spPr>
      </p:pic>
      <p:pic>
        <p:nvPicPr>
          <p:cNvPr id="28" name="Picture 27" descr="A black background with a black square&#10;&#10;Description automatically generated with medium confidence">
            <a:extLst>
              <a:ext uri="{FF2B5EF4-FFF2-40B4-BE49-F238E27FC236}">
                <a16:creationId xmlns:a16="http://schemas.microsoft.com/office/drawing/2014/main" id="{518031BB-4B88-5B13-5489-C5047E39A6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1600" y="4355416"/>
            <a:ext cx="515553" cy="515553"/>
          </a:xfrm>
          <a:prstGeom prst="rect">
            <a:avLst/>
          </a:prstGeom>
        </p:spPr>
      </p:pic>
    </p:spTree>
    <p:extLst>
      <p:ext uri="{BB962C8B-B14F-4D97-AF65-F5344CB8AC3E}">
        <p14:creationId xmlns:p14="http://schemas.microsoft.com/office/powerpoint/2010/main" val="313480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6CD6B-FC5D-B161-F59B-F1295CD66A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191150" y="1619442"/>
            <a:ext cx="8772151" cy="2308324"/>
          </a:xfrm>
          <a:prstGeom prst="rect">
            <a:avLst/>
          </a:prstGeom>
          <a:noFill/>
        </p:spPr>
        <p:txBody>
          <a:bodyPr wrap="square" lIns="91440" tIns="45720" rIns="91440" bIns="45720" rtlCol="0" anchor="t">
            <a:spAutoFit/>
          </a:bodyPr>
          <a:lstStyle/>
          <a:p>
            <a:r>
              <a:rPr lang="en-US" sz="7200" b="1" dirty="0">
                <a:solidFill>
                  <a:srgbClr val="223469"/>
                </a:solidFill>
                <a:latin typeface="MrEavesXLModOT"/>
                <a:cs typeface="Calibri"/>
              </a:rPr>
              <a:t>Be part of </a:t>
            </a:r>
            <a:br>
              <a:rPr lang="en-US" sz="7200" b="1" dirty="0">
                <a:solidFill>
                  <a:srgbClr val="223469"/>
                </a:solidFill>
                <a:latin typeface="MrEavesXLModOT"/>
                <a:cs typeface="Calibri"/>
              </a:rPr>
            </a:br>
            <a:r>
              <a:rPr lang="en-US" sz="7200" b="1" dirty="0">
                <a:solidFill>
                  <a:srgbClr val="223469"/>
                </a:solidFill>
                <a:latin typeface="MrEavesXLModOT"/>
                <a:cs typeface="Calibri"/>
              </a:rPr>
              <a:t>the movement</a:t>
            </a:r>
            <a:endParaRPr lang="en-US" sz="7200" dirty="0">
              <a:solidFill>
                <a:srgbClr val="223469"/>
              </a:solidFill>
              <a:cs typeface="Calibri"/>
            </a:endParaRPr>
          </a:p>
        </p:txBody>
      </p:sp>
      <p:sp>
        <p:nvSpPr>
          <p:cNvPr id="10" name="TextBox 9">
            <a:extLst>
              <a:ext uri="{FF2B5EF4-FFF2-40B4-BE49-F238E27FC236}">
                <a16:creationId xmlns:a16="http://schemas.microsoft.com/office/drawing/2014/main" id="{A658C220-35C4-0C4A-8FB0-E6F5F7A1F0A3}"/>
              </a:ext>
            </a:extLst>
          </p:cNvPr>
          <p:cNvSpPr txBox="1"/>
          <p:nvPr/>
        </p:nvSpPr>
        <p:spPr>
          <a:xfrm>
            <a:off x="1191150" y="3701672"/>
            <a:ext cx="7878033" cy="1200329"/>
          </a:xfrm>
          <a:prstGeom prst="rect">
            <a:avLst/>
          </a:prstGeom>
          <a:noFill/>
        </p:spPr>
        <p:txBody>
          <a:bodyPr wrap="square" rtlCol="0">
            <a:spAutoFit/>
          </a:bodyPr>
          <a:lstStyle/>
          <a:p>
            <a:pPr algn="ctr"/>
            <a:endParaRPr lang="en-GB" sz="3600" b="1" dirty="0">
              <a:solidFill>
                <a:srgbClr val="ED7D31"/>
              </a:solidFill>
              <a:latin typeface="MrEavesXLModOT" panose="020B0603060502020204" pitchFamily="34" charset="77"/>
              <a:hlinkClick r:id="rId3">
                <a:extLst>
                  <a:ext uri="{A12FA001-AC4F-418D-AE19-62706E023703}">
                    <ahyp:hlinkClr xmlns:ahyp="http://schemas.microsoft.com/office/drawing/2018/hyperlinkcolor" val="tx"/>
                  </a:ext>
                </a:extLst>
              </a:hlinkClick>
            </a:endParaRPr>
          </a:p>
          <a:p>
            <a:r>
              <a:rPr lang="en-GB" sz="3600" b="1" dirty="0">
                <a:solidFill>
                  <a:srgbClr val="ED7D31"/>
                </a:solidFill>
                <a:latin typeface="MrEavesXLModOT" panose="020B0603060502020204" pitchFamily="34" charset="77"/>
              </a:rPr>
              <a:t>www.includeacharity.com.au </a:t>
            </a:r>
            <a:endParaRPr lang="en-US" sz="3600" b="1" dirty="0">
              <a:solidFill>
                <a:srgbClr val="ED7D31"/>
              </a:solidFill>
              <a:latin typeface="MrEavesXLModOT" panose="020B0603060502020204" pitchFamily="34" charset="77"/>
            </a:endParaRPr>
          </a:p>
        </p:txBody>
      </p:sp>
    </p:spTree>
    <p:extLst>
      <p:ext uri="{BB962C8B-B14F-4D97-AF65-F5344CB8AC3E}">
        <p14:creationId xmlns:p14="http://schemas.microsoft.com/office/powerpoint/2010/main" val="10442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B8E5"/>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0CCCCEA-D25B-1BEF-8139-6AD6E0480DEB}"/>
              </a:ext>
            </a:extLst>
          </p:cNvPr>
          <p:cNvSpPr/>
          <p:nvPr/>
        </p:nvSpPr>
        <p:spPr>
          <a:xfrm>
            <a:off x="6608384" y="758529"/>
            <a:ext cx="3800578" cy="4167119"/>
          </a:xfrm>
          <a:prstGeom prst="roundRect">
            <a:avLst/>
          </a:prstGeom>
          <a:solidFill>
            <a:srgbClr val="354373"/>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3" name="Rounded Rectangle 2">
            <a:extLst>
              <a:ext uri="{FF2B5EF4-FFF2-40B4-BE49-F238E27FC236}">
                <a16:creationId xmlns:a16="http://schemas.microsoft.com/office/drawing/2014/main" id="{A0706FC3-0097-B002-3F1C-506DE54E1B87}"/>
              </a:ext>
            </a:extLst>
          </p:cNvPr>
          <p:cNvSpPr/>
          <p:nvPr/>
        </p:nvSpPr>
        <p:spPr>
          <a:xfrm>
            <a:off x="1815873" y="758530"/>
            <a:ext cx="3800578" cy="4167119"/>
          </a:xfrm>
          <a:prstGeom prst="roundRect">
            <a:avLst/>
          </a:prstGeom>
          <a:solidFill>
            <a:schemeClr val="bg1"/>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58DD538D-5743-65FE-0DA2-C968C7856F32}"/>
              </a:ext>
            </a:extLst>
          </p:cNvPr>
          <p:cNvSpPr txBox="1"/>
          <p:nvPr/>
        </p:nvSpPr>
        <p:spPr>
          <a:xfrm>
            <a:off x="2280533" y="1553745"/>
            <a:ext cx="2887329" cy="1862048"/>
          </a:xfrm>
          <a:prstGeom prst="rect">
            <a:avLst/>
          </a:prstGeom>
          <a:noFill/>
        </p:spPr>
        <p:txBody>
          <a:bodyPr wrap="none" rtlCol="0">
            <a:spAutoFit/>
          </a:bodyPr>
          <a:lstStyle/>
          <a:p>
            <a:r>
              <a:rPr lang="en-US" sz="11500" b="1">
                <a:solidFill>
                  <a:srgbClr val="354373"/>
                </a:solidFill>
                <a:latin typeface="Poppins" pitchFamily="2" charset="77"/>
                <a:cs typeface="Poppins" pitchFamily="2" charset="77"/>
              </a:rPr>
              <a:t>41%</a:t>
            </a:r>
          </a:p>
        </p:txBody>
      </p:sp>
      <p:sp>
        <p:nvSpPr>
          <p:cNvPr id="4" name="TextBox 3">
            <a:extLst>
              <a:ext uri="{FF2B5EF4-FFF2-40B4-BE49-F238E27FC236}">
                <a16:creationId xmlns:a16="http://schemas.microsoft.com/office/drawing/2014/main" id="{FFAFED27-E57B-0169-F229-BB5AEF6789B3}"/>
              </a:ext>
            </a:extLst>
          </p:cNvPr>
          <p:cNvSpPr txBox="1"/>
          <p:nvPr/>
        </p:nvSpPr>
        <p:spPr>
          <a:xfrm>
            <a:off x="7553301" y="1153619"/>
            <a:ext cx="1970411" cy="1862048"/>
          </a:xfrm>
          <a:prstGeom prst="rect">
            <a:avLst/>
          </a:prstGeom>
          <a:noFill/>
        </p:spPr>
        <p:txBody>
          <a:bodyPr wrap="none" rtlCol="0">
            <a:spAutoFit/>
          </a:bodyPr>
          <a:lstStyle/>
          <a:p>
            <a:r>
              <a:rPr lang="en-US" sz="11500" b="1">
                <a:solidFill>
                  <a:schemeClr val="bg1"/>
                </a:solidFill>
                <a:latin typeface="Poppins" pitchFamily="2" charset="77"/>
                <a:cs typeface="Poppins" pitchFamily="2" charset="77"/>
              </a:rPr>
              <a:t>28</a:t>
            </a:r>
          </a:p>
        </p:txBody>
      </p:sp>
      <p:sp>
        <p:nvSpPr>
          <p:cNvPr id="5" name="TextBox 4">
            <a:extLst>
              <a:ext uri="{FF2B5EF4-FFF2-40B4-BE49-F238E27FC236}">
                <a16:creationId xmlns:a16="http://schemas.microsoft.com/office/drawing/2014/main" id="{629E21E1-ADEF-A280-A0A6-25C2B16F6193}"/>
              </a:ext>
            </a:extLst>
          </p:cNvPr>
          <p:cNvSpPr txBox="1"/>
          <p:nvPr/>
        </p:nvSpPr>
        <p:spPr>
          <a:xfrm>
            <a:off x="7564592" y="2625574"/>
            <a:ext cx="2084225" cy="646331"/>
          </a:xfrm>
          <a:prstGeom prst="rect">
            <a:avLst/>
          </a:prstGeom>
          <a:noFill/>
        </p:spPr>
        <p:txBody>
          <a:bodyPr wrap="none" rtlCol="0">
            <a:spAutoFit/>
          </a:bodyPr>
          <a:lstStyle/>
          <a:p>
            <a:r>
              <a:rPr lang="en-US" sz="3600">
                <a:solidFill>
                  <a:schemeClr val="bg1"/>
                </a:solidFill>
                <a:latin typeface="Poppins" pitchFamily="2" charset="77"/>
                <a:cs typeface="Poppins" pitchFamily="2" charset="77"/>
              </a:rPr>
              <a:t>MONTHS</a:t>
            </a:r>
          </a:p>
        </p:txBody>
      </p:sp>
      <p:sp>
        <p:nvSpPr>
          <p:cNvPr id="6" name="TextBox 5">
            <a:extLst>
              <a:ext uri="{FF2B5EF4-FFF2-40B4-BE49-F238E27FC236}">
                <a16:creationId xmlns:a16="http://schemas.microsoft.com/office/drawing/2014/main" id="{C4BEAB8F-6914-26F5-4B4D-8384D245E0AD}"/>
              </a:ext>
            </a:extLst>
          </p:cNvPr>
          <p:cNvSpPr txBox="1"/>
          <p:nvPr/>
        </p:nvSpPr>
        <p:spPr>
          <a:xfrm>
            <a:off x="6858595" y="3217152"/>
            <a:ext cx="3300157" cy="954107"/>
          </a:xfrm>
          <a:prstGeom prst="rect">
            <a:avLst/>
          </a:prstGeom>
          <a:noFill/>
        </p:spPr>
        <p:txBody>
          <a:bodyPr wrap="square" lIns="91440" tIns="45720" rIns="91440" bIns="45720" rtlCol="0" anchor="t">
            <a:spAutoFit/>
          </a:bodyPr>
          <a:lstStyle/>
          <a:p>
            <a:pPr algn="ctr"/>
            <a:r>
              <a:rPr lang="en-US" sz="2800">
                <a:solidFill>
                  <a:schemeClr val="bg1"/>
                </a:solidFill>
                <a:latin typeface="Poppins"/>
                <a:cs typeface="Poppins"/>
              </a:rPr>
              <a:t>Average Time Since Last Gift</a:t>
            </a:r>
          </a:p>
        </p:txBody>
      </p:sp>
      <p:sp>
        <p:nvSpPr>
          <p:cNvPr id="7" name="TextBox 6">
            <a:extLst>
              <a:ext uri="{FF2B5EF4-FFF2-40B4-BE49-F238E27FC236}">
                <a16:creationId xmlns:a16="http://schemas.microsoft.com/office/drawing/2014/main" id="{E3E4864A-30EC-CD8F-6E78-C6F441BA82BB}"/>
              </a:ext>
            </a:extLst>
          </p:cNvPr>
          <p:cNvSpPr txBox="1"/>
          <p:nvPr/>
        </p:nvSpPr>
        <p:spPr>
          <a:xfrm>
            <a:off x="2255150" y="3051568"/>
            <a:ext cx="3131255" cy="954107"/>
          </a:xfrm>
          <a:prstGeom prst="rect">
            <a:avLst/>
          </a:prstGeom>
          <a:noFill/>
        </p:spPr>
        <p:txBody>
          <a:bodyPr wrap="square" rtlCol="0">
            <a:spAutoFit/>
          </a:bodyPr>
          <a:lstStyle/>
          <a:p>
            <a:pPr algn="ctr"/>
            <a:r>
              <a:rPr lang="en-US" sz="2800">
                <a:solidFill>
                  <a:srgbClr val="354373"/>
                </a:solidFill>
                <a:latin typeface="Poppins" pitchFamily="2" charset="77"/>
                <a:cs typeface="Poppins" pitchFamily="2" charset="77"/>
              </a:rPr>
              <a:t>Active in Last Two Years</a:t>
            </a:r>
          </a:p>
        </p:txBody>
      </p:sp>
      <p:pic>
        <p:nvPicPr>
          <p:cNvPr id="12" name="Picture 11" descr="A white text on a black background&#10;&#10;Description automatically generated">
            <a:extLst>
              <a:ext uri="{FF2B5EF4-FFF2-40B4-BE49-F238E27FC236}">
                <a16:creationId xmlns:a16="http://schemas.microsoft.com/office/drawing/2014/main" id="{585A0585-CBD5-7A7C-D9EF-5C1D4ADB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817" y="5730528"/>
            <a:ext cx="2294183" cy="906666"/>
          </a:xfrm>
          <a:prstGeom prst="rect">
            <a:avLst/>
          </a:prstGeom>
        </p:spPr>
      </p:pic>
      <p:sp>
        <p:nvSpPr>
          <p:cNvPr id="8" name="TextBox 7">
            <a:extLst>
              <a:ext uri="{FF2B5EF4-FFF2-40B4-BE49-F238E27FC236}">
                <a16:creationId xmlns:a16="http://schemas.microsoft.com/office/drawing/2014/main" id="{3153F7E5-4E49-44E0-6F9D-DE52582131DE}"/>
              </a:ext>
            </a:extLst>
          </p:cNvPr>
          <p:cNvSpPr txBox="1"/>
          <p:nvPr/>
        </p:nvSpPr>
        <p:spPr>
          <a:xfrm>
            <a:off x="1859416" y="6183861"/>
            <a:ext cx="1593706" cy="369332"/>
          </a:xfrm>
          <a:prstGeom prst="rect">
            <a:avLst/>
          </a:prstGeom>
          <a:noFill/>
        </p:spPr>
        <p:txBody>
          <a:bodyPr wrap="none" rtlCol="0">
            <a:spAutoFit/>
          </a:bodyPr>
          <a:lstStyle/>
          <a:p>
            <a:r>
              <a:rPr lang="en-US" dirty="0">
                <a:latin typeface="Poppins" pitchFamily="2" charset="77"/>
                <a:cs typeface="Poppins" pitchFamily="2" charset="77"/>
              </a:rPr>
              <a:t>Actual data </a:t>
            </a:r>
          </a:p>
        </p:txBody>
      </p:sp>
    </p:spTree>
    <p:extLst>
      <p:ext uri="{BB962C8B-B14F-4D97-AF65-F5344CB8AC3E}">
        <p14:creationId xmlns:p14="http://schemas.microsoft.com/office/powerpoint/2010/main" val="350682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B8E5"/>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01122B1-4960-7DAE-A722-4F9EFF2DDA98}"/>
              </a:ext>
            </a:extLst>
          </p:cNvPr>
          <p:cNvGraphicFramePr/>
          <p:nvPr/>
        </p:nvGraphicFramePr>
        <p:xfrm>
          <a:off x="1338391" y="1106569"/>
          <a:ext cx="9515217" cy="3905312"/>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E0228EA4-D46A-BE37-0306-E41F17EC9803}"/>
              </a:ext>
            </a:extLst>
          </p:cNvPr>
          <p:cNvSpPr/>
          <p:nvPr/>
        </p:nvSpPr>
        <p:spPr>
          <a:xfrm>
            <a:off x="8712941" y="2747940"/>
            <a:ext cx="1340375" cy="1320038"/>
          </a:xfrm>
          <a:prstGeom prst="ellipse">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AD1F4A-EBDA-891D-0F64-E2A0252523BF}"/>
              </a:ext>
            </a:extLst>
          </p:cNvPr>
          <p:cNvSpPr/>
          <p:nvPr/>
        </p:nvSpPr>
        <p:spPr>
          <a:xfrm>
            <a:off x="4220873" y="2747940"/>
            <a:ext cx="1340375" cy="1320038"/>
          </a:xfrm>
          <a:prstGeom prst="ellipse">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alendar and arrows with a check mark and a dollar sign&#10;&#10;Description automatically generated">
            <a:extLst>
              <a:ext uri="{FF2B5EF4-FFF2-40B4-BE49-F238E27FC236}">
                <a16:creationId xmlns:a16="http://schemas.microsoft.com/office/drawing/2014/main" id="{27EAC081-7AC6-FE4E-A24C-96D2ABE21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128" y="2944721"/>
            <a:ext cx="917864" cy="917864"/>
          </a:xfrm>
          <a:prstGeom prst="rect">
            <a:avLst/>
          </a:prstGeom>
        </p:spPr>
      </p:pic>
      <p:pic>
        <p:nvPicPr>
          <p:cNvPr id="13" name="Picture 12" descr="A white line drawing of hands holding a money&#10;&#10;Description automatically generated">
            <a:extLst>
              <a:ext uri="{FF2B5EF4-FFF2-40B4-BE49-F238E27FC236}">
                <a16:creationId xmlns:a16="http://schemas.microsoft.com/office/drawing/2014/main" id="{25FBAE5B-6A64-BFF2-4987-61FEED3AC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9640" y="3038711"/>
            <a:ext cx="711306" cy="711306"/>
          </a:xfrm>
          <a:prstGeom prst="rect">
            <a:avLst/>
          </a:prstGeom>
        </p:spPr>
      </p:pic>
      <p:sp>
        <p:nvSpPr>
          <p:cNvPr id="15" name="Rounded Rectangle 14">
            <a:extLst>
              <a:ext uri="{FF2B5EF4-FFF2-40B4-BE49-F238E27FC236}">
                <a16:creationId xmlns:a16="http://schemas.microsoft.com/office/drawing/2014/main" id="{8B2DC0BC-C6B1-DCFF-C63D-B4088383469D}"/>
              </a:ext>
            </a:extLst>
          </p:cNvPr>
          <p:cNvSpPr/>
          <p:nvPr/>
        </p:nvSpPr>
        <p:spPr>
          <a:xfrm>
            <a:off x="6896368" y="4485058"/>
            <a:ext cx="3022279" cy="723604"/>
          </a:xfrm>
          <a:prstGeom prst="roundRect">
            <a:avLst/>
          </a:prstGeom>
          <a:solidFill>
            <a:srgbClr val="CCE8FA"/>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354373"/>
                </a:solidFill>
                <a:latin typeface="Poppins" pitchFamily="2" charset="77"/>
                <a:cs typeface="Poppins" pitchFamily="2" charset="77"/>
              </a:rPr>
              <a:t>Active Cash</a:t>
            </a:r>
          </a:p>
        </p:txBody>
      </p:sp>
      <p:sp>
        <p:nvSpPr>
          <p:cNvPr id="16" name="Rounded Rectangle 15">
            <a:extLst>
              <a:ext uri="{FF2B5EF4-FFF2-40B4-BE49-F238E27FC236}">
                <a16:creationId xmlns:a16="http://schemas.microsoft.com/office/drawing/2014/main" id="{7F829353-E91F-73A5-1602-41AE3BB1D3C9}"/>
              </a:ext>
            </a:extLst>
          </p:cNvPr>
          <p:cNvSpPr/>
          <p:nvPr/>
        </p:nvSpPr>
        <p:spPr>
          <a:xfrm>
            <a:off x="2273353" y="4457797"/>
            <a:ext cx="3011891" cy="723604"/>
          </a:xfrm>
          <a:prstGeom prst="roundRect">
            <a:avLst/>
          </a:prstGeom>
          <a:solidFill>
            <a:srgbClr val="CCE8FA"/>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354373"/>
                </a:solidFill>
                <a:latin typeface="Poppins" pitchFamily="2" charset="77"/>
                <a:cs typeface="Poppins" pitchFamily="2" charset="77"/>
              </a:rPr>
              <a:t>Active Regular Givers</a:t>
            </a:r>
          </a:p>
        </p:txBody>
      </p:sp>
      <p:pic>
        <p:nvPicPr>
          <p:cNvPr id="4" name="Picture 3" descr="A white text on a black background&#10;&#10;Description automatically generated">
            <a:extLst>
              <a:ext uri="{FF2B5EF4-FFF2-40B4-BE49-F238E27FC236}">
                <a16:creationId xmlns:a16="http://schemas.microsoft.com/office/drawing/2014/main" id="{F211AFA8-1D16-F34B-F98F-E954CD58D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8817" y="5730528"/>
            <a:ext cx="2294183" cy="906666"/>
          </a:xfrm>
          <a:prstGeom prst="rect">
            <a:avLst/>
          </a:prstGeom>
        </p:spPr>
      </p:pic>
      <p:sp>
        <p:nvSpPr>
          <p:cNvPr id="3" name="TextBox 2">
            <a:extLst>
              <a:ext uri="{FF2B5EF4-FFF2-40B4-BE49-F238E27FC236}">
                <a16:creationId xmlns:a16="http://schemas.microsoft.com/office/drawing/2014/main" id="{7CEEBB03-7329-5882-A21F-8515EC74C24C}"/>
              </a:ext>
            </a:extLst>
          </p:cNvPr>
          <p:cNvSpPr txBox="1"/>
          <p:nvPr/>
        </p:nvSpPr>
        <p:spPr>
          <a:xfrm>
            <a:off x="1859416" y="6183861"/>
            <a:ext cx="1593706" cy="369332"/>
          </a:xfrm>
          <a:prstGeom prst="rect">
            <a:avLst/>
          </a:prstGeom>
          <a:noFill/>
        </p:spPr>
        <p:txBody>
          <a:bodyPr wrap="none" rtlCol="0">
            <a:spAutoFit/>
          </a:bodyPr>
          <a:lstStyle/>
          <a:p>
            <a:r>
              <a:rPr lang="en-US" dirty="0">
                <a:latin typeface="Poppins" pitchFamily="2" charset="77"/>
                <a:cs typeface="Poppins" pitchFamily="2" charset="77"/>
              </a:rPr>
              <a:t>Actual data </a:t>
            </a:r>
          </a:p>
        </p:txBody>
      </p:sp>
    </p:spTree>
    <p:extLst>
      <p:ext uri="{BB962C8B-B14F-4D97-AF65-F5344CB8AC3E}">
        <p14:creationId xmlns:p14="http://schemas.microsoft.com/office/powerpoint/2010/main" val="139150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318891" y="466117"/>
            <a:ext cx="7744640" cy="799730"/>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r>
              <a:rPr lang="en-US" sz="2800"/>
              <a:t>Gifts in Wills</a:t>
            </a:r>
          </a:p>
        </p:txBody>
      </p:sp>
      <p:graphicFrame>
        <p:nvGraphicFramePr>
          <p:cNvPr id="3" name="Chart 2">
            <a:extLst>
              <a:ext uri="{FF2B5EF4-FFF2-40B4-BE49-F238E27FC236}">
                <a16:creationId xmlns:a16="http://schemas.microsoft.com/office/drawing/2014/main" id="{516ADA66-B0E8-F00C-F22A-4BA4D2B85232}"/>
              </a:ext>
            </a:extLst>
          </p:cNvPr>
          <p:cNvGraphicFramePr/>
          <p:nvPr/>
        </p:nvGraphicFramePr>
        <p:xfrm>
          <a:off x="374000" y="1063187"/>
          <a:ext cx="11113150" cy="379845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DCC0D4C4-D21A-B94C-7DBB-737FB63D9920}"/>
              </a:ext>
            </a:extLst>
          </p:cNvPr>
          <p:cNvSpPr>
            <a:spLocks noGrp="1"/>
          </p:cNvSpPr>
          <p:nvPr>
            <p:ph type="title"/>
          </p:nvPr>
        </p:nvSpPr>
        <p:spPr/>
        <p:txBody>
          <a:bodyPr/>
          <a:lstStyle/>
          <a:p>
            <a:r>
              <a:rPr lang="en-US" dirty="0"/>
              <a:t>Confirmed</a:t>
            </a:r>
          </a:p>
        </p:txBody>
      </p:sp>
    </p:spTree>
    <p:extLst>
      <p:ext uri="{BB962C8B-B14F-4D97-AF65-F5344CB8AC3E}">
        <p14:creationId xmlns:p14="http://schemas.microsoft.com/office/powerpoint/2010/main" val="188332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5AF3-CBD5-42EC-B505-D54335C41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031B-D579-6857-6AD4-05729675EE97}"/>
              </a:ext>
            </a:extLst>
          </p:cNvPr>
          <p:cNvSpPr txBox="1">
            <a:spLocks/>
          </p:cNvSpPr>
          <p:nvPr/>
        </p:nvSpPr>
        <p:spPr>
          <a:xfrm>
            <a:off x="2314303" y="381647"/>
            <a:ext cx="7744640" cy="799730"/>
          </a:xfrm>
          <a:prstGeom prst="rect">
            <a:avLst/>
          </a:prstGeom>
        </p:spPr>
        <p:txBody>
          <a:bodyPr>
            <a:noAutofit/>
          </a:bodyPr>
          <a:lstStyle>
            <a:lvl1pPr algn="l" defTabSz="914400" rtl="0" eaLnBrk="1" latinLnBrk="0" hangingPunct="1">
              <a:lnSpc>
                <a:spcPct val="90000"/>
              </a:lnSpc>
              <a:spcBef>
                <a:spcPct val="0"/>
              </a:spcBef>
              <a:buNone/>
              <a:defRPr sz="4400" b="1" i="0" kern="1200">
                <a:solidFill>
                  <a:srgbClr val="354373"/>
                </a:solidFill>
                <a:latin typeface="Poppins" pitchFamily="2" charset="77"/>
                <a:ea typeface="+mj-ea"/>
                <a:cs typeface="Poppins" pitchFamily="2" charset="77"/>
              </a:defRPr>
            </a:lvl1pPr>
          </a:lstStyle>
          <a:p>
            <a:pPr algn="ctr"/>
            <a:r>
              <a:rPr lang="en-US" sz="2700" dirty="0"/>
              <a:t>Gifts in Wills</a:t>
            </a:r>
            <a:br>
              <a:rPr lang="en-US" sz="2700" dirty="0"/>
            </a:br>
            <a:r>
              <a:rPr lang="en-US" sz="2700" b="1" dirty="0">
                <a:solidFill>
                  <a:srgbClr val="354373"/>
                </a:solidFill>
                <a:latin typeface="Poppins" pitchFamily="2" charset="77"/>
                <a:cs typeface="Poppins" pitchFamily="2" charset="77"/>
              </a:rPr>
              <a:t>Definitely/Probably likely to leave a gift</a:t>
            </a:r>
          </a:p>
        </p:txBody>
      </p:sp>
      <p:graphicFrame>
        <p:nvGraphicFramePr>
          <p:cNvPr id="10" name="Chart 9">
            <a:extLst>
              <a:ext uri="{FF2B5EF4-FFF2-40B4-BE49-F238E27FC236}">
                <a16:creationId xmlns:a16="http://schemas.microsoft.com/office/drawing/2014/main" id="{22B6F714-FB85-03AC-31BF-704AA88063A9}"/>
              </a:ext>
            </a:extLst>
          </p:cNvPr>
          <p:cNvGraphicFramePr/>
          <p:nvPr>
            <p:extLst>
              <p:ext uri="{D42A27DB-BD31-4B8C-83A1-F6EECF244321}">
                <p14:modId xmlns:p14="http://schemas.microsoft.com/office/powerpoint/2010/main" val="3475242687"/>
              </p:ext>
            </p:extLst>
          </p:nvPr>
        </p:nvGraphicFramePr>
        <p:xfrm>
          <a:off x="838200" y="1089723"/>
          <a:ext cx="10696847" cy="3798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CC32B730-C1F5-FBCD-391A-67C8E28D774E}"/>
              </a:ext>
            </a:extLst>
          </p:cNvPr>
          <p:cNvSpPr>
            <a:spLocks noGrp="1"/>
          </p:cNvSpPr>
          <p:nvPr>
            <p:ph type="title"/>
          </p:nvPr>
        </p:nvSpPr>
        <p:spPr/>
        <p:txBody>
          <a:bodyPr/>
          <a:lstStyle/>
          <a:p>
            <a:r>
              <a:rPr lang="en-US" dirty="0"/>
              <a:t>Consideration</a:t>
            </a:r>
          </a:p>
        </p:txBody>
      </p:sp>
    </p:spTree>
    <p:extLst>
      <p:ext uri="{BB962C8B-B14F-4D97-AF65-F5344CB8AC3E}">
        <p14:creationId xmlns:p14="http://schemas.microsoft.com/office/powerpoint/2010/main" val="86221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C960-FA0E-CE48-5321-8600FE8FB4E5}"/>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A822B46E-7287-8BF1-C4B6-F8B49E6B6B56}"/>
              </a:ext>
            </a:extLst>
          </p:cNvPr>
          <p:cNvSpPr/>
          <p:nvPr/>
        </p:nvSpPr>
        <p:spPr>
          <a:xfrm>
            <a:off x="8086581" y="1871580"/>
            <a:ext cx="1738974" cy="1801750"/>
          </a:xfrm>
          <a:prstGeom prst="roundRect">
            <a:avLst/>
          </a:prstGeom>
          <a:solidFill>
            <a:srgbClr val="F7CADF"/>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9" name="Rounded Rectangle 8">
            <a:extLst>
              <a:ext uri="{FF2B5EF4-FFF2-40B4-BE49-F238E27FC236}">
                <a16:creationId xmlns:a16="http://schemas.microsoft.com/office/drawing/2014/main" id="{BB38C9B5-0978-7B17-BF74-93DE3ED67157}"/>
              </a:ext>
            </a:extLst>
          </p:cNvPr>
          <p:cNvSpPr/>
          <p:nvPr/>
        </p:nvSpPr>
        <p:spPr>
          <a:xfrm>
            <a:off x="8111268" y="3873602"/>
            <a:ext cx="1738974" cy="894341"/>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1151</a:t>
            </a:r>
          </a:p>
        </p:txBody>
      </p:sp>
      <p:sp>
        <p:nvSpPr>
          <p:cNvPr id="10" name="Rounded Rectangle 9">
            <a:extLst>
              <a:ext uri="{FF2B5EF4-FFF2-40B4-BE49-F238E27FC236}">
                <a16:creationId xmlns:a16="http://schemas.microsoft.com/office/drawing/2014/main" id="{188D51B7-C369-F0C8-C384-B6122E3EEFB3}"/>
              </a:ext>
            </a:extLst>
          </p:cNvPr>
          <p:cNvSpPr/>
          <p:nvPr/>
        </p:nvSpPr>
        <p:spPr>
          <a:xfrm>
            <a:off x="10080932" y="1871580"/>
            <a:ext cx="1738974" cy="1801750"/>
          </a:xfrm>
          <a:prstGeom prst="roundRect">
            <a:avLst/>
          </a:prstGeom>
          <a:solidFill>
            <a:srgbClr val="F8A42E"/>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11" name="Rounded Rectangle 10">
            <a:extLst>
              <a:ext uri="{FF2B5EF4-FFF2-40B4-BE49-F238E27FC236}">
                <a16:creationId xmlns:a16="http://schemas.microsoft.com/office/drawing/2014/main" id="{DA19EF7B-1F6B-A6C1-B091-E82961CAB7E9}"/>
              </a:ext>
            </a:extLst>
          </p:cNvPr>
          <p:cNvSpPr/>
          <p:nvPr/>
        </p:nvSpPr>
        <p:spPr>
          <a:xfrm>
            <a:off x="10073079" y="3873602"/>
            <a:ext cx="1738974" cy="894341"/>
          </a:xfrm>
          <a:prstGeom prst="roundRect">
            <a:avLst/>
          </a:prstGeom>
          <a:solidFill>
            <a:srgbClr val="F8A42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1578</a:t>
            </a:r>
          </a:p>
        </p:txBody>
      </p:sp>
      <p:sp>
        <p:nvSpPr>
          <p:cNvPr id="27" name="Rounded Rectangle 26">
            <a:extLst>
              <a:ext uri="{FF2B5EF4-FFF2-40B4-BE49-F238E27FC236}">
                <a16:creationId xmlns:a16="http://schemas.microsoft.com/office/drawing/2014/main" id="{E5DE43A9-B4D1-BA65-C9CE-EED34DD6C1D2}"/>
              </a:ext>
            </a:extLst>
          </p:cNvPr>
          <p:cNvSpPr/>
          <p:nvPr/>
        </p:nvSpPr>
        <p:spPr>
          <a:xfrm>
            <a:off x="4121800" y="1871580"/>
            <a:ext cx="1738974" cy="1801750"/>
          </a:xfrm>
          <a:prstGeom prst="roundRect">
            <a:avLst/>
          </a:prstGeom>
          <a:solidFill>
            <a:srgbClr val="C0D9A2"/>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29" name="Oval 28">
            <a:extLst>
              <a:ext uri="{FF2B5EF4-FFF2-40B4-BE49-F238E27FC236}">
                <a16:creationId xmlns:a16="http://schemas.microsoft.com/office/drawing/2014/main" id="{746DAFB3-0B7B-D1BF-CF97-30B3D4327347}"/>
              </a:ext>
            </a:extLst>
          </p:cNvPr>
          <p:cNvSpPr/>
          <p:nvPr/>
        </p:nvSpPr>
        <p:spPr>
          <a:xfrm>
            <a:off x="4495365" y="2075607"/>
            <a:ext cx="963773" cy="949150"/>
          </a:xfrm>
          <a:prstGeom prst="ellipse">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62167F9-7BEE-CB7F-1527-EF973C25378A}"/>
              </a:ext>
            </a:extLst>
          </p:cNvPr>
          <p:cNvSpPr txBox="1"/>
          <p:nvPr/>
        </p:nvSpPr>
        <p:spPr>
          <a:xfrm>
            <a:off x="4212065" y="3157174"/>
            <a:ext cx="1558440"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CONFIRMED</a:t>
            </a:r>
          </a:p>
        </p:txBody>
      </p:sp>
      <p:sp>
        <p:nvSpPr>
          <p:cNvPr id="47" name="Rounded Rectangle 46">
            <a:extLst>
              <a:ext uri="{FF2B5EF4-FFF2-40B4-BE49-F238E27FC236}">
                <a16:creationId xmlns:a16="http://schemas.microsoft.com/office/drawing/2014/main" id="{27D3A978-80A8-3694-473B-32062E03A707}"/>
              </a:ext>
            </a:extLst>
          </p:cNvPr>
          <p:cNvSpPr/>
          <p:nvPr/>
        </p:nvSpPr>
        <p:spPr>
          <a:xfrm>
            <a:off x="4146487" y="3873602"/>
            <a:ext cx="1738974" cy="894342"/>
          </a:xfrm>
          <a:prstGeom prst="roundRect">
            <a:avLst/>
          </a:prstGeom>
          <a:solidFill>
            <a:srgbClr val="C0D9A2"/>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743</a:t>
            </a:r>
          </a:p>
        </p:txBody>
      </p:sp>
      <p:sp>
        <p:nvSpPr>
          <p:cNvPr id="48" name="Rounded Rectangle 47">
            <a:extLst>
              <a:ext uri="{FF2B5EF4-FFF2-40B4-BE49-F238E27FC236}">
                <a16:creationId xmlns:a16="http://schemas.microsoft.com/office/drawing/2014/main" id="{46F90832-D182-0E92-09C8-8448A65CAC17}"/>
              </a:ext>
            </a:extLst>
          </p:cNvPr>
          <p:cNvSpPr/>
          <p:nvPr/>
        </p:nvSpPr>
        <p:spPr>
          <a:xfrm>
            <a:off x="6091464" y="1871580"/>
            <a:ext cx="1738974" cy="1801750"/>
          </a:xfrm>
          <a:prstGeom prst="roundRect">
            <a:avLst/>
          </a:prstGeom>
          <a:solidFill>
            <a:srgbClr val="CCE8FA"/>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54373"/>
              </a:solidFill>
              <a:latin typeface="Poppins" pitchFamily="2" charset="77"/>
              <a:cs typeface="Poppins" pitchFamily="2" charset="77"/>
            </a:endParaRPr>
          </a:p>
        </p:txBody>
      </p:sp>
      <p:sp>
        <p:nvSpPr>
          <p:cNvPr id="49" name="Oval 48">
            <a:extLst>
              <a:ext uri="{FF2B5EF4-FFF2-40B4-BE49-F238E27FC236}">
                <a16:creationId xmlns:a16="http://schemas.microsoft.com/office/drawing/2014/main" id="{98EB1C3D-D1A9-870D-EA34-8C0478333050}"/>
              </a:ext>
            </a:extLst>
          </p:cNvPr>
          <p:cNvSpPr/>
          <p:nvPr/>
        </p:nvSpPr>
        <p:spPr>
          <a:xfrm>
            <a:off x="6431309" y="2073943"/>
            <a:ext cx="963774" cy="949151"/>
          </a:xfrm>
          <a:prstGeom prst="ellipse">
            <a:avLst/>
          </a:prstGeom>
          <a:solidFill>
            <a:srgbClr val="3543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DA59069A-CCD8-2264-5644-F408CE641B49}"/>
              </a:ext>
            </a:extLst>
          </p:cNvPr>
          <p:cNvSpPr/>
          <p:nvPr/>
        </p:nvSpPr>
        <p:spPr>
          <a:xfrm>
            <a:off x="6108298" y="3873602"/>
            <a:ext cx="1738974" cy="894341"/>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628</a:t>
            </a:r>
          </a:p>
        </p:txBody>
      </p:sp>
      <p:sp>
        <p:nvSpPr>
          <p:cNvPr id="2" name="TextBox 1">
            <a:extLst>
              <a:ext uri="{FF2B5EF4-FFF2-40B4-BE49-F238E27FC236}">
                <a16:creationId xmlns:a16="http://schemas.microsoft.com/office/drawing/2014/main" id="{839BE42A-AF70-E1B8-4317-87CA66BEB0BF}"/>
              </a:ext>
            </a:extLst>
          </p:cNvPr>
          <p:cNvSpPr txBox="1"/>
          <p:nvPr/>
        </p:nvSpPr>
        <p:spPr>
          <a:xfrm>
            <a:off x="6280314" y="3167561"/>
            <a:ext cx="1361270"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CONSIDER</a:t>
            </a:r>
          </a:p>
        </p:txBody>
      </p:sp>
      <p:pic>
        <p:nvPicPr>
          <p:cNvPr id="6" name="Picture 5" descr="A white line drawing of a paper&#10;&#10;Description automatically generated">
            <a:extLst>
              <a:ext uri="{FF2B5EF4-FFF2-40B4-BE49-F238E27FC236}">
                <a16:creationId xmlns:a16="http://schemas.microsoft.com/office/drawing/2014/main" id="{309B07B1-FAD3-B9E9-88A9-BB3D10128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852" y="2283527"/>
            <a:ext cx="538872" cy="538872"/>
          </a:xfrm>
          <a:prstGeom prst="rect">
            <a:avLst/>
          </a:prstGeom>
        </p:spPr>
      </p:pic>
      <p:pic>
        <p:nvPicPr>
          <p:cNvPr id="8" name="Picture 7" descr="A white cloud with dots&#10;&#10;Description automatically generated">
            <a:extLst>
              <a:ext uri="{FF2B5EF4-FFF2-40B4-BE49-F238E27FC236}">
                <a16:creationId xmlns:a16="http://schemas.microsoft.com/office/drawing/2014/main" id="{DEAD127E-CEDB-D6F0-1557-7C8F21BB1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625" y="2183984"/>
            <a:ext cx="661040" cy="661040"/>
          </a:xfrm>
          <a:prstGeom prst="rect">
            <a:avLst/>
          </a:prstGeom>
        </p:spPr>
      </p:pic>
      <p:sp>
        <p:nvSpPr>
          <p:cNvPr id="15" name="Rounded Rectangle 14">
            <a:extLst>
              <a:ext uri="{FF2B5EF4-FFF2-40B4-BE49-F238E27FC236}">
                <a16:creationId xmlns:a16="http://schemas.microsoft.com/office/drawing/2014/main" id="{4B9A247D-8F44-FAFD-FB01-ADDC7A31FE3C}"/>
              </a:ext>
            </a:extLst>
          </p:cNvPr>
          <p:cNvSpPr/>
          <p:nvPr/>
        </p:nvSpPr>
        <p:spPr>
          <a:xfrm>
            <a:off x="4141850" y="1182799"/>
            <a:ext cx="7670203" cy="477025"/>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GiWs segments: 4100 over 4 waves</a:t>
            </a:r>
          </a:p>
        </p:txBody>
      </p:sp>
      <p:sp>
        <p:nvSpPr>
          <p:cNvPr id="17" name="Oval 16">
            <a:extLst>
              <a:ext uri="{FF2B5EF4-FFF2-40B4-BE49-F238E27FC236}">
                <a16:creationId xmlns:a16="http://schemas.microsoft.com/office/drawing/2014/main" id="{23BE9BF4-4FF8-4B67-C6C6-D80DB76EDA8B}"/>
              </a:ext>
            </a:extLst>
          </p:cNvPr>
          <p:cNvSpPr/>
          <p:nvPr/>
        </p:nvSpPr>
        <p:spPr>
          <a:xfrm>
            <a:off x="8495241" y="2073944"/>
            <a:ext cx="963773" cy="949150"/>
          </a:xfrm>
          <a:prstGeom prst="ellipse">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96C5108-4D8B-C7AC-1B4B-80E976D05B00}"/>
              </a:ext>
            </a:extLst>
          </p:cNvPr>
          <p:cNvSpPr txBox="1"/>
          <p:nvPr/>
        </p:nvSpPr>
        <p:spPr>
          <a:xfrm>
            <a:off x="8359434" y="3157174"/>
            <a:ext cx="1213794"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NEUTRAL</a:t>
            </a:r>
          </a:p>
        </p:txBody>
      </p:sp>
      <p:sp>
        <p:nvSpPr>
          <p:cNvPr id="20" name="Oval 19">
            <a:extLst>
              <a:ext uri="{FF2B5EF4-FFF2-40B4-BE49-F238E27FC236}">
                <a16:creationId xmlns:a16="http://schemas.microsoft.com/office/drawing/2014/main" id="{B25A27A0-8EBB-21BF-1064-3F0EA6D03722}"/>
              </a:ext>
            </a:extLst>
          </p:cNvPr>
          <p:cNvSpPr/>
          <p:nvPr/>
        </p:nvSpPr>
        <p:spPr>
          <a:xfrm>
            <a:off x="10460679" y="2073943"/>
            <a:ext cx="963774" cy="949151"/>
          </a:xfrm>
          <a:prstGeom prst="ellipse">
            <a:avLst/>
          </a:prstGeom>
          <a:solidFill>
            <a:srgbClr val="3543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76EA559-F75B-218F-43A6-5972961014F5}"/>
              </a:ext>
            </a:extLst>
          </p:cNvPr>
          <p:cNvSpPr txBox="1"/>
          <p:nvPr/>
        </p:nvSpPr>
        <p:spPr>
          <a:xfrm>
            <a:off x="10473813" y="3167561"/>
            <a:ext cx="1031051" cy="369332"/>
          </a:xfrm>
          <a:prstGeom prst="rect">
            <a:avLst/>
          </a:prstGeom>
          <a:noFill/>
        </p:spPr>
        <p:txBody>
          <a:bodyPr wrap="none" rtlCol="0">
            <a:spAutoFit/>
          </a:bodyPr>
          <a:lstStyle/>
          <a:p>
            <a:r>
              <a:rPr lang="en-US" b="1">
                <a:solidFill>
                  <a:srgbClr val="354373"/>
                </a:solidFill>
                <a:latin typeface="Poppins" pitchFamily="2" charset="77"/>
                <a:cs typeface="Poppins" pitchFamily="2" charset="77"/>
              </a:rPr>
              <a:t>REJECT</a:t>
            </a:r>
          </a:p>
        </p:txBody>
      </p:sp>
      <p:sp>
        <p:nvSpPr>
          <p:cNvPr id="7" name="TextBox 6">
            <a:extLst>
              <a:ext uri="{FF2B5EF4-FFF2-40B4-BE49-F238E27FC236}">
                <a16:creationId xmlns:a16="http://schemas.microsoft.com/office/drawing/2014/main" id="{FB8E5196-6AA1-9D92-A1EE-3B155FCA0B07}"/>
              </a:ext>
            </a:extLst>
          </p:cNvPr>
          <p:cNvSpPr txBox="1"/>
          <p:nvPr/>
        </p:nvSpPr>
        <p:spPr>
          <a:xfrm>
            <a:off x="124756" y="2020485"/>
            <a:ext cx="3694893" cy="1077218"/>
          </a:xfrm>
          <a:prstGeom prst="rect">
            <a:avLst/>
          </a:prstGeom>
          <a:noFill/>
        </p:spPr>
        <p:txBody>
          <a:bodyPr wrap="square" rtlCol="0">
            <a:spAutoFit/>
          </a:bodyPr>
          <a:lstStyle/>
          <a:p>
            <a:pPr algn="ctr"/>
            <a:r>
              <a:rPr lang="en-US" sz="3200" b="1" dirty="0">
                <a:solidFill>
                  <a:schemeClr val="bg1"/>
                </a:solidFill>
                <a:latin typeface="Poppins" pitchFamily="2" charset="77"/>
                <a:cs typeface="Poppins" pitchFamily="2" charset="77"/>
              </a:rPr>
              <a:t>Our audience segments</a:t>
            </a:r>
            <a:endParaRPr lang="en-US" dirty="0">
              <a:solidFill>
                <a:schemeClr val="bg1"/>
              </a:solidFill>
              <a:latin typeface="Poppins" pitchFamily="2" charset="77"/>
              <a:cs typeface="Poppins" pitchFamily="2" charset="77"/>
            </a:endParaRPr>
          </a:p>
        </p:txBody>
      </p:sp>
      <p:pic>
        <p:nvPicPr>
          <p:cNvPr id="13" name="Graphic 12" descr="Badge Cross outline">
            <a:extLst>
              <a:ext uri="{FF2B5EF4-FFF2-40B4-BE49-F238E27FC236}">
                <a16:creationId xmlns:a16="http://schemas.microsoft.com/office/drawing/2014/main" id="{A64DC9D6-09C6-9A67-4F93-BCCED8EA95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5366" y="2095950"/>
            <a:ext cx="914400" cy="914400"/>
          </a:xfrm>
          <a:prstGeom prst="rect">
            <a:avLst/>
          </a:prstGeom>
        </p:spPr>
      </p:pic>
      <p:pic>
        <p:nvPicPr>
          <p:cNvPr id="25" name="Graphic 24" descr="Fence outline">
            <a:extLst>
              <a:ext uri="{FF2B5EF4-FFF2-40B4-BE49-F238E27FC236}">
                <a16:creationId xmlns:a16="http://schemas.microsoft.com/office/drawing/2014/main" id="{B1B209BD-5FEC-DEC6-F9F9-331DD7DAA4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95241" y="2069999"/>
            <a:ext cx="914400" cy="914400"/>
          </a:xfrm>
          <a:prstGeom prst="rect">
            <a:avLst/>
          </a:prstGeom>
        </p:spPr>
      </p:pic>
      <p:sp>
        <p:nvSpPr>
          <p:cNvPr id="12" name="Rounded Rectangle 11">
            <a:extLst>
              <a:ext uri="{FF2B5EF4-FFF2-40B4-BE49-F238E27FC236}">
                <a16:creationId xmlns:a16="http://schemas.microsoft.com/office/drawing/2014/main" id="{D40494B5-9EC0-3E4B-CBCD-9EDB6F003178}"/>
              </a:ext>
            </a:extLst>
          </p:cNvPr>
          <p:cNvSpPr/>
          <p:nvPr/>
        </p:nvSpPr>
        <p:spPr>
          <a:xfrm>
            <a:off x="217708" y="3881250"/>
            <a:ext cx="1925810"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All responders</a:t>
            </a:r>
          </a:p>
        </p:txBody>
      </p:sp>
      <p:sp>
        <p:nvSpPr>
          <p:cNvPr id="16" name="Rounded Rectangle 15">
            <a:extLst>
              <a:ext uri="{FF2B5EF4-FFF2-40B4-BE49-F238E27FC236}">
                <a16:creationId xmlns:a16="http://schemas.microsoft.com/office/drawing/2014/main" id="{21B0F12B-2EFF-A3FE-3A23-F63434E57065}"/>
              </a:ext>
            </a:extLst>
          </p:cNvPr>
          <p:cNvSpPr/>
          <p:nvPr/>
        </p:nvSpPr>
        <p:spPr>
          <a:xfrm>
            <a:off x="2275515" y="3884938"/>
            <a:ext cx="1738974" cy="883005"/>
          </a:xfrm>
          <a:prstGeom prst="roundRect">
            <a:avLst/>
          </a:prstGeom>
          <a:solidFill>
            <a:srgbClr val="C5B8E5"/>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4,100</a:t>
            </a:r>
          </a:p>
        </p:txBody>
      </p:sp>
      <p:sp>
        <p:nvSpPr>
          <p:cNvPr id="19" name="Rounded Rectangle 18">
            <a:extLst>
              <a:ext uri="{FF2B5EF4-FFF2-40B4-BE49-F238E27FC236}">
                <a16:creationId xmlns:a16="http://schemas.microsoft.com/office/drawing/2014/main" id="{CCDF1861-55D6-16AE-6826-67389251EB17}"/>
              </a:ext>
            </a:extLst>
          </p:cNvPr>
          <p:cNvSpPr/>
          <p:nvPr/>
        </p:nvSpPr>
        <p:spPr>
          <a:xfrm>
            <a:off x="8119121" y="4866765"/>
            <a:ext cx="1738974" cy="894341"/>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379</a:t>
            </a:r>
          </a:p>
        </p:txBody>
      </p:sp>
      <p:sp>
        <p:nvSpPr>
          <p:cNvPr id="22" name="Rounded Rectangle 21">
            <a:extLst>
              <a:ext uri="{FF2B5EF4-FFF2-40B4-BE49-F238E27FC236}">
                <a16:creationId xmlns:a16="http://schemas.microsoft.com/office/drawing/2014/main" id="{185BB35D-65A4-D03E-6CF8-7E47184CC5CB}"/>
              </a:ext>
            </a:extLst>
          </p:cNvPr>
          <p:cNvSpPr/>
          <p:nvPr/>
        </p:nvSpPr>
        <p:spPr>
          <a:xfrm>
            <a:off x="10080932" y="4866765"/>
            <a:ext cx="1738974" cy="894341"/>
          </a:xfrm>
          <a:prstGeom prst="roundRect">
            <a:avLst/>
          </a:prstGeom>
          <a:solidFill>
            <a:srgbClr val="F8A42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850</a:t>
            </a:r>
          </a:p>
        </p:txBody>
      </p:sp>
      <p:sp>
        <p:nvSpPr>
          <p:cNvPr id="23" name="Rounded Rectangle 22">
            <a:extLst>
              <a:ext uri="{FF2B5EF4-FFF2-40B4-BE49-F238E27FC236}">
                <a16:creationId xmlns:a16="http://schemas.microsoft.com/office/drawing/2014/main" id="{136A5B7D-AFD5-B778-9A0E-13C4DB6F2805}"/>
              </a:ext>
            </a:extLst>
          </p:cNvPr>
          <p:cNvSpPr/>
          <p:nvPr/>
        </p:nvSpPr>
        <p:spPr>
          <a:xfrm>
            <a:off x="4154340" y="4866765"/>
            <a:ext cx="1738974" cy="894342"/>
          </a:xfrm>
          <a:prstGeom prst="roundRect">
            <a:avLst/>
          </a:prstGeom>
          <a:solidFill>
            <a:srgbClr val="C0D9A2"/>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174</a:t>
            </a:r>
          </a:p>
        </p:txBody>
      </p:sp>
      <p:sp>
        <p:nvSpPr>
          <p:cNvPr id="24" name="Rounded Rectangle 23">
            <a:extLst>
              <a:ext uri="{FF2B5EF4-FFF2-40B4-BE49-F238E27FC236}">
                <a16:creationId xmlns:a16="http://schemas.microsoft.com/office/drawing/2014/main" id="{DD44B853-A3A7-6CAB-0756-748CE64DAD6D}"/>
              </a:ext>
            </a:extLst>
          </p:cNvPr>
          <p:cNvSpPr/>
          <p:nvPr/>
        </p:nvSpPr>
        <p:spPr>
          <a:xfrm>
            <a:off x="6116151" y="4866765"/>
            <a:ext cx="1738974" cy="894341"/>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116</a:t>
            </a:r>
          </a:p>
        </p:txBody>
      </p:sp>
      <p:sp>
        <p:nvSpPr>
          <p:cNvPr id="26" name="Rounded Rectangle 25">
            <a:extLst>
              <a:ext uri="{FF2B5EF4-FFF2-40B4-BE49-F238E27FC236}">
                <a16:creationId xmlns:a16="http://schemas.microsoft.com/office/drawing/2014/main" id="{F2BA4FBB-19A3-BEE1-ACF2-F2950CCD8404}"/>
              </a:ext>
            </a:extLst>
          </p:cNvPr>
          <p:cNvSpPr/>
          <p:nvPr/>
        </p:nvSpPr>
        <p:spPr>
          <a:xfrm>
            <a:off x="225561" y="4874413"/>
            <a:ext cx="1925810"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55yrs +</a:t>
            </a:r>
          </a:p>
        </p:txBody>
      </p:sp>
      <p:sp>
        <p:nvSpPr>
          <p:cNvPr id="28" name="Rounded Rectangle 27">
            <a:extLst>
              <a:ext uri="{FF2B5EF4-FFF2-40B4-BE49-F238E27FC236}">
                <a16:creationId xmlns:a16="http://schemas.microsoft.com/office/drawing/2014/main" id="{A40B87B5-4B10-7AB9-AEF4-E2430E009EC8}"/>
              </a:ext>
            </a:extLst>
          </p:cNvPr>
          <p:cNvSpPr/>
          <p:nvPr/>
        </p:nvSpPr>
        <p:spPr>
          <a:xfrm>
            <a:off x="2283368" y="4878101"/>
            <a:ext cx="1738974" cy="883005"/>
          </a:xfrm>
          <a:prstGeom prst="roundRect">
            <a:avLst/>
          </a:prstGeom>
          <a:solidFill>
            <a:srgbClr val="C5B8E5"/>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1519</a:t>
            </a:r>
          </a:p>
        </p:txBody>
      </p:sp>
      <p:sp>
        <p:nvSpPr>
          <p:cNvPr id="30" name="Rounded Rectangle 29">
            <a:extLst>
              <a:ext uri="{FF2B5EF4-FFF2-40B4-BE49-F238E27FC236}">
                <a16:creationId xmlns:a16="http://schemas.microsoft.com/office/drawing/2014/main" id="{3106F3D8-81BE-CB66-2E3E-7CE9D7BDFAD6}"/>
              </a:ext>
            </a:extLst>
          </p:cNvPr>
          <p:cNvSpPr/>
          <p:nvPr/>
        </p:nvSpPr>
        <p:spPr>
          <a:xfrm>
            <a:off x="225561" y="5867576"/>
            <a:ext cx="1925810" cy="886693"/>
          </a:xfrm>
          <a:prstGeom prst="roundRect">
            <a:avLst/>
          </a:prstGeom>
          <a:solidFill>
            <a:srgbClr val="C5B8E5"/>
          </a:solidFill>
          <a:ln w="28575">
            <a:solidFill>
              <a:srgbClr val="35437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54373"/>
                </a:solidFill>
                <a:latin typeface="Poppins" pitchFamily="2" charset="77"/>
                <a:cs typeface="Poppins" pitchFamily="2" charset="77"/>
              </a:rPr>
              <a:t>Donors $20+</a:t>
            </a:r>
          </a:p>
        </p:txBody>
      </p:sp>
      <p:sp>
        <p:nvSpPr>
          <p:cNvPr id="31" name="Rounded Rectangle 30">
            <a:extLst>
              <a:ext uri="{FF2B5EF4-FFF2-40B4-BE49-F238E27FC236}">
                <a16:creationId xmlns:a16="http://schemas.microsoft.com/office/drawing/2014/main" id="{7EEAADD3-AA14-0F63-7942-50CD1E921C83}"/>
              </a:ext>
            </a:extLst>
          </p:cNvPr>
          <p:cNvSpPr/>
          <p:nvPr/>
        </p:nvSpPr>
        <p:spPr>
          <a:xfrm>
            <a:off x="8119121" y="5836092"/>
            <a:ext cx="1738974" cy="894341"/>
          </a:xfrm>
          <a:prstGeom prst="roundRect">
            <a:avLst/>
          </a:prstGeom>
          <a:solidFill>
            <a:srgbClr val="F7CADF"/>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1005</a:t>
            </a:r>
          </a:p>
        </p:txBody>
      </p:sp>
      <p:sp>
        <p:nvSpPr>
          <p:cNvPr id="32" name="Rounded Rectangle 31">
            <a:extLst>
              <a:ext uri="{FF2B5EF4-FFF2-40B4-BE49-F238E27FC236}">
                <a16:creationId xmlns:a16="http://schemas.microsoft.com/office/drawing/2014/main" id="{17F1460A-003C-EBFE-C773-35D04AFE8199}"/>
              </a:ext>
            </a:extLst>
          </p:cNvPr>
          <p:cNvSpPr/>
          <p:nvPr/>
        </p:nvSpPr>
        <p:spPr>
          <a:xfrm>
            <a:off x="10080932" y="5836092"/>
            <a:ext cx="1738974" cy="894341"/>
          </a:xfrm>
          <a:prstGeom prst="roundRect">
            <a:avLst/>
          </a:prstGeom>
          <a:solidFill>
            <a:srgbClr val="F8A42E"/>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1311</a:t>
            </a:r>
          </a:p>
        </p:txBody>
      </p:sp>
      <p:sp>
        <p:nvSpPr>
          <p:cNvPr id="33" name="Rounded Rectangle 32">
            <a:extLst>
              <a:ext uri="{FF2B5EF4-FFF2-40B4-BE49-F238E27FC236}">
                <a16:creationId xmlns:a16="http://schemas.microsoft.com/office/drawing/2014/main" id="{6E8F476A-EAE3-2E1F-86B7-8FC61C25FC8C}"/>
              </a:ext>
            </a:extLst>
          </p:cNvPr>
          <p:cNvSpPr/>
          <p:nvPr/>
        </p:nvSpPr>
        <p:spPr>
          <a:xfrm>
            <a:off x="4154340" y="5836092"/>
            <a:ext cx="1738974" cy="894342"/>
          </a:xfrm>
          <a:prstGeom prst="roundRect">
            <a:avLst/>
          </a:prstGeom>
          <a:solidFill>
            <a:srgbClr val="C0D9A2"/>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650</a:t>
            </a:r>
          </a:p>
        </p:txBody>
      </p:sp>
      <p:sp>
        <p:nvSpPr>
          <p:cNvPr id="34" name="Rounded Rectangle 33">
            <a:extLst>
              <a:ext uri="{FF2B5EF4-FFF2-40B4-BE49-F238E27FC236}">
                <a16:creationId xmlns:a16="http://schemas.microsoft.com/office/drawing/2014/main" id="{269A58CD-E879-08F1-02B7-1E18502F0D83}"/>
              </a:ext>
            </a:extLst>
          </p:cNvPr>
          <p:cNvSpPr/>
          <p:nvPr/>
        </p:nvSpPr>
        <p:spPr>
          <a:xfrm>
            <a:off x="6116151" y="5836092"/>
            <a:ext cx="1738974" cy="894341"/>
          </a:xfrm>
          <a:prstGeom prst="roundRect">
            <a:avLst/>
          </a:prstGeom>
          <a:solidFill>
            <a:srgbClr val="CCE8FA"/>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545</a:t>
            </a:r>
          </a:p>
        </p:txBody>
      </p:sp>
      <p:sp>
        <p:nvSpPr>
          <p:cNvPr id="35" name="Rounded Rectangle 34">
            <a:extLst>
              <a:ext uri="{FF2B5EF4-FFF2-40B4-BE49-F238E27FC236}">
                <a16:creationId xmlns:a16="http://schemas.microsoft.com/office/drawing/2014/main" id="{1D2A5A26-3DB3-65F2-7F78-ABBAF4CC899A}"/>
              </a:ext>
            </a:extLst>
          </p:cNvPr>
          <p:cNvSpPr/>
          <p:nvPr/>
        </p:nvSpPr>
        <p:spPr>
          <a:xfrm>
            <a:off x="2283368" y="5847428"/>
            <a:ext cx="1738974" cy="883005"/>
          </a:xfrm>
          <a:prstGeom prst="roundRect">
            <a:avLst/>
          </a:prstGeom>
          <a:solidFill>
            <a:srgbClr val="C5B8E5"/>
          </a:solidFill>
          <a:ln w="28575">
            <a:solidFill>
              <a:srgbClr val="3543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54373"/>
                </a:solidFill>
                <a:latin typeface="Poppins" pitchFamily="2" charset="77"/>
                <a:cs typeface="Poppins" pitchFamily="2" charset="77"/>
              </a:rPr>
              <a:t>3511</a:t>
            </a:r>
          </a:p>
        </p:txBody>
      </p:sp>
      <p:pic>
        <p:nvPicPr>
          <p:cNvPr id="37" name="Picture 36" descr="A person and person holding hands&#10;&#10;Description automatically generated">
            <a:extLst>
              <a:ext uri="{FF2B5EF4-FFF2-40B4-BE49-F238E27FC236}">
                <a16:creationId xmlns:a16="http://schemas.microsoft.com/office/drawing/2014/main" id="{7B6B3037-26C1-9430-5AF5-687115C936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839" y="233231"/>
            <a:ext cx="3545237" cy="3545237"/>
          </a:xfrm>
          <a:prstGeom prst="rect">
            <a:avLst/>
          </a:prstGeom>
        </p:spPr>
      </p:pic>
    </p:spTree>
    <p:extLst>
      <p:ext uri="{BB962C8B-B14F-4D97-AF65-F5344CB8AC3E}">
        <p14:creationId xmlns:p14="http://schemas.microsoft.com/office/powerpoint/2010/main" val="284829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02683b-2f29-4b9e-9823-3aae14fa044d" xsi:nil="true"/>
    <lcf76f155ced4ddcb4097134ff3c332f xmlns="e8231a8e-a6c7-4000-8b32-bcf2d9073a7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8" ma:contentTypeDescription="Create a new document." ma:contentTypeScope="" ma:versionID="6bc919a0bc47f583ba76b527dd3cb426">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b34abc3def39d66feefc572afd93bcca"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AC781-FAD6-48BD-9033-F54E2595FA51}">
  <ds:schemaRefs>
    <ds:schemaRef ds:uri="http://purl.org/dc/terms/"/>
    <ds:schemaRef ds:uri="http://schemas.microsoft.com/office/2006/metadata/properties"/>
    <ds:schemaRef ds:uri="31d9184b-df38-48a3-b6ba-9cb45dd6158f"/>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befa1e73-d82a-4fab-a2cd-f8bc28b13ec9"/>
    <ds:schemaRef ds:uri="http://www.w3.org/XML/1998/namespace"/>
    <ds:schemaRef ds:uri="http://purl.org/dc/elements/1.1/"/>
    <ds:schemaRef ds:uri="8702683b-2f29-4b9e-9823-3aae14fa044d"/>
    <ds:schemaRef ds:uri="e8231a8e-a6c7-4000-8b32-bcf2d9073a76"/>
  </ds:schemaRefs>
</ds:datastoreItem>
</file>

<file path=customXml/itemProps2.xml><?xml version="1.0" encoding="utf-8"?>
<ds:datastoreItem xmlns:ds="http://schemas.openxmlformats.org/officeDocument/2006/customXml" ds:itemID="{1BF9E708-0981-4FD8-8472-43E0570ED282}">
  <ds:schemaRefs>
    <ds:schemaRef ds:uri="http://schemas.microsoft.com/sharepoint/v3/contenttype/forms"/>
  </ds:schemaRefs>
</ds:datastoreItem>
</file>

<file path=customXml/itemProps3.xml><?xml version="1.0" encoding="utf-8"?>
<ds:datastoreItem xmlns:ds="http://schemas.openxmlformats.org/officeDocument/2006/customXml" ds:itemID="{4EA65DD4-AAB5-4094-BC88-FA1D21675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31a8e-a6c7-4000-8b32-bcf2d9073a76"/>
    <ds:schemaRef ds:uri="8702683b-2f29-4b9e-9823-3aae14fa0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1609</TotalTime>
  <Words>1914</Words>
  <Application>Microsoft Office PowerPoint</Application>
  <PresentationFormat>Widescreen</PresentationFormat>
  <Paragraphs>294</Paragraphs>
  <Slides>43</Slides>
  <Notes>13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Confirmed</vt:lpstr>
      <vt:lpstr>Consideration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Attitudes to GiW</vt:lpstr>
      <vt:lpstr>PowerPoint Presentation</vt:lpstr>
      <vt:lpstr>PowerPoint Presentation</vt:lpstr>
      <vt:lpstr>Will Writing</vt:lpstr>
      <vt:lpstr>Their Age: Confirmed</vt:lpstr>
      <vt:lpstr>How many charities included</vt:lpstr>
      <vt:lpstr>Type of gift</vt:lpstr>
      <vt:lpstr>Impact of gift?</vt:lpstr>
      <vt:lpstr>Impact of gift?</vt:lpstr>
      <vt:lpstr>Influence the Impact:  Confirmed</vt:lpstr>
      <vt:lpstr>PowerPoint Presentation</vt:lpstr>
      <vt:lpstr>Information they sought: Confirmed</vt:lpstr>
      <vt:lpstr>Reason for updating your Will</vt:lpstr>
      <vt:lpstr>Reason to Include a charity</vt:lpstr>
      <vt:lpstr>Is there a risk of being removed?</vt:lpstr>
      <vt:lpstr>Why did they change?</vt:lpstr>
      <vt:lpstr>PowerPoint Presentation</vt:lpstr>
      <vt:lpstr>PowerPoint Presentation</vt:lpstr>
      <vt:lpstr>Connection</vt:lpstr>
      <vt:lpstr>Cause Connection</vt:lpstr>
      <vt:lpstr>Life Experiences: Confirmed</vt:lpstr>
      <vt:lpstr>PowerPoint Presentation</vt:lpstr>
      <vt:lpstr>Supporter Engagement  for a Lifetime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ENGAGEMENT</dc:title>
  <dc:creator>Josh Skinner</dc:creator>
  <cp:lastModifiedBy>Megan Maya</cp:lastModifiedBy>
  <cp:revision>41</cp:revision>
  <cp:lastPrinted>2017-02-28T03:53:25Z</cp:lastPrinted>
  <dcterms:created xsi:type="dcterms:W3CDTF">2015-01-30T19:45:03Z</dcterms:created>
  <dcterms:modified xsi:type="dcterms:W3CDTF">2024-08-08T02:16:09Z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0x010100B8608FBB04A8AD4A98634938D5B5A3C3</vt:lpwstr>
  </property>
</Properties>
</file>