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0" r:id="rId5"/>
    <p:sldMasterId id="2147483672" r:id="rId6"/>
    <p:sldMasterId id="214748368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8" roundtripDataSignature="AMtx7mgg8Ig5+/s8y45UCGYeXoVFtE9sl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98DA503-C3D8-4DAD-AE1C-B47B3FDA9AEE}">
  <a:tblStyle styleId="{F98DA503-C3D8-4DAD-AE1C-B47B3FDA9AEE}"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31" Type="http://schemas.openxmlformats.org/officeDocument/2006/relationships/slide" Target="slides/slide23.xml"/><Relationship Id="rId75" Type="http://schemas.openxmlformats.org/officeDocument/2006/relationships/slide" Target="slides/slide67.xml"/><Relationship Id="rId30" Type="http://schemas.openxmlformats.org/officeDocument/2006/relationships/slide" Target="slides/slide22.xml"/><Relationship Id="rId74" Type="http://schemas.openxmlformats.org/officeDocument/2006/relationships/slide" Target="slides/slide66.xml"/><Relationship Id="rId33" Type="http://schemas.openxmlformats.org/officeDocument/2006/relationships/slide" Target="slides/slide25.xml"/><Relationship Id="rId77" Type="http://schemas.openxmlformats.org/officeDocument/2006/relationships/slide" Target="slides/slide69.xml"/><Relationship Id="rId32" Type="http://schemas.openxmlformats.org/officeDocument/2006/relationships/slide" Target="slides/slide24.xml"/><Relationship Id="rId76" Type="http://schemas.openxmlformats.org/officeDocument/2006/relationships/slide" Target="slides/slide68.xml"/><Relationship Id="rId35" Type="http://schemas.openxmlformats.org/officeDocument/2006/relationships/slide" Target="slides/slide27.xml"/><Relationship Id="rId34" Type="http://schemas.openxmlformats.org/officeDocument/2006/relationships/slide" Target="slides/slide26.xml"/><Relationship Id="rId78" Type="http://customschemas.google.com/relationships/presentationmetadata" Target="metadata"/><Relationship Id="rId71" Type="http://schemas.openxmlformats.org/officeDocument/2006/relationships/slide" Target="slides/slide63.xml"/><Relationship Id="rId70" Type="http://schemas.openxmlformats.org/officeDocument/2006/relationships/slide" Target="slides/slide62.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slide" Target="slides/slide58.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schemas.openxmlformats.org/officeDocument/2006/relationships/slide" Target="slides/slide60.xml"/><Relationship Id="rId23" Type="http://schemas.openxmlformats.org/officeDocument/2006/relationships/slide" Target="slides/slide15.xml"/><Relationship Id="rId67" Type="http://schemas.openxmlformats.org/officeDocument/2006/relationships/slide" Target="slides/slide59.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slide" Target="slides/slide61.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3" name="Google Shape;63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0" name="Google Shape;69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1" name="Google Shape;70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4" name="Google Shape;71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5" name="Google Shape;72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6" name="Google Shape;74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9" name="Google Shape;75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5" name="Google Shape;78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8" name="Google Shape;79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7" name="Google Shape;807;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6" name="Google Shape;816;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4" name="Google Shape;82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3" name="Google Shape;833;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9" name="Google Shape;859;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4" name="Google Shape;874;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1" name="Google Shape;891;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5" name="Google Shape;90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4" name="Google Shape;914;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3" name="Google Shape;933;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2" name="Google Shape;942;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6" name="Google Shape;956;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5" name="Google Shape;965;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4" name="Google Shape;974;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4" name="Google Shape;984;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5" name="Google Shape;995;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5" name="Google Shape;1005;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5" name="Google Shape;101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3" name="Google Shape;1023;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1" name="Google Shape;1031;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6" name="Google Shape;1066;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8" name="Google Shape;1078;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 name="Shape 16"/>
        <p:cNvGrpSpPr/>
        <p:nvPr/>
      </p:nvGrpSpPr>
      <p:grpSpPr>
        <a:xfrm>
          <a:off x="0" y="0"/>
          <a:ext cx="0" cy="0"/>
          <a:chOff x="0" y="0"/>
          <a:chExt cx="0" cy="0"/>
        </a:xfrm>
      </p:grpSpPr>
      <p:sp>
        <p:nvSpPr>
          <p:cNvPr id="17" name="Google Shape;17;p7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7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8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8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8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1" name="Shape 91"/>
        <p:cNvGrpSpPr/>
        <p:nvPr/>
      </p:nvGrpSpPr>
      <p:grpSpPr>
        <a:xfrm>
          <a:off x="0" y="0"/>
          <a:ext cx="0" cy="0"/>
          <a:chOff x="0" y="0"/>
          <a:chExt cx="0" cy="0"/>
        </a:xfrm>
      </p:grpSpPr>
      <p:sp>
        <p:nvSpPr>
          <p:cNvPr id="92" name="Google Shape;92;p7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75"/>
          <p:cNvSpPr/>
          <p:nvPr>
            <p:ph idx="2" type="pic"/>
          </p:nvPr>
        </p:nvSpPr>
        <p:spPr>
          <a:xfrm>
            <a:off x="5183188" y="987425"/>
            <a:ext cx="6172200" cy="4873625"/>
          </a:xfrm>
          <a:prstGeom prst="rect">
            <a:avLst/>
          </a:prstGeom>
          <a:noFill/>
          <a:ln>
            <a:noFill/>
          </a:ln>
        </p:spPr>
      </p:sp>
      <p:sp>
        <p:nvSpPr>
          <p:cNvPr id="94" name="Google Shape;94;p7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5" name="Google Shape;95;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 name="Shape 98"/>
        <p:cNvGrpSpPr/>
        <p:nvPr/>
      </p:nvGrpSpPr>
      <p:grpSpPr>
        <a:xfrm>
          <a:off x="0" y="0"/>
          <a:ext cx="0" cy="0"/>
          <a:chOff x="0" y="0"/>
          <a:chExt cx="0" cy="0"/>
        </a:xfrm>
      </p:grpSpPr>
      <p:sp>
        <p:nvSpPr>
          <p:cNvPr id="99" name="Google Shape;99;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2" name="Shape 102"/>
        <p:cNvGrpSpPr/>
        <p:nvPr/>
      </p:nvGrpSpPr>
      <p:grpSpPr>
        <a:xfrm>
          <a:off x="0" y="0"/>
          <a:ext cx="0" cy="0"/>
          <a:chOff x="0" y="0"/>
          <a:chExt cx="0" cy="0"/>
        </a:xfrm>
      </p:grpSpPr>
      <p:sp>
        <p:nvSpPr>
          <p:cNvPr id="103" name="Google Shape;103;p9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9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5" name="Google Shape;105;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8" name="Shape 108"/>
        <p:cNvGrpSpPr/>
        <p:nvPr/>
      </p:nvGrpSpPr>
      <p:grpSpPr>
        <a:xfrm>
          <a:off x="0" y="0"/>
          <a:ext cx="0" cy="0"/>
          <a:chOff x="0" y="0"/>
          <a:chExt cx="0" cy="0"/>
        </a:xfrm>
      </p:grpSpPr>
      <p:sp>
        <p:nvSpPr>
          <p:cNvPr id="109" name="Google Shape;109;p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9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4" name="Shape 114"/>
        <p:cNvGrpSpPr/>
        <p:nvPr/>
      </p:nvGrpSpPr>
      <p:grpSpPr>
        <a:xfrm>
          <a:off x="0" y="0"/>
          <a:ext cx="0" cy="0"/>
          <a:chOff x="0" y="0"/>
          <a:chExt cx="0" cy="0"/>
        </a:xfrm>
      </p:grpSpPr>
      <p:sp>
        <p:nvSpPr>
          <p:cNvPr id="115" name="Google Shape;115;p9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9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7" name="Google Shape;117;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0" name="Shape 120"/>
        <p:cNvGrpSpPr/>
        <p:nvPr/>
      </p:nvGrpSpPr>
      <p:grpSpPr>
        <a:xfrm>
          <a:off x="0" y="0"/>
          <a:ext cx="0" cy="0"/>
          <a:chOff x="0" y="0"/>
          <a:chExt cx="0" cy="0"/>
        </a:xfrm>
      </p:grpSpPr>
      <p:sp>
        <p:nvSpPr>
          <p:cNvPr id="121" name="Google Shape;121;p9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9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9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7" name="Shape 127"/>
        <p:cNvGrpSpPr/>
        <p:nvPr/>
      </p:nvGrpSpPr>
      <p:grpSpPr>
        <a:xfrm>
          <a:off x="0" y="0"/>
          <a:ext cx="0" cy="0"/>
          <a:chOff x="0" y="0"/>
          <a:chExt cx="0" cy="0"/>
        </a:xfrm>
      </p:grpSpPr>
      <p:sp>
        <p:nvSpPr>
          <p:cNvPr id="128" name="Google Shape;128;p9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9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0" name="Google Shape;130;p9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9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2" name="Google Shape;132;p9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6" name="Shape 136"/>
        <p:cNvGrpSpPr/>
        <p:nvPr/>
      </p:nvGrpSpPr>
      <p:grpSpPr>
        <a:xfrm>
          <a:off x="0" y="0"/>
          <a:ext cx="0" cy="0"/>
          <a:chOff x="0" y="0"/>
          <a:chExt cx="0" cy="0"/>
        </a:xfrm>
      </p:grpSpPr>
      <p:sp>
        <p:nvSpPr>
          <p:cNvPr id="137" name="Google Shape;137;p9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7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1" name="Shape 141"/>
        <p:cNvGrpSpPr/>
        <p:nvPr/>
      </p:nvGrpSpPr>
      <p:grpSpPr>
        <a:xfrm>
          <a:off x="0" y="0"/>
          <a:ext cx="0" cy="0"/>
          <a:chOff x="0" y="0"/>
          <a:chExt cx="0" cy="0"/>
        </a:xfrm>
      </p:grpSpPr>
      <p:sp>
        <p:nvSpPr>
          <p:cNvPr id="142" name="Google Shape;142;p9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 name="Google Shape;143;p9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44" name="Google Shape;144;p9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5" name="Google Shape;145;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8" name="Shape 148"/>
        <p:cNvGrpSpPr/>
        <p:nvPr/>
      </p:nvGrpSpPr>
      <p:grpSpPr>
        <a:xfrm>
          <a:off x="0" y="0"/>
          <a:ext cx="0" cy="0"/>
          <a:chOff x="0" y="0"/>
          <a:chExt cx="0" cy="0"/>
        </a:xfrm>
      </p:grpSpPr>
      <p:sp>
        <p:nvSpPr>
          <p:cNvPr id="149" name="Google Shape;149;p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9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4" name="Shape 154"/>
        <p:cNvGrpSpPr/>
        <p:nvPr/>
      </p:nvGrpSpPr>
      <p:grpSpPr>
        <a:xfrm>
          <a:off x="0" y="0"/>
          <a:ext cx="0" cy="0"/>
          <a:chOff x="0" y="0"/>
          <a:chExt cx="0" cy="0"/>
        </a:xfrm>
      </p:grpSpPr>
      <p:sp>
        <p:nvSpPr>
          <p:cNvPr id="155" name="Google Shape;155;p9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 name="Google Shape;156;p9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6" name="Shape 166"/>
        <p:cNvGrpSpPr/>
        <p:nvPr/>
      </p:nvGrpSpPr>
      <p:grpSpPr>
        <a:xfrm>
          <a:off x="0" y="0"/>
          <a:ext cx="0" cy="0"/>
          <a:chOff x="0" y="0"/>
          <a:chExt cx="0" cy="0"/>
        </a:xfrm>
      </p:grpSpPr>
      <p:sp>
        <p:nvSpPr>
          <p:cNvPr id="167" name="Google Shape;167;p7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p77"/>
          <p:cNvSpPr/>
          <p:nvPr>
            <p:ph idx="2" type="pic"/>
          </p:nvPr>
        </p:nvSpPr>
        <p:spPr>
          <a:xfrm>
            <a:off x="5183188" y="987425"/>
            <a:ext cx="6172200" cy="4873625"/>
          </a:xfrm>
          <a:prstGeom prst="rect">
            <a:avLst/>
          </a:prstGeom>
          <a:noFill/>
          <a:ln>
            <a:noFill/>
          </a:ln>
        </p:spPr>
      </p:sp>
      <p:sp>
        <p:nvSpPr>
          <p:cNvPr id="169" name="Google Shape;169;p7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0" name="Google Shape;170;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3" name="Shape 173"/>
        <p:cNvGrpSpPr/>
        <p:nvPr/>
      </p:nvGrpSpPr>
      <p:grpSpPr>
        <a:xfrm>
          <a:off x="0" y="0"/>
          <a:ext cx="0" cy="0"/>
          <a:chOff x="0" y="0"/>
          <a:chExt cx="0" cy="0"/>
        </a:xfrm>
      </p:grpSpPr>
      <p:sp>
        <p:nvSpPr>
          <p:cNvPr id="174" name="Google Shape;174;p9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9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6" name="Google Shape;176;p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9" name="Shape 179"/>
        <p:cNvGrpSpPr/>
        <p:nvPr/>
      </p:nvGrpSpPr>
      <p:grpSpPr>
        <a:xfrm>
          <a:off x="0" y="0"/>
          <a:ext cx="0" cy="0"/>
          <a:chOff x="0" y="0"/>
          <a:chExt cx="0" cy="0"/>
        </a:xfrm>
      </p:grpSpPr>
      <p:sp>
        <p:nvSpPr>
          <p:cNvPr id="180" name="Google Shape;180;p10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10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1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1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1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5" name="Shape 185"/>
        <p:cNvGrpSpPr/>
        <p:nvPr/>
      </p:nvGrpSpPr>
      <p:grpSpPr>
        <a:xfrm>
          <a:off x="0" y="0"/>
          <a:ext cx="0" cy="0"/>
          <a:chOff x="0" y="0"/>
          <a:chExt cx="0" cy="0"/>
        </a:xfrm>
      </p:grpSpPr>
      <p:sp>
        <p:nvSpPr>
          <p:cNvPr id="186" name="Google Shape;186;p10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p10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8" name="Google Shape;188;p1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1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1" name="Shape 191"/>
        <p:cNvGrpSpPr/>
        <p:nvPr/>
      </p:nvGrpSpPr>
      <p:grpSpPr>
        <a:xfrm>
          <a:off x="0" y="0"/>
          <a:ext cx="0" cy="0"/>
          <a:chOff x="0" y="0"/>
          <a:chExt cx="0" cy="0"/>
        </a:xfrm>
      </p:grpSpPr>
      <p:sp>
        <p:nvSpPr>
          <p:cNvPr id="192" name="Google Shape;192;p10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3" name="Google Shape;193;p10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10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p10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10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1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8" name="Shape 198"/>
        <p:cNvGrpSpPr/>
        <p:nvPr/>
      </p:nvGrpSpPr>
      <p:grpSpPr>
        <a:xfrm>
          <a:off x="0" y="0"/>
          <a:ext cx="0" cy="0"/>
          <a:chOff x="0" y="0"/>
          <a:chExt cx="0" cy="0"/>
        </a:xfrm>
      </p:grpSpPr>
      <p:sp>
        <p:nvSpPr>
          <p:cNvPr id="199" name="Google Shape;199;p10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 name="Google Shape;200;p10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1" name="Google Shape;201;p10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 name="Google Shape;202;p10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3" name="Google Shape;203;p10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 name="Google Shape;204;p1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1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1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7" name="Shape 207"/>
        <p:cNvGrpSpPr/>
        <p:nvPr/>
      </p:nvGrpSpPr>
      <p:grpSpPr>
        <a:xfrm>
          <a:off x="0" y="0"/>
          <a:ext cx="0" cy="0"/>
          <a:chOff x="0" y="0"/>
          <a:chExt cx="0" cy="0"/>
        </a:xfrm>
      </p:grpSpPr>
      <p:sp>
        <p:nvSpPr>
          <p:cNvPr id="208" name="Google Shape;208;p10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 name="Google Shape;209;p1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1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1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8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8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 name="Google Shape;3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2" name="Shape 212"/>
        <p:cNvGrpSpPr/>
        <p:nvPr/>
      </p:nvGrpSpPr>
      <p:grpSpPr>
        <a:xfrm>
          <a:off x="0" y="0"/>
          <a:ext cx="0" cy="0"/>
          <a:chOff x="0" y="0"/>
          <a:chExt cx="0" cy="0"/>
        </a:xfrm>
      </p:grpSpPr>
      <p:sp>
        <p:nvSpPr>
          <p:cNvPr id="213" name="Google Shape;213;p1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1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1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6" name="Shape 216"/>
        <p:cNvGrpSpPr/>
        <p:nvPr/>
      </p:nvGrpSpPr>
      <p:grpSpPr>
        <a:xfrm>
          <a:off x="0" y="0"/>
          <a:ext cx="0" cy="0"/>
          <a:chOff x="0" y="0"/>
          <a:chExt cx="0" cy="0"/>
        </a:xfrm>
      </p:grpSpPr>
      <p:sp>
        <p:nvSpPr>
          <p:cNvPr id="217" name="Google Shape;217;p10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8" name="Google Shape;218;p10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19" name="Google Shape;219;p10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20" name="Google Shape;220;p1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1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1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3" name="Shape 223"/>
        <p:cNvGrpSpPr/>
        <p:nvPr/>
      </p:nvGrpSpPr>
      <p:grpSpPr>
        <a:xfrm>
          <a:off x="0" y="0"/>
          <a:ext cx="0" cy="0"/>
          <a:chOff x="0" y="0"/>
          <a:chExt cx="0" cy="0"/>
        </a:xfrm>
      </p:grpSpPr>
      <p:sp>
        <p:nvSpPr>
          <p:cNvPr id="224" name="Google Shape;224;p10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5" name="Google Shape;225;p10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 name="Google Shape;226;p1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1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1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9" name="Shape 229"/>
        <p:cNvGrpSpPr/>
        <p:nvPr/>
      </p:nvGrpSpPr>
      <p:grpSpPr>
        <a:xfrm>
          <a:off x="0" y="0"/>
          <a:ext cx="0" cy="0"/>
          <a:chOff x="0" y="0"/>
          <a:chExt cx="0" cy="0"/>
        </a:xfrm>
      </p:grpSpPr>
      <p:sp>
        <p:nvSpPr>
          <p:cNvPr id="230" name="Google Shape;230;p10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1" name="Google Shape;231;p10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 name="Google Shape;232;p1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1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1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41" name="Shape 241"/>
        <p:cNvGrpSpPr/>
        <p:nvPr/>
      </p:nvGrpSpPr>
      <p:grpSpPr>
        <a:xfrm>
          <a:off x="0" y="0"/>
          <a:ext cx="0" cy="0"/>
          <a:chOff x="0" y="0"/>
          <a:chExt cx="0" cy="0"/>
        </a:xfrm>
      </p:grpSpPr>
      <p:sp>
        <p:nvSpPr>
          <p:cNvPr id="242" name="Google Shape;242;p7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3" name="Google Shape;243;p79"/>
          <p:cNvSpPr/>
          <p:nvPr>
            <p:ph idx="2" type="pic"/>
          </p:nvPr>
        </p:nvSpPr>
        <p:spPr>
          <a:xfrm>
            <a:off x="5183188" y="987425"/>
            <a:ext cx="6172200" cy="4873625"/>
          </a:xfrm>
          <a:prstGeom prst="rect">
            <a:avLst/>
          </a:prstGeom>
          <a:noFill/>
          <a:ln>
            <a:noFill/>
          </a:ln>
        </p:spPr>
      </p:sp>
      <p:sp>
        <p:nvSpPr>
          <p:cNvPr id="244" name="Google Shape;244;p7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245" name="Google Shape;245;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8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8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8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8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8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8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8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8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8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2" name="Google Shape;62;p8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8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87"/>
          <p:cNvSpPr/>
          <p:nvPr>
            <p:ph idx="2" type="pic"/>
          </p:nvPr>
        </p:nvSpPr>
        <p:spPr>
          <a:xfrm>
            <a:off x="5183188" y="987425"/>
            <a:ext cx="6172200" cy="4873625"/>
          </a:xfrm>
          <a:prstGeom prst="rect">
            <a:avLst/>
          </a:prstGeom>
          <a:noFill/>
          <a:ln>
            <a:noFill/>
          </a:ln>
        </p:spPr>
      </p:sp>
      <p:sp>
        <p:nvSpPr>
          <p:cNvPr id="69" name="Google Shape;69;p8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71"/>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1" name="Google Shape;11;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7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 name="Shape 85"/>
        <p:cNvGrpSpPr/>
        <p:nvPr/>
      </p:nvGrpSpPr>
      <p:grpSpPr>
        <a:xfrm>
          <a:off x="0" y="0"/>
          <a:ext cx="0" cy="0"/>
          <a:chOff x="0" y="0"/>
          <a:chExt cx="0" cy="0"/>
        </a:xfrm>
      </p:grpSpPr>
      <p:sp>
        <p:nvSpPr>
          <p:cNvPr id="86" name="Google Shape;86;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7" name="Google Shape;87;p7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0" name="Google Shape;90;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 name="Shape 160"/>
        <p:cNvGrpSpPr/>
        <p:nvPr/>
      </p:nvGrpSpPr>
      <p:grpSpPr>
        <a:xfrm>
          <a:off x="0" y="0"/>
          <a:ext cx="0" cy="0"/>
          <a:chOff x="0" y="0"/>
          <a:chExt cx="0" cy="0"/>
        </a:xfrm>
      </p:grpSpPr>
      <p:sp>
        <p:nvSpPr>
          <p:cNvPr id="161" name="Google Shape;161;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2" name="Google Shape;162;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3" name="Google Shape;163;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4" name="Google Shape;164;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5" name="Google Shape;165;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5" name="Shape 235"/>
        <p:cNvGrpSpPr/>
        <p:nvPr/>
      </p:nvGrpSpPr>
      <p:grpSpPr>
        <a:xfrm>
          <a:off x="0" y="0"/>
          <a:ext cx="0" cy="0"/>
          <a:chOff x="0" y="0"/>
          <a:chExt cx="0" cy="0"/>
        </a:xfrm>
      </p:grpSpPr>
      <p:sp>
        <p:nvSpPr>
          <p:cNvPr id="236" name="Google Shape;236;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7" name="Google Shape;237;p7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238" name="Google Shape;238;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39" name="Google Shape;239;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40" name="Google Shape;240;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includeacharity.org.a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5.jpg"/><Relationship Id="rId4" Type="http://schemas.openxmlformats.org/officeDocument/2006/relationships/image" Target="../media/image12.jpg"/><Relationship Id="rId5" Type="http://schemas.openxmlformats.org/officeDocument/2006/relationships/image" Target="../media/image4.png"/><Relationship Id="rId6" Type="http://schemas.openxmlformats.org/officeDocument/2006/relationships/image" Target="../media/image7.jpg"/><Relationship Id="rId7"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4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8.jp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9.jp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38.jpg"/><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38.jpg"/><Relationship Id="rId4" Type="http://schemas.openxmlformats.org/officeDocument/2006/relationships/image" Target="../media/image34.jpg"/><Relationship Id="rId5"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6.jp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7.pn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88.jp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27.png"/><Relationship Id="rId4" Type="http://schemas.openxmlformats.org/officeDocument/2006/relationships/image" Target="../media/image47.jpg"/><Relationship Id="rId5" Type="http://schemas.openxmlformats.org/officeDocument/2006/relationships/image" Target="../media/image4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6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7.png"/><Relationship Id="rId4" Type="http://schemas.openxmlformats.org/officeDocument/2006/relationships/image" Target="../media/image5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50.jp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53.jp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55.jp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58.jp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53.jp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9.jpg"/><Relationship Id="rId4" Type="http://schemas.openxmlformats.org/officeDocument/2006/relationships/image" Target="../media/image8.jpg"/><Relationship Id="rId5"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56.jp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67.png"/><Relationship Id="rId4" Type="http://schemas.openxmlformats.org/officeDocument/2006/relationships/image" Target="../media/image64.jpg"/><Relationship Id="rId5" Type="http://schemas.openxmlformats.org/officeDocument/2006/relationships/image" Target="../media/image6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2.xml"/><Relationship Id="rId3" Type="http://schemas.openxmlformats.org/officeDocument/2006/relationships/image" Target="../media/image60.jp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6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6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6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6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5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8.xml"/><Relationship Id="rId3" Type="http://schemas.openxmlformats.org/officeDocument/2006/relationships/image" Target="../media/image7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6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16.jpg"/><Relationship Id="rId4" Type="http://schemas.openxmlformats.org/officeDocument/2006/relationships/image" Target="../media/image23.png"/><Relationship Id="rId5"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6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8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6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6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7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8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68.jpg"/><Relationship Id="rId4" Type="http://schemas.openxmlformats.org/officeDocument/2006/relationships/image" Target="../media/image71.jpg"/><Relationship Id="rId5" Type="http://schemas.openxmlformats.org/officeDocument/2006/relationships/image" Target="../media/image7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7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7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7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8.jp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8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1.xml"/><Relationship Id="rId3" Type="http://schemas.openxmlformats.org/officeDocument/2006/relationships/image" Target="../media/image7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2.xml"/><Relationship Id="rId3" Type="http://schemas.openxmlformats.org/officeDocument/2006/relationships/image" Target="../media/image7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8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7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8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8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86.jpg"/><Relationship Id="rId4" Type="http://schemas.openxmlformats.org/officeDocument/2006/relationships/image" Target="../media/image37.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hyperlink" Target="http://www.includeacharity.org.au/"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1.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
          <p:cNvSpPr txBox="1"/>
          <p:nvPr/>
        </p:nvSpPr>
        <p:spPr>
          <a:xfrm>
            <a:off x="1191150" y="1619442"/>
            <a:ext cx="8772300" cy="230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Font typeface="Arial"/>
              <a:buNone/>
            </a:pPr>
            <a:r>
              <a:rPr b="1" i="0" lang="en-US" sz="7200" u="none" cap="none" strike="noStrike">
                <a:solidFill>
                  <a:srgbClr val="223469"/>
                </a:solidFill>
                <a:latin typeface="Arial"/>
                <a:ea typeface="Arial"/>
                <a:cs typeface="Arial"/>
                <a:sym typeface="Arial"/>
              </a:rPr>
              <a:t>Donor Surveys That Work </a:t>
            </a:r>
            <a:endParaRPr sz="7200">
              <a:solidFill>
                <a:srgbClr val="223469"/>
              </a:solidFill>
              <a:latin typeface="Calibri"/>
              <a:ea typeface="Calibri"/>
              <a:cs typeface="Calibri"/>
              <a:sym typeface="Calibri"/>
            </a:endParaRPr>
          </a:p>
        </p:txBody>
      </p:sp>
      <p:sp>
        <p:nvSpPr>
          <p:cNvPr id="253" name="Google Shape;253;p1"/>
          <p:cNvSpPr txBox="1"/>
          <p:nvPr/>
        </p:nvSpPr>
        <p:spPr>
          <a:xfrm>
            <a:off x="1191150" y="3701672"/>
            <a:ext cx="7878000" cy="1754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3600" u="sng">
              <a:solidFill>
                <a:srgbClr val="70AD47"/>
              </a:solidFill>
              <a:latin typeface="Arial"/>
              <a:ea typeface="Arial"/>
              <a:cs typeface="Arial"/>
              <a:sym typeface="Arial"/>
              <a:hlinkClick r:id="rId3">
                <a:extLst>
                  <a:ext uri="{A12FA001-AC4F-418D-AE19-62706E023703}">
                    <ahyp:hlinkClr val="tx"/>
                  </a:ext>
                </a:extLst>
              </a:hlinkClick>
            </a:endParaRPr>
          </a:p>
          <a:p>
            <a:pPr indent="0" lvl="0" marL="0" marR="0" rtl="0" algn="l">
              <a:spcBef>
                <a:spcPts val="0"/>
              </a:spcBef>
              <a:spcAft>
                <a:spcPts val="0"/>
              </a:spcAft>
              <a:buNone/>
            </a:pPr>
            <a:r>
              <a:rPr b="1" lang="en-US" sz="3600">
                <a:solidFill>
                  <a:srgbClr val="18A473"/>
                </a:solidFill>
              </a:rPr>
              <a:t>Professor Russell James </a:t>
            </a:r>
            <a:br>
              <a:rPr b="1" lang="en-US" sz="3600">
                <a:solidFill>
                  <a:srgbClr val="18A473"/>
                </a:solidFill>
              </a:rPr>
            </a:br>
            <a:r>
              <a:rPr b="1" lang="en-US" sz="3600">
                <a:solidFill>
                  <a:srgbClr val="18A473"/>
                </a:solidFill>
              </a:rPr>
              <a:t>Texas Tech University</a:t>
            </a:r>
            <a:endParaRPr b="1" sz="3600">
              <a:solidFill>
                <a:srgbClr val="18A473"/>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7" name="Shape 347"/>
        <p:cNvGrpSpPr/>
        <p:nvPr/>
      </p:nvGrpSpPr>
      <p:grpSpPr>
        <a:xfrm>
          <a:off x="0" y="0"/>
          <a:ext cx="0" cy="0"/>
          <a:chOff x="0" y="0"/>
          <a:chExt cx="0" cy="0"/>
        </a:xfrm>
      </p:grpSpPr>
      <p:sp>
        <p:nvSpPr>
          <p:cNvPr id="348" name="Google Shape;348;p1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9" name="Google Shape;349;p11"/>
          <p:cNvSpPr txBox="1"/>
          <p:nvPr>
            <p:ph type="title"/>
          </p:nvPr>
        </p:nvSpPr>
        <p:spPr>
          <a:xfrm>
            <a:off x="630936" y="640080"/>
            <a:ext cx="4818888" cy="148132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solidFill>
                  <a:schemeClr val="dk1"/>
                </a:solidFill>
                <a:latin typeface="Calibri"/>
                <a:ea typeface="Calibri"/>
                <a:cs typeface="Calibri"/>
                <a:sym typeface="Calibri"/>
              </a:rPr>
              <a:t>Learn something</a:t>
            </a:r>
            <a:endParaRPr/>
          </a:p>
        </p:txBody>
      </p:sp>
      <p:sp>
        <p:nvSpPr>
          <p:cNvPr id="350" name="Google Shape;350;p11"/>
          <p:cNvSpPr/>
          <p:nvPr/>
        </p:nvSpPr>
        <p:spPr>
          <a:xfrm>
            <a:off x="643278" y="2372868"/>
            <a:ext cx="3255095" cy="18288"/>
          </a:xfrm>
          <a:custGeom>
            <a:rect b="b" l="l" r="r" t="t"/>
            <a:pathLst>
              <a:path extrusionOk="0" fill="none" h="18288"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extrusionOk="0" h="18288"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51" name="Google Shape;351;p11"/>
          <p:cNvSpPr txBox="1"/>
          <p:nvPr>
            <p:ph idx="1" type="body"/>
          </p:nvPr>
        </p:nvSpPr>
        <p:spPr>
          <a:xfrm>
            <a:off x="630936" y="2660904"/>
            <a:ext cx="4818888" cy="404469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n-US" sz="3600"/>
              <a:t>Leaders at a charity focused on women’s reproductive rights in the developing world assumed the key value was women’s rights. Survey results revealed many donors cared only about population control.</a:t>
            </a:r>
            <a:endParaRPr/>
          </a:p>
        </p:txBody>
      </p:sp>
      <p:pic>
        <p:nvPicPr>
          <p:cNvPr descr="A picture containing text&#10;&#10;Description automatically generated" id="352" name="Google Shape;352;p11"/>
          <p:cNvPicPr preferRelativeResize="0"/>
          <p:nvPr>
            <p:ph idx="2" type="pic"/>
          </p:nvPr>
        </p:nvPicPr>
        <p:blipFill rotWithShape="1">
          <a:blip r:embed="rId3">
            <a:alphaModFix/>
          </a:blip>
          <a:srcRect b="38391" l="25285" r="27899" t="10520"/>
          <a:stretch/>
        </p:blipFill>
        <p:spPr>
          <a:xfrm>
            <a:off x="6208372" y="328246"/>
            <a:ext cx="5983628" cy="652975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12"/>
          <p:cNvSpPr txBox="1"/>
          <p:nvPr/>
        </p:nvSpPr>
        <p:spPr>
          <a:xfrm>
            <a:off x="0" y="2159617"/>
            <a:ext cx="12192000" cy="4683590"/>
          </a:xfrm>
          <a:prstGeom prst="rect">
            <a:avLst/>
          </a:prstGeom>
          <a:solidFill>
            <a:srgbClr val="C55A11"/>
          </a:solidFill>
          <a:ln>
            <a:noFill/>
          </a:ln>
        </p:spPr>
        <p:txBody>
          <a:bodyPr anchorCtr="0" anchor="t" bIns="45700" lIns="91425" spcFirstLastPara="1" rIns="91425" wrap="square" tIns="91425">
            <a:spAutoFit/>
          </a:bodyPr>
          <a:lstStyle/>
          <a:p>
            <a:pPr indent="0" lvl="0" marL="0" marR="0" rtl="0" algn="l">
              <a:lnSpc>
                <a:spcPct val="7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At what age did you first begin to think about the importance of conserving the natural environment? </a:t>
            </a:r>
            <a:endParaRPr/>
          </a:p>
          <a:p>
            <a:pPr indent="0" lvl="0" marL="0" marR="0" rtl="0" algn="l">
              <a:lnSpc>
                <a:spcPct val="7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__ In childhood __ In high school __ In my 20s __ In my 30s or later</a:t>
            </a:r>
            <a:endParaRPr/>
          </a:p>
          <a:p>
            <a:pPr indent="0" lvl="0" marL="0" marR="0" rtl="0" algn="l">
              <a:lnSpc>
                <a:spcPct val="7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Comments:</a:t>
            </a:r>
            <a:endParaRPr/>
          </a:p>
          <a:p>
            <a:pPr indent="0" lvl="0" marL="0" marR="0" rtl="0" algn="l">
              <a:lnSpc>
                <a:spcPct val="70000"/>
              </a:lnSpc>
              <a:spcBef>
                <a:spcPts val="0"/>
              </a:spcBef>
              <a:spcAft>
                <a:spcPts val="0"/>
              </a:spcAft>
              <a:buClr>
                <a:schemeClr val="dk1"/>
              </a:buClr>
              <a:buSzPts val="3000"/>
              <a:buFont typeface="Calibri"/>
              <a:buNone/>
            </a:pPr>
            <a:r>
              <a:t/>
            </a:r>
            <a:endParaRPr b="0" i="0" sz="3000" u="none" cap="none" strike="noStrike">
              <a:solidFill>
                <a:srgbClr val="FFFFFF"/>
              </a:solidFill>
              <a:latin typeface="Calibri"/>
              <a:ea typeface="Calibri"/>
              <a:cs typeface="Calibri"/>
              <a:sym typeface="Calibri"/>
            </a:endParaRPr>
          </a:p>
          <a:p>
            <a:pPr indent="0" lvl="0" marL="0" marR="0" rtl="0" algn="l">
              <a:lnSpc>
                <a:spcPct val="7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Which of the following have been important in your life? </a:t>
            </a:r>
            <a:endParaRPr/>
          </a:p>
          <a:p>
            <a:pPr indent="0" lvl="0" marL="0" marR="0" rtl="0" algn="l">
              <a:lnSpc>
                <a:spcPct val="7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__ Time I have spent outdoors 	 __ Time I have spent on a river</a:t>
            </a:r>
            <a:endParaRPr/>
          </a:p>
          <a:p>
            <a:pPr indent="0" lvl="0" marL="0" marR="0" rtl="0" algn="l">
              <a:lnSpc>
                <a:spcPct val="7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__ Time I have spent in a forest 	 __ Time I have spent on a lake</a:t>
            </a:r>
            <a:endParaRPr/>
          </a:p>
          <a:p>
            <a:pPr indent="0" lvl="0" marL="0" marR="0" rtl="0" algn="l">
              <a:lnSpc>
                <a:spcPct val="7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__ My life experiences with wildlife	 __ My life experiences with wild birds</a:t>
            </a:r>
            <a:endParaRPr/>
          </a:p>
          <a:p>
            <a:pPr indent="0" lvl="0" marL="0" marR="0" rtl="0" algn="l">
              <a:lnSpc>
                <a:spcPct val="7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__ My life experiences with trees and plants </a:t>
            </a:r>
            <a:endParaRPr/>
          </a:p>
          <a:p>
            <a:pPr indent="0" lvl="0" marL="0" marR="0" rtl="0" algn="l">
              <a:lnSpc>
                <a:spcPct val="7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Comments: </a:t>
            </a:r>
            <a:endParaRPr/>
          </a:p>
          <a:p>
            <a:pPr indent="0" lvl="0" marL="0" marR="0" rtl="0" algn="l">
              <a:lnSpc>
                <a:spcPct val="70000"/>
              </a:lnSpc>
              <a:spcBef>
                <a:spcPts val="0"/>
              </a:spcBef>
              <a:spcAft>
                <a:spcPts val="0"/>
              </a:spcAft>
              <a:buClr>
                <a:schemeClr val="dk1"/>
              </a:buClr>
              <a:buSzPts val="3000"/>
              <a:buFont typeface="Calibri"/>
              <a:buNone/>
            </a:pPr>
            <a:r>
              <a:t/>
            </a:r>
            <a:endParaRPr b="0" i="0" sz="3000" u="none" cap="none" strike="noStrike">
              <a:solidFill>
                <a:srgbClr val="FFFFFF"/>
              </a:solidFill>
              <a:latin typeface="Calibri"/>
              <a:ea typeface="Calibri"/>
              <a:cs typeface="Calibri"/>
              <a:sym typeface="Calibri"/>
            </a:endParaRPr>
          </a:p>
          <a:p>
            <a:pPr indent="0" lvl="0" marL="0" marR="0" rtl="0" algn="l">
              <a:lnSpc>
                <a:spcPct val="7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When did you first learn about [org]? __ Within the last year __ Within the last five years __ Within the last ten years __ More than ten years ago</a:t>
            </a:r>
            <a:endParaRPr/>
          </a:p>
        </p:txBody>
      </p:sp>
      <p:sp>
        <p:nvSpPr>
          <p:cNvPr id="358" name="Google Shape;358;p12"/>
          <p:cNvSpPr txBox="1"/>
          <p:nvPr/>
        </p:nvSpPr>
        <p:spPr>
          <a:xfrm>
            <a:off x="0" y="-1"/>
            <a:ext cx="5252720" cy="2220577"/>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Clr>
                <a:srgbClr val="000000"/>
              </a:buClr>
              <a:buSzPts val="4400"/>
              <a:buFont typeface="Calibri"/>
              <a:buNone/>
            </a:pPr>
            <a:r>
              <a:rPr b="0" i="0" lang="en-US" sz="4400" u="none" cap="none" strike="noStrike">
                <a:solidFill>
                  <a:srgbClr val="000000"/>
                </a:solidFill>
                <a:latin typeface="Calibri"/>
                <a:ea typeface="Calibri"/>
                <a:cs typeface="Calibri"/>
                <a:sym typeface="Calibri"/>
              </a:rPr>
              <a:t>Life story identity questions (environmental cause)</a:t>
            </a:r>
            <a:endParaRPr/>
          </a:p>
        </p:txBody>
      </p:sp>
      <p:sp>
        <p:nvSpPr>
          <p:cNvPr id="359" name="Google Shape;359;p12"/>
          <p:cNvSpPr txBox="1"/>
          <p:nvPr/>
        </p:nvSpPr>
        <p:spPr>
          <a:xfrm>
            <a:off x="5913120" y="0"/>
            <a:ext cx="6278880" cy="2220577"/>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In one experiment, using the first two sets of questions increased donation likelihood for an environmental charity, especially for bequest gifts</a:t>
            </a:r>
            <a:endParaRPr/>
          </a:p>
        </p:txBody>
      </p:sp>
      <p:cxnSp>
        <p:nvCxnSpPr>
          <p:cNvPr id="360" name="Google Shape;360;p12"/>
          <p:cNvCxnSpPr/>
          <p:nvPr/>
        </p:nvCxnSpPr>
        <p:spPr>
          <a:xfrm>
            <a:off x="5598160" y="294640"/>
            <a:ext cx="0" cy="1666240"/>
          </a:xfrm>
          <a:prstGeom prst="straightConnector1">
            <a:avLst/>
          </a:prstGeom>
          <a:noFill/>
          <a:ln cap="flat" cmpd="sng" w="38100">
            <a:solidFill>
              <a:schemeClr val="accent2"/>
            </a:solidFill>
            <a:prstDash val="solid"/>
            <a:miter lim="800000"/>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4" name="Shape 364"/>
        <p:cNvGrpSpPr/>
        <p:nvPr/>
      </p:nvGrpSpPr>
      <p:grpSpPr>
        <a:xfrm>
          <a:off x="0" y="0"/>
          <a:ext cx="0" cy="0"/>
          <a:chOff x="0" y="0"/>
          <a:chExt cx="0" cy="0"/>
        </a:xfrm>
      </p:grpSpPr>
      <p:sp>
        <p:nvSpPr>
          <p:cNvPr id="365" name="Google Shape;365;p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6" name="Google Shape;366;p13"/>
          <p:cNvSpPr txBox="1"/>
          <p:nvPr>
            <p:ph type="title"/>
          </p:nvPr>
        </p:nvSpPr>
        <p:spPr>
          <a:xfrm>
            <a:off x="6739128" y="1"/>
            <a:ext cx="5452872" cy="211489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4800">
                <a:solidFill>
                  <a:schemeClr val="dk1"/>
                </a:solidFill>
                <a:latin typeface="Calibri"/>
                <a:ea typeface="Calibri"/>
                <a:cs typeface="Calibri"/>
                <a:sym typeface="Calibri"/>
              </a:rPr>
              <a:t>Life story connections are key for charitable bequests</a:t>
            </a:r>
            <a:endParaRPr/>
          </a:p>
        </p:txBody>
      </p:sp>
      <p:pic>
        <p:nvPicPr>
          <p:cNvPr descr="Text, letter&#10;&#10;Description automatically generated" id="367" name="Google Shape;367;p13"/>
          <p:cNvPicPr preferRelativeResize="0"/>
          <p:nvPr/>
        </p:nvPicPr>
        <p:blipFill rotWithShape="1">
          <a:blip r:embed="rId3">
            <a:alphaModFix/>
          </a:blip>
          <a:srcRect b="3618" l="14125" r="14591" t="6771"/>
          <a:stretch/>
        </p:blipFill>
        <p:spPr>
          <a:xfrm>
            <a:off x="0" y="0"/>
            <a:ext cx="6739128" cy="6756400"/>
          </a:xfrm>
          <a:prstGeom prst="rect">
            <a:avLst/>
          </a:prstGeom>
          <a:noFill/>
          <a:ln>
            <a:noFill/>
          </a:ln>
        </p:spPr>
      </p:pic>
      <p:sp>
        <p:nvSpPr>
          <p:cNvPr id="368" name="Google Shape;368;p13"/>
          <p:cNvSpPr/>
          <p:nvPr/>
        </p:nvSpPr>
        <p:spPr>
          <a:xfrm>
            <a:off x="6739128" y="2372868"/>
            <a:ext cx="3255095" cy="18288"/>
          </a:xfrm>
          <a:custGeom>
            <a:rect b="b" l="l" r="r" t="t"/>
            <a:pathLst>
              <a:path extrusionOk="0" fill="none" h="18288"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extrusionOk="0" h="18288"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9" name="Google Shape;369;p13"/>
          <p:cNvSpPr txBox="1"/>
          <p:nvPr>
            <p:ph idx="1" type="body"/>
          </p:nvPr>
        </p:nvSpPr>
        <p:spPr>
          <a:xfrm>
            <a:off x="6739128" y="2664886"/>
            <a:ext cx="5452872" cy="3550789"/>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0"/>
              </a:spcBef>
              <a:spcAft>
                <a:spcPts val="0"/>
              </a:spcAft>
              <a:buClr>
                <a:schemeClr val="dk1"/>
              </a:buClr>
              <a:buSzPts val="3200"/>
              <a:buFont typeface="Arial"/>
              <a:buChar char="•"/>
            </a:pPr>
            <a:r>
              <a:rPr lang="en-US" sz="3200"/>
              <a:t>A key result from interviews, neuroimaging, and phrasing experiments</a:t>
            </a:r>
            <a:endParaRPr/>
          </a:p>
          <a:p>
            <a:pPr indent="-228600" lvl="0" marL="457200" rtl="0" algn="l">
              <a:lnSpc>
                <a:spcPct val="90000"/>
              </a:lnSpc>
              <a:spcBef>
                <a:spcPts val="1800"/>
              </a:spcBef>
              <a:spcAft>
                <a:spcPts val="0"/>
              </a:spcAft>
              <a:buClr>
                <a:schemeClr val="dk1"/>
              </a:buClr>
              <a:buSzPts val="3200"/>
              <a:buFont typeface="Arial"/>
              <a:buChar char="•"/>
            </a:pPr>
            <a:r>
              <a:rPr lang="en-US" sz="3200"/>
              <a:t>Ex: The phrase “to support causes that have been important in your life” maximized interest in a bequest gift</a:t>
            </a:r>
            <a:endParaRPr/>
          </a:p>
        </p:txBody>
      </p:sp>
      <p:pic>
        <p:nvPicPr>
          <p:cNvPr descr="Icon&#10;&#10;Description automatically generated" id="370" name="Google Shape;370;p13"/>
          <p:cNvPicPr preferRelativeResize="0"/>
          <p:nvPr>
            <p:ph idx="2" type="pic"/>
          </p:nvPr>
        </p:nvPicPr>
        <p:blipFill rotWithShape="1">
          <a:blip r:embed="rId4">
            <a:alphaModFix/>
          </a:blip>
          <a:srcRect b="5534" l="4302" r="2986" t="16526"/>
          <a:stretch/>
        </p:blipFill>
        <p:spPr>
          <a:xfrm>
            <a:off x="-159589" y="2497416"/>
            <a:ext cx="7058306" cy="3965785"/>
          </a:xfrm>
          <a:prstGeom prst="rect">
            <a:avLst/>
          </a:prstGeom>
          <a:noFill/>
          <a:ln>
            <a:noFill/>
          </a:ln>
        </p:spPr>
      </p:pic>
      <p:pic>
        <p:nvPicPr>
          <p:cNvPr descr="Diagram&#10;&#10;Description automatically generated" id="371" name="Google Shape;371;p13"/>
          <p:cNvPicPr preferRelativeResize="0"/>
          <p:nvPr/>
        </p:nvPicPr>
        <p:blipFill rotWithShape="1">
          <a:blip r:embed="rId5">
            <a:alphaModFix/>
          </a:blip>
          <a:srcRect b="0" l="0" r="0" t="0"/>
          <a:stretch/>
        </p:blipFill>
        <p:spPr>
          <a:xfrm flipH="1">
            <a:off x="619819" y="2348702"/>
            <a:ext cx="5669220" cy="3176889"/>
          </a:xfrm>
          <a:prstGeom prst="rect">
            <a:avLst/>
          </a:prstGeom>
          <a:noFill/>
          <a:ln>
            <a:noFill/>
          </a:ln>
        </p:spPr>
      </p:pic>
      <p:pic>
        <p:nvPicPr>
          <p:cNvPr descr="Text&#10;&#10;Description automatically generated" id="372" name="Google Shape;372;p13"/>
          <p:cNvPicPr preferRelativeResize="0"/>
          <p:nvPr/>
        </p:nvPicPr>
        <p:blipFill rotWithShape="1">
          <a:blip r:embed="rId6">
            <a:alphaModFix/>
          </a:blip>
          <a:srcRect b="11199" l="30000" r="29425" t="9000"/>
          <a:stretch/>
        </p:blipFill>
        <p:spPr>
          <a:xfrm>
            <a:off x="3643622" y="3061126"/>
            <a:ext cx="2171872" cy="946287"/>
          </a:xfrm>
          <a:prstGeom prst="rect">
            <a:avLst/>
          </a:prstGeom>
          <a:noFill/>
          <a:ln>
            <a:noFill/>
          </a:ln>
        </p:spPr>
      </p:pic>
      <p:pic>
        <p:nvPicPr>
          <p:cNvPr descr="Text&#10;&#10;Description automatically generated" id="373" name="Google Shape;373;p13"/>
          <p:cNvPicPr preferRelativeResize="0"/>
          <p:nvPr/>
        </p:nvPicPr>
        <p:blipFill rotWithShape="1">
          <a:blip r:embed="rId7">
            <a:alphaModFix/>
          </a:blip>
          <a:srcRect b="11199" l="52871" r="29425" t="38690"/>
          <a:stretch/>
        </p:blipFill>
        <p:spPr>
          <a:xfrm>
            <a:off x="4869733" y="3412771"/>
            <a:ext cx="947666" cy="594225"/>
          </a:xfrm>
          <a:prstGeom prst="rect">
            <a:avLst/>
          </a:prstGeom>
          <a:noFill/>
          <a:ln>
            <a:noFill/>
          </a:ln>
        </p:spPr>
      </p:pic>
      <p:pic>
        <p:nvPicPr>
          <p:cNvPr descr="Text&#10;&#10;Description automatically generated" id="374" name="Google Shape;374;p13"/>
          <p:cNvPicPr preferRelativeResize="0"/>
          <p:nvPr/>
        </p:nvPicPr>
        <p:blipFill rotWithShape="1">
          <a:blip r:embed="rId7">
            <a:alphaModFix/>
          </a:blip>
          <a:srcRect b="61835" l="30000" r="29425" t="9001"/>
          <a:stretch/>
        </p:blipFill>
        <p:spPr>
          <a:xfrm>
            <a:off x="3643622" y="3057696"/>
            <a:ext cx="2171872" cy="345827"/>
          </a:xfrm>
          <a:prstGeom prst="rect">
            <a:avLst/>
          </a:prstGeom>
          <a:noFill/>
          <a:ln>
            <a:noFill/>
          </a:ln>
        </p:spPr>
      </p:pic>
      <p:sp>
        <p:nvSpPr>
          <p:cNvPr id="375" name="Google Shape;375;p13"/>
          <p:cNvSpPr txBox="1"/>
          <p:nvPr/>
        </p:nvSpPr>
        <p:spPr>
          <a:xfrm>
            <a:off x="0" y="6605276"/>
            <a:ext cx="12192000" cy="292452"/>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7F7F7F"/>
              </a:buClr>
              <a:buSzPts val="900"/>
              <a:buFont typeface="Calibri"/>
              <a:buNone/>
            </a:pPr>
            <a:r>
              <a:rPr b="0" i="0" lang="en-US" sz="900" u="none" cap="none" strike="noStrike">
                <a:solidFill>
                  <a:srgbClr val="7F7F7F"/>
                </a:solidFill>
                <a:latin typeface="Calibri"/>
                <a:ea typeface="Calibri"/>
                <a:cs typeface="Calibri"/>
                <a:sym typeface="Calibri"/>
              </a:rPr>
              <a:t>James, R. N., III. (2016). Phrasing the charitable bequest inquiry. </a:t>
            </a:r>
            <a:r>
              <a:rPr b="0" i="1" lang="en-US" sz="900" u="none" cap="none" strike="noStrike">
                <a:solidFill>
                  <a:srgbClr val="7F7F7F"/>
                </a:solidFill>
                <a:latin typeface="Calibri"/>
                <a:ea typeface="Calibri"/>
                <a:cs typeface="Calibri"/>
                <a:sym typeface="Calibri"/>
              </a:rPr>
              <a:t>VOLUNTAS: International Journal of Voluntary and Nonprofit Organizations</a:t>
            </a:r>
            <a:r>
              <a:rPr b="0" i="0" lang="en-US" sz="900" u="none" cap="none" strike="noStrike">
                <a:solidFill>
                  <a:srgbClr val="7F7F7F"/>
                </a:solidFill>
                <a:latin typeface="Calibri"/>
                <a:ea typeface="Calibri"/>
                <a:cs typeface="Calibri"/>
                <a:sym typeface="Calibri"/>
              </a:rPr>
              <a:t>, 27(2), 998-1011; James, R. N., III., &amp; O’Boyle, M. W. (2014). Charitable estate planning as visualized autobiography: An fMRI study of its neural correlates. </a:t>
            </a:r>
            <a:r>
              <a:rPr b="0" i="1" lang="en-US" sz="900" u="none" cap="none" strike="noStrike">
                <a:solidFill>
                  <a:srgbClr val="7F7F7F"/>
                </a:solidFill>
                <a:latin typeface="Calibri"/>
                <a:ea typeface="Calibri"/>
                <a:cs typeface="Calibri"/>
                <a:sym typeface="Calibri"/>
              </a:rPr>
              <a:t>Nonprofit and Voluntary Sector Quarterly, 43</a:t>
            </a:r>
            <a:r>
              <a:rPr b="0" i="0" lang="en-US" sz="900" u="none" cap="none" strike="noStrike">
                <a:solidFill>
                  <a:srgbClr val="7F7F7F"/>
                </a:solidFill>
                <a:latin typeface="Calibri"/>
                <a:ea typeface="Calibri"/>
                <a:cs typeface="Calibri"/>
                <a:sym typeface="Calibri"/>
              </a:rPr>
              <a:t>(2), 355-373; Routley, C., &amp; Sargeant, A. (2015). Leaving a bequest: Living on through charitable gifts. </a:t>
            </a:r>
            <a:r>
              <a:rPr b="0" i="1" lang="en-US" sz="900" u="none" cap="none" strike="noStrike">
                <a:solidFill>
                  <a:srgbClr val="7F7F7F"/>
                </a:solidFill>
                <a:latin typeface="Calibri"/>
                <a:ea typeface="Calibri"/>
                <a:cs typeface="Calibri"/>
                <a:sym typeface="Calibri"/>
              </a:rPr>
              <a:t>Nonprofit and Voluntary Sector Quarterly, 44</a:t>
            </a:r>
            <a:r>
              <a:rPr b="0" i="0" lang="en-US" sz="900" u="none" cap="none" strike="noStrike">
                <a:solidFill>
                  <a:srgbClr val="7F7F7F"/>
                </a:solidFill>
                <a:latin typeface="Calibri"/>
                <a:ea typeface="Calibri"/>
                <a:cs typeface="Calibri"/>
                <a:sym typeface="Calibri"/>
              </a:rPr>
              <a:t>(5), 869-885.</a:t>
            </a:r>
            <a:endParaRPr b="0" i="0" sz="1100" u="none" cap="none" strike="noStrike">
              <a:solidFill>
                <a:srgbClr val="7F7F7F"/>
              </a:solidFill>
              <a:latin typeface="Calibri"/>
              <a:ea typeface="Calibri"/>
              <a:cs typeface="Calibri"/>
              <a:sym typeface="Calibri"/>
            </a:endParaRPr>
          </a:p>
        </p:txBody>
      </p:sp>
      <p:pic>
        <p:nvPicPr>
          <p:cNvPr descr="Diagram&#10;&#10;Description automatically generated" id="376" name="Google Shape;376;p13"/>
          <p:cNvPicPr preferRelativeResize="0"/>
          <p:nvPr/>
        </p:nvPicPr>
        <p:blipFill rotWithShape="1">
          <a:blip r:embed="rId5">
            <a:alphaModFix/>
          </a:blip>
          <a:srcRect b="0" l="0" r="0" t="0"/>
          <a:stretch/>
        </p:blipFill>
        <p:spPr>
          <a:xfrm flipH="1">
            <a:off x="633321" y="2350627"/>
            <a:ext cx="5669220" cy="3176889"/>
          </a:xfrm>
          <a:prstGeom prst="rect">
            <a:avLst/>
          </a:prstGeom>
          <a:noFill/>
          <a:ln>
            <a:noFill/>
          </a:ln>
        </p:spPr>
      </p:pic>
      <p:pic>
        <p:nvPicPr>
          <p:cNvPr descr="Diagram&#10;&#10;Description automatically generated" id="377" name="Google Shape;377;p13"/>
          <p:cNvPicPr preferRelativeResize="0"/>
          <p:nvPr/>
        </p:nvPicPr>
        <p:blipFill rotWithShape="1">
          <a:blip r:embed="rId5">
            <a:alphaModFix/>
          </a:blip>
          <a:srcRect b="0" l="0" r="0" t="0"/>
          <a:stretch/>
        </p:blipFill>
        <p:spPr>
          <a:xfrm flipH="1">
            <a:off x="633321" y="2340467"/>
            <a:ext cx="5669220" cy="317688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1" name="Shape 381"/>
        <p:cNvGrpSpPr/>
        <p:nvPr/>
      </p:nvGrpSpPr>
      <p:grpSpPr>
        <a:xfrm>
          <a:off x="0" y="0"/>
          <a:ext cx="0" cy="0"/>
          <a:chOff x="0" y="0"/>
          <a:chExt cx="0" cy="0"/>
        </a:xfrm>
      </p:grpSpPr>
      <p:sp>
        <p:nvSpPr>
          <p:cNvPr id="382" name="Google Shape;382;p1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83" name="Google Shape;383;p14"/>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rgbClr val="D41E02"/>
          </a:solidFill>
          <a:ln cap="rnd" cmpd="sng" w="44450">
            <a:solidFill>
              <a:srgbClr val="FD402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icon&#10;&#10;Description automatically generated" id="384" name="Google Shape;384;p14"/>
          <p:cNvPicPr preferRelativeResize="0"/>
          <p:nvPr>
            <p:ph idx="2" type="pic"/>
          </p:nvPr>
        </p:nvPicPr>
        <p:blipFill rotWithShape="1">
          <a:blip r:embed="rId3">
            <a:alphaModFix/>
          </a:blip>
          <a:srcRect b="19904" l="0" r="0" t="6319"/>
          <a:stretch/>
        </p:blipFill>
        <p:spPr>
          <a:xfrm flipH="1">
            <a:off x="5311702" y="10"/>
            <a:ext cx="6878775" cy="6857990"/>
          </a:xfrm>
          <a:prstGeom prst="rect">
            <a:avLst/>
          </a:prstGeom>
          <a:noFill/>
          <a:ln>
            <a:noFill/>
          </a:ln>
        </p:spPr>
      </p:pic>
      <p:sp>
        <p:nvSpPr>
          <p:cNvPr id="385" name="Google Shape;385;p14"/>
          <p:cNvSpPr txBox="1"/>
          <p:nvPr>
            <p:ph idx="1" type="body"/>
          </p:nvPr>
        </p:nvSpPr>
        <p:spPr>
          <a:xfrm>
            <a:off x="640080" y="2832258"/>
            <a:ext cx="5860111" cy="3985101"/>
          </a:xfrm>
          <a:prstGeom prst="rect">
            <a:avLst/>
          </a:prstGeom>
          <a:noFill/>
          <a:ln>
            <a:noFill/>
          </a:ln>
        </p:spPr>
        <p:txBody>
          <a:bodyPr anchorCtr="0" anchor="t" bIns="45700" lIns="91425" spcFirstLastPara="1" rIns="91425" wrap="square" tIns="45700">
            <a:noAutofit/>
          </a:bodyPr>
          <a:lstStyle/>
          <a:p>
            <a:pPr indent="-457200" lvl="0" marL="457200" rtl="0" algn="l">
              <a:lnSpc>
                <a:spcPct val="80000"/>
              </a:lnSpc>
              <a:spcBef>
                <a:spcPts val="0"/>
              </a:spcBef>
              <a:spcAft>
                <a:spcPts val="0"/>
              </a:spcAft>
              <a:buClr>
                <a:schemeClr val="dk1"/>
              </a:buClr>
              <a:buSzPts val="3200"/>
              <a:buFont typeface="Arial"/>
              <a:buChar char="•"/>
            </a:pPr>
            <a:r>
              <a:rPr lang="en-US" sz="3200"/>
              <a:t>Answers are a great starting point for follow up questions (“Tell me more …”) </a:t>
            </a:r>
            <a:endParaRPr/>
          </a:p>
          <a:p>
            <a:pPr indent="-457200" lvl="0" marL="457200" rtl="0" algn="l">
              <a:lnSpc>
                <a:spcPct val="80000"/>
              </a:lnSpc>
              <a:spcBef>
                <a:spcPts val="1000"/>
              </a:spcBef>
              <a:spcAft>
                <a:spcPts val="0"/>
              </a:spcAft>
              <a:buClr>
                <a:schemeClr val="dk1"/>
              </a:buClr>
              <a:buSzPts val="3200"/>
              <a:buFont typeface="Arial"/>
              <a:buChar char="•"/>
            </a:pPr>
            <a:r>
              <a:rPr lang="en-US" sz="3200"/>
              <a:t>Messaging might be informed by knowing that donations were most likely for those noting “life experiences with wild birds,” and least likely for those referencing time “spent on a lake.”</a:t>
            </a:r>
            <a:endParaRPr/>
          </a:p>
          <a:p>
            <a:pPr indent="203200" lvl="0" marL="0" rtl="0" algn="l">
              <a:lnSpc>
                <a:spcPct val="80000"/>
              </a:lnSpc>
              <a:spcBef>
                <a:spcPts val="1000"/>
              </a:spcBef>
              <a:spcAft>
                <a:spcPts val="0"/>
              </a:spcAft>
              <a:buClr>
                <a:schemeClr val="dk1"/>
              </a:buClr>
              <a:buSzPts val="3200"/>
              <a:buFont typeface="Arial"/>
              <a:buNone/>
            </a:pPr>
            <a:r>
              <a:t/>
            </a:r>
            <a:endParaRPr sz="3200"/>
          </a:p>
        </p:txBody>
      </p:sp>
      <p:sp>
        <p:nvSpPr>
          <p:cNvPr id="386" name="Google Shape;386;p14"/>
          <p:cNvSpPr txBox="1"/>
          <p:nvPr>
            <p:ph type="title"/>
          </p:nvPr>
        </p:nvSpPr>
        <p:spPr>
          <a:xfrm>
            <a:off x="640079" y="235918"/>
            <a:ext cx="5860111" cy="195684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sz="6000"/>
              <a:t>Learn something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15"/>
          <p:cNvSpPr txBox="1"/>
          <p:nvPr/>
        </p:nvSpPr>
        <p:spPr>
          <a:xfrm>
            <a:off x="-1" y="2515216"/>
            <a:ext cx="12191997" cy="4360424"/>
          </a:xfrm>
          <a:prstGeom prst="rect">
            <a:avLst/>
          </a:prstGeom>
          <a:solidFill>
            <a:srgbClr val="C55A11"/>
          </a:solidFill>
          <a:ln>
            <a:noFill/>
          </a:ln>
        </p:spPr>
        <p:txBody>
          <a:bodyPr anchorCtr="0" anchor="t" bIns="45700" lIns="91425" spcFirstLastPara="1" rIns="91425" wrap="square" tIns="91425">
            <a:spAutoFit/>
          </a:bodyPr>
          <a:lstStyle/>
          <a:p>
            <a:pPr indent="0" lvl="0" marL="0" marR="0" rtl="0" algn="l">
              <a:lnSpc>
                <a:spcPct val="7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Do you have more or less than two family members who consider conserving the natural environment to be important? </a:t>
            </a:r>
            <a:endParaRPr/>
          </a:p>
          <a:p>
            <a:pPr indent="0" lvl="0" marL="0" marR="0" rtl="0" algn="l">
              <a:lnSpc>
                <a:spcPct val="7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__ About 2 __ More than 2 __ Less than 2 </a:t>
            </a:r>
            <a:endParaRPr/>
          </a:p>
          <a:p>
            <a:pPr indent="0" lvl="0" marL="0" marR="0" rtl="0" algn="l">
              <a:lnSpc>
                <a:spcPct val="70000"/>
              </a:lnSpc>
              <a:spcBef>
                <a:spcPts val="0"/>
              </a:spcBef>
              <a:spcAft>
                <a:spcPts val="0"/>
              </a:spcAft>
              <a:buClr>
                <a:schemeClr val="dk1"/>
              </a:buClr>
              <a:buSzPts val="3000"/>
              <a:buFont typeface="Calibri"/>
              <a:buNone/>
            </a:pPr>
            <a:r>
              <a:t/>
            </a:r>
            <a:endParaRPr b="0" i="0" sz="3000" u="none" cap="none" strike="noStrike">
              <a:solidFill>
                <a:srgbClr val="FFFFFF"/>
              </a:solidFill>
              <a:latin typeface="Calibri"/>
              <a:ea typeface="Calibri"/>
              <a:cs typeface="Calibri"/>
              <a:sym typeface="Calibri"/>
            </a:endParaRPr>
          </a:p>
          <a:p>
            <a:pPr indent="0" lvl="0" marL="0" marR="0" rtl="0" algn="l">
              <a:lnSpc>
                <a:spcPct val="7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Were there any family members in your life who were particularly influential in shaping your views on the importance of nature conservation? </a:t>
            </a:r>
            <a:endParaRPr/>
          </a:p>
          <a:p>
            <a:pPr indent="0" lvl="0" marL="0" marR="0" rtl="0" algn="l">
              <a:lnSpc>
                <a:spcPct val="7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__ Grandmother __Grandfather __ Aunt __Uncle __Mother __Father __Sibling __Other family member </a:t>
            </a:r>
            <a:endParaRPr/>
          </a:p>
          <a:p>
            <a:pPr indent="0" lvl="0" marL="0" marR="0" rtl="0" algn="l">
              <a:lnSpc>
                <a:spcPct val="7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Comments: </a:t>
            </a:r>
            <a:endParaRPr/>
          </a:p>
          <a:p>
            <a:pPr indent="0" lvl="0" marL="0" marR="0" rtl="0" algn="l">
              <a:lnSpc>
                <a:spcPct val="70000"/>
              </a:lnSpc>
              <a:spcBef>
                <a:spcPts val="0"/>
              </a:spcBef>
              <a:spcAft>
                <a:spcPts val="0"/>
              </a:spcAft>
              <a:buClr>
                <a:schemeClr val="dk1"/>
              </a:buClr>
              <a:buSzPts val="3000"/>
              <a:buFont typeface="Calibri"/>
              <a:buNone/>
            </a:pPr>
            <a:r>
              <a:t/>
            </a:r>
            <a:endParaRPr b="0" i="0" sz="3000" u="none" cap="none" strike="noStrike">
              <a:solidFill>
                <a:srgbClr val="FFFFFF"/>
              </a:solidFill>
              <a:latin typeface="Calibri"/>
              <a:ea typeface="Calibri"/>
              <a:cs typeface="Calibri"/>
              <a:sym typeface="Calibri"/>
            </a:endParaRPr>
          </a:p>
          <a:p>
            <a:pPr indent="0" lvl="0" marL="0" marR="0" rtl="0" algn="l">
              <a:lnSpc>
                <a:spcPct val="7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We love to recognize our outstanding team members at [org]! Please share any memorable experiences you’ve had with anyone you’ve met at [org]. Comments: </a:t>
            </a:r>
            <a:endParaRPr/>
          </a:p>
        </p:txBody>
      </p:sp>
      <p:sp>
        <p:nvSpPr>
          <p:cNvPr id="392" name="Google Shape;392;p15"/>
          <p:cNvSpPr txBox="1"/>
          <p:nvPr/>
        </p:nvSpPr>
        <p:spPr>
          <a:xfrm>
            <a:off x="142240" y="0"/>
            <a:ext cx="4185917" cy="2515216"/>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Clr>
                <a:srgbClr val="000000"/>
              </a:buClr>
              <a:buSzPts val="4800"/>
              <a:buFont typeface="Calibri"/>
              <a:buNone/>
            </a:pPr>
            <a:r>
              <a:rPr b="0" i="0" lang="en-US" sz="4800" u="none" cap="none" strike="noStrike">
                <a:solidFill>
                  <a:srgbClr val="000000"/>
                </a:solidFill>
                <a:latin typeface="Calibri"/>
                <a:ea typeface="Calibri"/>
                <a:cs typeface="Calibri"/>
                <a:sym typeface="Calibri"/>
              </a:rPr>
              <a:t>People identity questions (environmental cause)</a:t>
            </a:r>
            <a:endParaRPr/>
          </a:p>
        </p:txBody>
      </p:sp>
      <p:sp>
        <p:nvSpPr>
          <p:cNvPr id="393" name="Google Shape;393;p15"/>
          <p:cNvSpPr txBox="1"/>
          <p:nvPr/>
        </p:nvSpPr>
        <p:spPr>
          <a:xfrm>
            <a:off x="5090162" y="0"/>
            <a:ext cx="7101837" cy="2515216"/>
          </a:xfrm>
          <a:prstGeom prst="rect">
            <a:avLst/>
          </a:prstGeom>
          <a:noFill/>
          <a:ln>
            <a:noFill/>
          </a:ln>
        </p:spPr>
        <p:txBody>
          <a:bodyPr anchorCtr="0" anchor="ctr" bIns="45700" lIns="91425" spcFirstLastPara="1" rIns="91425" wrap="square" tIns="45700">
            <a:noAutofit/>
          </a:bodyPr>
          <a:lstStyle/>
          <a:p>
            <a:pPr indent="-228600" lvl="0" marL="228600" marR="0" rtl="0" algn="l">
              <a:lnSpc>
                <a:spcPct val="80000"/>
              </a:lnSpc>
              <a:spcBef>
                <a:spcPts val="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First two questions also link to later question about honoring a family member with a gift in a will</a:t>
            </a:r>
            <a:endParaRPr/>
          </a:p>
          <a:p>
            <a:pPr indent="-228600" lvl="0" marL="228600" marR="0" rtl="0" algn="l">
              <a:lnSpc>
                <a:spcPct val="80000"/>
              </a:lnSpc>
              <a:spcBef>
                <a:spcPts val="180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Answers are great starting point for follow up questions (“Tell me more …”) </a:t>
            </a:r>
            <a:endParaRPr/>
          </a:p>
        </p:txBody>
      </p:sp>
      <p:cxnSp>
        <p:nvCxnSpPr>
          <p:cNvPr id="394" name="Google Shape;394;p15"/>
          <p:cNvCxnSpPr/>
          <p:nvPr/>
        </p:nvCxnSpPr>
        <p:spPr>
          <a:xfrm>
            <a:off x="4409440" y="325120"/>
            <a:ext cx="0" cy="1666240"/>
          </a:xfrm>
          <a:prstGeom prst="straightConnector1">
            <a:avLst/>
          </a:prstGeom>
          <a:noFill/>
          <a:ln cap="flat" cmpd="sng" w="38100">
            <a:solidFill>
              <a:schemeClr val="accent2"/>
            </a:solidFill>
            <a:prstDash val="solid"/>
            <a:miter lim="800000"/>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8" name="Shape 398"/>
        <p:cNvGrpSpPr/>
        <p:nvPr/>
      </p:nvGrpSpPr>
      <p:grpSpPr>
        <a:xfrm>
          <a:off x="0" y="0"/>
          <a:ext cx="0" cy="0"/>
          <a:chOff x="0" y="0"/>
          <a:chExt cx="0" cy="0"/>
        </a:xfrm>
      </p:grpSpPr>
      <p:sp>
        <p:nvSpPr>
          <p:cNvPr id="399" name="Google Shape;399;p1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00" name="Google Shape;400;p16"/>
          <p:cNvSpPr txBox="1"/>
          <p:nvPr>
            <p:ph type="title"/>
          </p:nvPr>
        </p:nvSpPr>
        <p:spPr>
          <a:xfrm>
            <a:off x="640079" y="325369"/>
            <a:ext cx="5777049" cy="1956841"/>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lang="en-US" sz="4800"/>
              <a:t>Identity questions: Nudge towards more positive answers</a:t>
            </a:r>
            <a:endParaRPr/>
          </a:p>
        </p:txBody>
      </p:sp>
      <p:sp>
        <p:nvSpPr>
          <p:cNvPr id="401" name="Google Shape;401;p16"/>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rgbClr val="96DD3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shape&#10;&#10;Description automatically generated" id="402" name="Google Shape;402;p16"/>
          <p:cNvPicPr preferRelativeResize="0"/>
          <p:nvPr>
            <p:ph idx="2" type="pic"/>
          </p:nvPr>
        </p:nvPicPr>
        <p:blipFill rotWithShape="1">
          <a:blip r:embed="rId3">
            <a:alphaModFix/>
          </a:blip>
          <a:srcRect b="303" l="3600" r="9765" t="0"/>
          <a:stretch/>
        </p:blipFill>
        <p:spPr>
          <a:xfrm>
            <a:off x="6566166" y="10"/>
            <a:ext cx="5622785" cy="6857990"/>
          </a:xfrm>
          <a:prstGeom prst="rect">
            <a:avLst/>
          </a:prstGeom>
          <a:noFill/>
          <a:ln>
            <a:noFill/>
          </a:ln>
        </p:spPr>
      </p:pic>
      <p:sp>
        <p:nvSpPr>
          <p:cNvPr id="403" name="Google Shape;403;p16"/>
          <p:cNvSpPr txBox="1"/>
          <p:nvPr>
            <p:ph idx="1" type="body"/>
          </p:nvPr>
        </p:nvSpPr>
        <p:spPr>
          <a:xfrm>
            <a:off x="153697" y="2910066"/>
            <a:ext cx="6490294" cy="3897552"/>
          </a:xfrm>
          <a:prstGeom prst="rect">
            <a:avLst/>
          </a:prstGeom>
          <a:noFill/>
          <a:ln>
            <a:noFill/>
          </a:ln>
        </p:spPr>
        <p:txBody>
          <a:bodyPr anchorCtr="0" anchor="t" bIns="45700" lIns="91425" spcFirstLastPara="1" rIns="91425" wrap="square" tIns="45700">
            <a:noAutofit/>
          </a:bodyPr>
          <a:lstStyle/>
          <a:p>
            <a:pPr indent="-457200" lvl="0" marL="457200" rtl="0" algn="l">
              <a:lnSpc>
                <a:spcPct val="70000"/>
              </a:lnSpc>
              <a:spcBef>
                <a:spcPts val="0"/>
              </a:spcBef>
              <a:spcAft>
                <a:spcPts val="0"/>
              </a:spcAft>
              <a:buClr>
                <a:schemeClr val="dk1"/>
              </a:buClr>
              <a:buSzPts val="3200"/>
              <a:buFont typeface="Arial"/>
              <a:buChar char="•"/>
            </a:pPr>
            <a:r>
              <a:rPr lang="en-US" sz="3200"/>
              <a:t>The most negative answer might be “probably not” or “unlikely,” but omit “definitely not” or “never” </a:t>
            </a:r>
            <a:endParaRPr/>
          </a:p>
          <a:p>
            <a:pPr indent="-457200" lvl="0" marL="457200" rtl="0" algn="l">
              <a:lnSpc>
                <a:spcPct val="70000"/>
              </a:lnSpc>
              <a:spcBef>
                <a:spcPts val="1000"/>
              </a:spcBef>
              <a:spcAft>
                <a:spcPts val="0"/>
              </a:spcAft>
              <a:buClr>
                <a:schemeClr val="dk1"/>
              </a:buClr>
              <a:buSzPts val="3200"/>
              <a:buFont typeface="Arial"/>
              <a:buChar char="•"/>
            </a:pPr>
            <a:r>
              <a:rPr lang="en-US" sz="3200"/>
              <a:t>The lowest group is “less than 2,” omitting the “none” response</a:t>
            </a:r>
            <a:endParaRPr/>
          </a:p>
          <a:p>
            <a:pPr indent="-457200" lvl="0" marL="457200" rtl="0" algn="l">
              <a:lnSpc>
                <a:spcPct val="70000"/>
              </a:lnSpc>
              <a:spcBef>
                <a:spcPts val="1000"/>
              </a:spcBef>
              <a:spcAft>
                <a:spcPts val="0"/>
              </a:spcAft>
              <a:buClr>
                <a:schemeClr val="dk1"/>
              </a:buClr>
              <a:buSzPts val="3200"/>
              <a:buFont typeface="Arial"/>
              <a:buChar char="•"/>
            </a:pPr>
            <a:r>
              <a:rPr lang="en-US" sz="3200"/>
              <a:t>Relationship started within the last year, five years, or ten years are not exclusive categories: Uncertainty nudges towards “safer” answer of longer category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17"/>
          <p:cNvSpPr txBox="1"/>
          <p:nvPr/>
        </p:nvSpPr>
        <p:spPr>
          <a:xfrm>
            <a:off x="6828256" y="-277986"/>
            <a:ext cx="5363743" cy="2220577"/>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400"/>
              <a:buFont typeface="Calibri"/>
              <a:buNone/>
            </a:pPr>
            <a:r>
              <a:rPr b="0" i="0" lang="en-US" sz="4400" u="none" cap="none" strike="noStrike">
                <a:solidFill>
                  <a:srgbClr val="000000"/>
                </a:solidFill>
                <a:latin typeface="Calibri"/>
                <a:ea typeface="Calibri"/>
                <a:cs typeface="Calibri"/>
                <a:sym typeface="Calibri"/>
              </a:rPr>
              <a:t>Victory questions (environmental cause)</a:t>
            </a:r>
            <a:endParaRPr/>
          </a:p>
        </p:txBody>
      </p:sp>
      <p:sp>
        <p:nvSpPr>
          <p:cNvPr id="409" name="Google Shape;409;p17"/>
          <p:cNvSpPr txBox="1"/>
          <p:nvPr/>
        </p:nvSpPr>
        <p:spPr>
          <a:xfrm>
            <a:off x="6756402" y="1737915"/>
            <a:ext cx="5435597" cy="2413617"/>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Help the donor define a personally meaningful victory with a “victory menu” </a:t>
            </a:r>
            <a:endParaRPr/>
          </a:p>
        </p:txBody>
      </p:sp>
      <p:cxnSp>
        <p:nvCxnSpPr>
          <p:cNvPr id="410" name="Google Shape;410;p17"/>
          <p:cNvCxnSpPr/>
          <p:nvPr/>
        </p:nvCxnSpPr>
        <p:spPr>
          <a:xfrm rot="10800000">
            <a:off x="6828256" y="1828800"/>
            <a:ext cx="4997984" cy="0"/>
          </a:xfrm>
          <a:prstGeom prst="straightConnector1">
            <a:avLst/>
          </a:prstGeom>
          <a:noFill/>
          <a:ln cap="flat" cmpd="sng" w="38100">
            <a:solidFill>
              <a:schemeClr val="accent2"/>
            </a:solidFill>
            <a:prstDash val="solid"/>
            <a:miter lim="800000"/>
            <a:headEnd len="sm" w="sm" type="none"/>
            <a:tailEnd len="sm" w="sm" type="none"/>
          </a:ln>
        </p:spPr>
      </p:cxnSp>
      <p:pic>
        <p:nvPicPr>
          <p:cNvPr id="411" name="Google Shape;411;p17"/>
          <p:cNvPicPr preferRelativeResize="0"/>
          <p:nvPr/>
        </p:nvPicPr>
        <p:blipFill rotWithShape="1">
          <a:blip r:embed="rId3">
            <a:alphaModFix/>
          </a:blip>
          <a:srcRect b="-5031" l="30655" r="30483" t="-3155"/>
          <a:stretch/>
        </p:blipFill>
        <p:spPr>
          <a:xfrm>
            <a:off x="599586" y="731520"/>
            <a:ext cx="5037618" cy="2885439"/>
          </a:xfrm>
          <a:prstGeom prst="rect">
            <a:avLst/>
          </a:prstGeom>
          <a:noFill/>
          <a:ln>
            <a:noFill/>
          </a:ln>
        </p:spPr>
      </p:pic>
      <p:sp>
        <p:nvSpPr>
          <p:cNvPr id="412" name="Google Shape;412;p17"/>
          <p:cNvSpPr/>
          <p:nvPr/>
        </p:nvSpPr>
        <p:spPr>
          <a:xfrm>
            <a:off x="1509305" y="1231431"/>
            <a:ext cx="3124999" cy="630629"/>
          </a:xfrm>
          <a:prstGeom prst="rect">
            <a:avLst/>
          </a:pr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13" name="Google Shape;413;p17"/>
          <p:cNvSpPr/>
          <p:nvPr/>
        </p:nvSpPr>
        <p:spPr>
          <a:xfrm>
            <a:off x="599586" y="1942591"/>
            <a:ext cx="2215286" cy="1210221"/>
          </a:xfrm>
          <a:prstGeom prst="rect">
            <a:avLst/>
          </a:pr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14" name="Google Shape;414;p17"/>
          <p:cNvSpPr txBox="1"/>
          <p:nvPr/>
        </p:nvSpPr>
        <p:spPr>
          <a:xfrm>
            <a:off x="127000" y="4151532"/>
            <a:ext cx="11938000" cy="2650597"/>
          </a:xfrm>
          <a:prstGeom prst="rect">
            <a:avLst/>
          </a:prstGeom>
          <a:solidFill>
            <a:srgbClr val="C55A11"/>
          </a:solidFill>
          <a:ln>
            <a:noFill/>
          </a:ln>
        </p:spPr>
        <p:txBody>
          <a:bodyPr anchorCtr="0" anchor="t" bIns="45700" lIns="91425" spcFirstLastPara="1" rIns="91425" wrap="square" tIns="91425">
            <a:spAutoFit/>
          </a:bodyPr>
          <a:lstStyle/>
          <a:p>
            <a:pPr indent="0" lvl="0" marL="0" marR="0" rtl="0" algn="l">
              <a:lnSpc>
                <a:spcPct val="70000"/>
              </a:lnSpc>
              <a:spcBef>
                <a:spcPts val="0"/>
              </a:spcBef>
              <a:spcAft>
                <a:spcPts val="0"/>
              </a:spcAft>
              <a:buClr>
                <a:srgbClr val="FFFFFF"/>
              </a:buClr>
              <a:buSzPts val="3200"/>
              <a:buFont typeface="Calibri"/>
              <a:buNone/>
            </a:pPr>
            <a:r>
              <a:rPr b="0" i="0" lang="en-US" sz="3200" u="none" cap="none" strike="noStrike">
                <a:solidFill>
                  <a:srgbClr val="FFFFFF"/>
                </a:solidFill>
                <a:latin typeface="Calibri"/>
                <a:ea typeface="Calibri"/>
                <a:cs typeface="Calibri"/>
                <a:sym typeface="Calibri"/>
              </a:rPr>
              <a:t>On a scale from 0 = Absolutely no importance to 100 = Absolutely the greatest importance, please rate the importance of the work of [org] in the following areas</a:t>
            </a:r>
            <a:endParaRPr/>
          </a:p>
          <a:p>
            <a:pPr indent="0" lvl="0" marL="0" marR="0" rtl="0" algn="l">
              <a:lnSpc>
                <a:spcPct val="70000"/>
              </a:lnSpc>
              <a:spcBef>
                <a:spcPts val="600"/>
              </a:spcBef>
              <a:spcAft>
                <a:spcPts val="0"/>
              </a:spcAft>
              <a:buClr>
                <a:srgbClr val="FFFFFF"/>
              </a:buClr>
              <a:buSzPts val="3200"/>
              <a:buFont typeface="Calibri"/>
              <a:buNone/>
            </a:pPr>
            <a:r>
              <a:rPr b="0" i="0" lang="en-US" sz="3200" u="none" cap="none" strike="noStrike">
                <a:solidFill>
                  <a:srgbClr val="FFFFFF"/>
                </a:solidFill>
                <a:latin typeface="Calibri"/>
                <a:ea typeface="Calibri"/>
                <a:cs typeface="Calibri"/>
                <a:sym typeface="Calibri"/>
              </a:rPr>
              <a:t>___ Environmental conservation</a:t>
            </a:r>
            <a:endParaRPr/>
          </a:p>
          <a:p>
            <a:pPr indent="0" lvl="0" marL="0" marR="0" rtl="0" algn="l">
              <a:lnSpc>
                <a:spcPct val="70000"/>
              </a:lnSpc>
              <a:spcBef>
                <a:spcPts val="0"/>
              </a:spcBef>
              <a:spcAft>
                <a:spcPts val="0"/>
              </a:spcAft>
              <a:buClr>
                <a:srgbClr val="FFFFFF"/>
              </a:buClr>
              <a:buSzPts val="3200"/>
              <a:buFont typeface="Calibri"/>
              <a:buNone/>
            </a:pPr>
            <a:r>
              <a:rPr b="0" i="0" lang="en-US" sz="3200" u="none" cap="none" strike="noStrike">
                <a:solidFill>
                  <a:srgbClr val="FFFFFF"/>
                </a:solidFill>
                <a:latin typeface="Calibri"/>
                <a:ea typeface="Calibri"/>
                <a:cs typeface="Calibri"/>
                <a:sym typeface="Calibri"/>
              </a:rPr>
              <a:t>___ Preserve wetlands for wild ducks and other migrating birds</a:t>
            </a:r>
            <a:endParaRPr/>
          </a:p>
          <a:p>
            <a:pPr indent="0" lvl="0" marL="0" marR="0" rtl="0" algn="l">
              <a:lnSpc>
                <a:spcPct val="70000"/>
              </a:lnSpc>
              <a:spcBef>
                <a:spcPts val="0"/>
              </a:spcBef>
              <a:spcAft>
                <a:spcPts val="0"/>
              </a:spcAft>
              <a:buClr>
                <a:srgbClr val="FFFFFF"/>
              </a:buClr>
              <a:buSzPts val="3200"/>
              <a:buFont typeface="Calibri"/>
              <a:buNone/>
            </a:pPr>
            <a:r>
              <a:rPr b="0" i="0" lang="en-US" sz="3200" u="none" cap="none" strike="noStrike">
                <a:solidFill>
                  <a:srgbClr val="FFFFFF"/>
                </a:solidFill>
                <a:latin typeface="Calibri"/>
                <a:ea typeface="Calibri"/>
                <a:cs typeface="Calibri"/>
                <a:sym typeface="Calibri"/>
              </a:rPr>
              <a:t>___ Protect and restore ancient sequoia and redwood forests in the U.S.</a:t>
            </a:r>
            <a:endParaRPr/>
          </a:p>
          <a:p>
            <a:pPr indent="0" lvl="0" marL="0" marR="0" rtl="0" algn="l">
              <a:lnSpc>
                <a:spcPct val="70000"/>
              </a:lnSpc>
              <a:spcBef>
                <a:spcPts val="0"/>
              </a:spcBef>
              <a:spcAft>
                <a:spcPts val="0"/>
              </a:spcAft>
              <a:buClr>
                <a:srgbClr val="FFFFFF"/>
              </a:buClr>
              <a:buSzPts val="3200"/>
              <a:buFont typeface="Calibri"/>
              <a:buNone/>
            </a:pPr>
            <a:r>
              <a:rPr b="0" i="0" lang="en-US" sz="3200" u="none" cap="none" strike="noStrike">
                <a:solidFill>
                  <a:srgbClr val="FFFFFF"/>
                </a:solidFill>
                <a:latin typeface="Calibri"/>
                <a:ea typeface="Calibri"/>
                <a:cs typeface="Calibri"/>
                <a:sym typeface="Calibri"/>
              </a:rPr>
              <a:t>___ Protect sensitive coral reefs around the globe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18"/>
          <p:cNvSpPr txBox="1"/>
          <p:nvPr/>
        </p:nvSpPr>
        <p:spPr>
          <a:xfrm>
            <a:off x="127000" y="4324808"/>
            <a:ext cx="11938000" cy="2421432"/>
          </a:xfrm>
          <a:prstGeom prst="rect">
            <a:avLst/>
          </a:prstGeom>
          <a:solidFill>
            <a:srgbClr val="C55A11"/>
          </a:solidFill>
          <a:ln>
            <a:noFill/>
          </a:ln>
        </p:spPr>
        <p:txBody>
          <a:bodyPr anchorCtr="0" anchor="t" bIns="45700" lIns="91425" spcFirstLastPara="1" rIns="91425" wrap="square" tIns="91425">
            <a:spAutoFit/>
          </a:bodyPr>
          <a:lstStyle/>
          <a:p>
            <a:pPr indent="0" lvl="0" marL="0" marR="0" rtl="0" algn="l">
              <a:lnSpc>
                <a:spcPct val="70000"/>
              </a:lnSpc>
              <a:spcBef>
                <a:spcPts val="0"/>
              </a:spcBef>
              <a:spcAft>
                <a:spcPts val="0"/>
              </a:spcAft>
              <a:buClr>
                <a:schemeClr val="dk1"/>
              </a:buClr>
              <a:buSzPts val="3000"/>
              <a:buFont typeface="Calibri"/>
              <a:buNone/>
            </a:pPr>
            <a:r>
              <a:t/>
            </a:r>
            <a:endParaRPr b="0" i="0" sz="3000" u="none" cap="none" strike="noStrike">
              <a:solidFill>
                <a:srgbClr val="FFFFFF"/>
              </a:solidFill>
              <a:latin typeface="Calibri"/>
              <a:ea typeface="Calibri"/>
              <a:cs typeface="Calibri"/>
              <a:sym typeface="Calibri"/>
            </a:endParaRPr>
          </a:p>
          <a:p>
            <a:pPr indent="0" lvl="0" marL="0" marR="0" rtl="0" algn="l">
              <a:lnSpc>
                <a:spcPct val="70000"/>
              </a:lnSpc>
              <a:spcBef>
                <a:spcPts val="0"/>
              </a:spcBef>
              <a:spcAft>
                <a:spcPts val="0"/>
              </a:spcAft>
              <a:buClr>
                <a:schemeClr val="dk1"/>
              </a:buClr>
              <a:buSzPts val="3000"/>
              <a:buFont typeface="Calibri"/>
              <a:buNone/>
            </a:pPr>
            <a:r>
              <a:t/>
            </a:r>
            <a:endParaRPr b="0" i="0" sz="3000" u="none" cap="none" strike="noStrike">
              <a:solidFill>
                <a:srgbClr val="FFFFFF"/>
              </a:solidFill>
              <a:latin typeface="Calibri"/>
              <a:ea typeface="Calibri"/>
              <a:cs typeface="Calibri"/>
              <a:sym typeface="Calibri"/>
            </a:endParaRPr>
          </a:p>
          <a:p>
            <a:pPr indent="0" lvl="0" marL="0" marR="0" rtl="0" algn="l">
              <a:lnSpc>
                <a:spcPct val="70000"/>
              </a:lnSpc>
              <a:spcBef>
                <a:spcPts val="0"/>
              </a:spcBef>
              <a:spcAft>
                <a:spcPts val="0"/>
              </a:spcAft>
              <a:buClr>
                <a:schemeClr val="dk1"/>
              </a:buClr>
              <a:buSzPts val="3000"/>
              <a:buFont typeface="Calibri"/>
              <a:buNone/>
            </a:pPr>
            <a:r>
              <a:t/>
            </a:r>
            <a:endParaRPr b="0" i="0" sz="3000" u="none" cap="none" strike="noStrike">
              <a:solidFill>
                <a:srgbClr val="FFFFFF"/>
              </a:solidFill>
              <a:latin typeface="Calibri"/>
              <a:ea typeface="Calibri"/>
              <a:cs typeface="Calibri"/>
              <a:sym typeface="Calibri"/>
            </a:endParaRPr>
          </a:p>
          <a:p>
            <a:pPr indent="0" lvl="0" marL="0" marR="0" rtl="0" algn="l">
              <a:lnSpc>
                <a:spcPct val="70000"/>
              </a:lnSpc>
              <a:spcBef>
                <a:spcPts val="0"/>
              </a:spcBef>
              <a:spcAft>
                <a:spcPts val="0"/>
              </a:spcAft>
              <a:buClr>
                <a:schemeClr val="dk1"/>
              </a:buClr>
              <a:buSzPts val="3000"/>
              <a:buFont typeface="Calibri"/>
              <a:buNone/>
            </a:pPr>
            <a:r>
              <a:t/>
            </a:r>
            <a:endParaRPr b="0" i="0" sz="3000" u="none" cap="none" strike="noStrike">
              <a:solidFill>
                <a:srgbClr val="FFFFFF"/>
              </a:solidFill>
              <a:latin typeface="Calibri"/>
              <a:ea typeface="Calibri"/>
              <a:cs typeface="Calibri"/>
              <a:sym typeface="Calibri"/>
            </a:endParaRPr>
          </a:p>
          <a:p>
            <a:pPr indent="0" lvl="0" marL="0" marR="0" rtl="0" algn="l">
              <a:lnSpc>
                <a:spcPct val="70000"/>
              </a:lnSpc>
              <a:spcBef>
                <a:spcPts val="0"/>
              </a:spcBef>
              <a:spcAft>
                <a:spcPts val="0"/>
              </a:spcAft>
              <a:buClr>
                <a:schemeClr val="dk1"/>
              </a:buClr>
              <a:buSzPts val="3000"/>
              <a:buFont typeface="Calibri"/>
              <a:buNone/>
            </a:pPr>
            <a:r>
              <a:t/>
            </a:r>
            <a:endParaRPr b="0" i="0" sz="3000" u="none" cap="none" strike="noStrike">
              <a:solidFill>
                <a:srgbClr val="FFFFFF"/>
              </a:solidFill>
              <a:latin typeface="Calibri"/>
              <a:ea typeface="Calibri"/>
              <a:cs typeface="Calibri"/>
              <a:sym typeface="Calibri"/>
            </a:endParaRPr>
          </a:p>
          <a:p>
            <a:pPr indent="0" lvl="0" marL="0" marR="0" rtl="0" algn="l">
              <a:lnSpc>
                <a:spcPct val="70000"/>
              </a:lnSpc>
              <a:spcBef>
                <a:spcPts val="0"/>
              </a:spcBef>
              <a:spcAft>
                <a:spcPts val="0"/>
              </a:spcAft>
              <a:buClr>
                <a:schemeClr val="dk1"/>
              </a:buClr>
              <a:buSzPts val="3000"/>
              <a:buFont typeface="Calibri"/>
              <a:buNone/>
            </a:pPr>
            <a:r>
              <a:t/>
            </a:r>
            <a:endParaRPr b="0" i="0" sz="3000" u="none" cap="none" strike="noStrike">
              <a:solidFill>
                <a:srgbClr val="FFFFFF"/>
              </a:solidFill>
              <a:latin typeface="Calibri"/>
              <a:ea typeface="Calibri"/>
              <a:cs typeface="Calibri"/>
              <a:sym typeface="Calibri"/>
            </a:endParaRPr>
          </a:p>
          <a:p>
            <a:pPr indent="0" lvl="0" marL="0" marR="0" rtl="0" algn="l">
              <a:lnSpc>
                <a:spcPct val="70000"/>
              </a:lnSpc>
              <a:spcBef>
                <a:spcPts val="0"/>
              </a:spcBef>
              <a:spcAft>
                <a:spcPts val="0"/>
              </a:spcAft>
              <a:buClr>
                <a:schemeClr val="dk1"/>
              </a:buClr>
              <a:buSzPts val="3000"/>
              <a:buFont typeface="Calibri"/>
              <a:buNone/>
            </a:pPr>
            <a:r>
              <a:t/>
            </a:r>
            <a:endParaRPr b="0" i="0" sz="3000" u="none" cap="none" strike="noStrike">
              <a:solidFill>
                <a:srgbClr val="FFFFFF"/>
              </a:solidFill>
              <a:latin typeface="Calibri"/>
              <a:ea typeface="Calibri"/>
              <a:cs typeface="Calibri"/>
              <a:sym typeface="Calibri"/>
            </a:endParaRPr>
          </a:p>
        </p:txBody>
      </p:sp>
      <p:sp>
        <p:nvSpPr>
          <p:cNvPr id="420" name="Google Shape;420;p18"/>
          <p:cNvSpPr txBox="1"/>
          <p:nvPr/>
        </p:nvSpPr>
        <p:spPr>
          <a:xfrm>
            <a:off x="422322" y="-15293"/>
            <a:ext cx="9418320" cy="1234389"/>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400"/>
              <a:buFont typeface="Calibri"/>
              <a:buNone/>
            </a:pPr>
            <a:r>
              <a:rPr b="0" i="0" lang="en-US" sz="4400" u="none" cap="none" strike="noStrike">
                <a:solidFill>
                  <a:srgbClr val="000000"/>
                </a:solidFill>
                <a:latin typeface="Calibri"/>
                <a:ea typeface="Calibri"/>
                <a:cs typeface="Calibri"/>
                <a:sym typeface="Calibri"/>
              </a:rPr>
              <a:t>Victory questions (all causes research)</a:t>
            </a:r>
            <a:endParaRPr/>
          </a:p>
        </p:txBody>
      </p:sp>
      <p:sp>
        <p:nvSpPr>
          <p:cNvPr id="421" name="Google Shape;421;p18"/>
          <p:cNvSpPr txBox="1"/>
          <p:nvPr/>
        </p:nvSpPr>
        <p:spPr>
          <a:xfrm>
            <a:off x="422322" y="1219096"/>
            <a:ext cx="10662920" cy="259760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One experiment tested ten charities from five causes with three projects per cause. Average giving likelihood was:</a:t>
            </a:r>
            <a:endParaRPr/>
          </a:p>
          <a:p>
            <a:pPr indent="-457200" lvl="0" marL="914400" marR="0" rtl="0" algn="l">
              <a:lnSpc>
                <a:spcPct val="80000"/>
              </a:lnSpc>
              <a:spcBef>
                <a:spcPts val="100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14% when reading about causes </a:t>
            </a:r>
            <a:endParaRPr/>
          </a:p>
          <a:p>
            <a:pPr indent="-457200" lvl="0" marL="914400" marR="0" rtl="0" algn="l">
              <a:lnSpc>
                <a:spcPct val="80000"/>
              </a:lnSpc>
              <a:spcBef>
                <a:spcPts val="100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15% when reading about causes and projects</a:t>
            </a:r>
            <a:endParaRPr/>
          </a:p>
          <a:p>
            <a:pPr indent="-457200" lvl="0" marL="914400" marR="0" rtl="0" algn="l">
              <a:lnSpc>
                <a:spcPct val="80000"/>
              </a:lnSpc>
              <a:spcBef>
                <a:spcPts val="100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19% when rating the importance of causes </a:t>
            </a:r>
            <a:endParaRPr/>
          </a:p>
          <a:p>
            <a:pPr indent="-457200" lvl="0" marL="914400" marR="0" rtl="0" algn="l">
              <a:lnSpc>
                <a:spcPct val="80000"/>
              </a:lnSpc>
              <a:spcBef>
                <a:spcPts val="100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21% when rating the importance of causes and projects</a:t>
            </a:r>
            <a:endParaRPr/>
          </a:p>
          <a:p>
            <a:pPr indent="0" lvl="0" marL="0" marR="0" rtl="0" algn="l">
              <a:lnSpc>
                <a:spcPct val="80000"/>
              </a:lnSpc>
              <a:spcBef>
                <a:spcPts val="1000"/>
              </a:spcBef>
              <a:spcAft>
                <a:spcPts val="0"/>
              </a:spcAft>
              <a:buClr>
                <a:schemeClr val="dk1"/>
              </a:buClr>
              <a:buSzPts val="3200"/>
              <a:buFont typeface="Arial"/>
              <a:buNone/>
            </a:pPr>
            <a:r>
              <a:t/>
            </a:r>
            <a:endParaRPr b="0" i="0" sz="3200" u="none" cap="none" strike="noStrike">
              <a:solidFill>
                <a:srgbClr val="000000"/>
              </a:solidFill>
              <a:latin typeface="Calibri"/>
              <a:ea typeface="Calibri"/>
              <a:cs typeface="Calibri"/>
              <a:sym typeface="Calibri"/>
            </a:endParaRPr>
          </a:p>
        </p:txBody>
      </p:sp>
      <p:cxnSp>
        <p:nvCxnSpPr>
          <p:cNvPr id="422" name="Google Shape;422;p18"/>
          <p:cNvCxnSpPr/>
          <p:nvPr/>
        </p:nvCxnSpPr>
        <p:spPr>
          <a:xfrm>
            <a:off x="497840" y="1061720"/>
            <a:ext cx="8717280" cy="0"/>
          </a:xfrm>
          <a:prstGeom prst="straightConnector1">
            <a:avLst/>
          </a:prstGeom>
          <a:noFill/>
          <a:ln cap="flat" cmpd="sng" w="38100">
            <a:solidFill>
              <a:schemeClr val="accent2"/>
            </a:solidFill>
            <a:prstDash val="solid"/>
            <a:miter lim="800000"/>
            <a:headEnd len="sm" w="sm" type="none"/>
            <a:tailEnd len="sm" w="sm" type="none"/>
          </a:ln>
        </p:spPr>
      </p:cxnSp>
      <p:pic>
        <p:nvPicPr>
          <p:cNvPr id="423" name="Google Shape;423;p18"/>
          <p:cNvPicPr preferRelativeResize="0"/>
          <p:nvPr/>
        </p:nvPicPr>
        <p:blipFill rotWithShape="1">
          <a:blip r:embed="rId3">
            <a:alphaModFix/>
          </a:blip>
          <a:srcRect b="-5031" l="30655" r="30483" t="-3155"/>
          <a:stretch/>
        </p:blipFill>
        <p:spPr>
          <a:xfrm>
            <a:off x="9447381" y="-68751"/>
            <a:ext cx="2674313" cy="1531789"/>
          </a:xfrm>
          <a:prstGeom prst="rect">
            <a:avLst/>
          </a:prstGeom>
          <a:noFill/>
          <a:ln>
            <a:noFill/>
          </a:ln>
        </p:spPr>
      </p:pic>
      <p:sp>
        <p:nvSpPr>
          <p:cNvPr id="424" name="Google Shape;424;p18"/>
          <p:cNvSpPr/>
          <p:nvPr/>
        </p:nvSpPr>
        <p:spPr>
          <a:xfrm>
            <a:off x="9847430" y="111760"/>
            <a:ext cx="1806090" cy="381332"/>
          </a:xfrm>
          <a:prstGeom prst="rect">
            <a:avLst/>
          </a:pr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25" name="Google Shape;425;p18"/>
          <p:cNvSpPr/>
          <p:nvPr/>
        </p:nvSpPr>
        <p:spPr>
          <a:xfrm>
            <a:off x="9447380" y="530090"/>
            <a:ext cx="1220619" cy="742463"/>
          </a:xfrm>
          <a:prstGeom prst="rect">
            <a:avLst/>
          </a:pr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26" name="Google Shape;426;p18"/>
          <p:cNvSpPr txBox="1"/>
          <p:nvPr/>
        </p:nvSpPr>
        <p:spPr>
          <a:xfrm>
            <a:off x="3017520" y="6210709"/>
            <a:ext cx="7782560" cy="5355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F7CAAC"/>
              </a:buClr>
              <a:buSzPts val="1600"/>
              <a:buFont typeface="Calibri"/>
              <a:buNone/>
            </a:pPr>
            <a:r>
              <a:rPr b="0" i="0" lang="en-US" sz="1600" u="none" cap="none" strike="noStrike">
                <a:solidFill>
                  <a:srgbClr val="F7CAAC"/>
                </a:solidFill>
                <a:latin typeface="Calibri"/>
                <a:ea typeface="Calibri"/>
                <a:cs typeface="Calibri"/>
                <a:sym typeface="Calibri"/>
              </a:rPr>
              <a:t>James, R. N., III. (2018). Increasing charitable donation intentions with preliminary importance ratings. </a:t>
            </a:r>
            <a:r>
              <a:rPr b="0" i="1" lang="en-US" sz="1600" u="none" cap="none" strike="noStrike">
                <a:solidFill>
                  <a:srgbClr val="F7CAAC"/>
                </a:solidFill>
                <a:latin typeface="Calibri"/>
                <a:ea typeface="Calibri"/>
                <a:cs typeface="Calibri"/>
                <a:sym typeface="Calibri"/>
              </a:rPr>
              <a:t>International Review of Public and Nonprofit Marketing, 15</a:t>
            </a:r>
            <a:r>
              <a:rPr b="0" i="0" lang="en-US" sz="1600" u="none" cap="none" strike="noStrike">
                <a:solidFill>
                  <a:srgbClr val="F7CAAC"/>
                </a:solidFill>
                <a:latin typeface="Calibri"/>
                <a:ea typeface="Calibri"/>
                <a:cs typeface="Calibri"/>
                <a:sym typeface="Calibri"/>
              </a:rPr>
              <a:t>(3), 393-411.</a:t>
            </a:r>
            <a:endParaRPr b="0" i="0" sz="1800" u="none" cap="none" strike="noStrike">
              <a:solidFill>
                <a:srgbClr val="F7CAAC"/>
              </a:solidFill>
              <a:latin typeface="Calibri"/>
              <a:ea typeface="Calibri"/>
              <a:cs typeface="Calibri"/>
              <a:sym typeface="Calibri"/>
            </a:endParaRPr>
          </a:p>
        </p:txBody>
      </p:sp>
      <p:pic>
        <p:nvPicPr>
          <p:cNvPr descr="Icon&#10;&#10;Description automatically generated" id="427" name="Google Shape;427;p18"/>
          <p:cNvPicPr preferRelativeResize="0"/>
          <p:nvPr/>
        </p:nvPicPr>
        <p:blipFill rotWithShape="1">
          <a:blip r:embed="rId4">
            <a:alphaModFix/>
          </a:blip>
          <a:srcRect b="0" l="0" r="0" t="0"/>
          <a:stretch/>
        </p:blipFill>
        <p:spPr>
          <a:xfrm>
            <a:off x="320040" y="4282492"/>
            <a:ext cx="2442213" cy="24422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19"/>
          <p:cNvSpPr txBox="1"/>
          <p:nvPr/>
        </p:nvSpPr>
        <p:spPr>
          <a:xfrm>
            <a:off x="422322" y="-15293"/>
            <a:ext cx="9418320" cy="1234389"/>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400"/>
              <a:buFont typeface="Calibri"/>
              <a:buNone/>
            </a:pPr>
            <a:r>
              <a:rPr b="0" i="0" lang="en-US" sz="4400" u="none" cap="none" strike="noStrike">
                <a:solidFill>
                  <a:srgbClr val="000000"/>
                </a:solidFill>
                <a:latin typeface="Calibri"/>
                <a:ea typeface="Calibri"/>
                <a:cs typeface="Calibri"/>
                <a:sym typeface="Calibri"/>
              </a:rPr>
              <a:t>Victory questions (environmental cause)</a:t>
            </a:r>
            <a:endParaRPr/>
          </a:p>
        </p:txBody>
      </p:sp>
      <p:sp>
        <p:nvSpPr>
          <p:cNvPr id="433" name="Google Shape;433;p19"/>
          <p:cNvSpPr txBox="1"/>
          <p:nvPr/>
        </p:nvSpPr>
        <p:spPr>
          <a:xfrm>
            <a:off x="422322" y="1219096"/>
            <a:ext cx="10052638" cy="259760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Using the cause and 3 projects below, donation likelihood to The Nature Conservancy </a:t>
            </a:r>
            <a:r>
              <a:rPr b="0" i="1" lang="en-US" sz="3200" u="none" cap="none" strike="noStrike">
                <a:solidFill>
                  <a:srgbClr val="000000"/>
                </a:solidFill>
                <a:latin typeface="Calibri"/>
                <a:ea typeface="Calibri"/>
                <a:cs typeface="Calibri"/>
                <a:sym typeface="Calibri"/>
              </a:rPr>
              <a:t>[or World Wildlife Fund] </a:t>
            </a:r>
            <a:r>
              <a:rPr b="0" i="0" lang="en-US" sz="3200" u="none" cap="none" strike="noStrike">
                <a:solidFill>
                  <a:srgbClr val="000000"/>
                </a:solidFill>
                <a:latin typeface="Calibri"/>
                <a:ea typeface="Calibri"/>
                <a:cs typeface="Calibri"/>
                <a:sym typeface="Calibri"/>
              </a:rPr>
              <a:t>was</a:t>
            </a:r>
            <a:endParaRPr/>
          </a:p>
          <a:p>
            <a:pPr indent="-457200" lvl="0" marL="914400" marR="0" rtl="0" algn="l">
              <a:lnSpc>
                <a:spcPct val="80000"/>
              </a:lnSpc>
              <a:spcBef>
                <a:spcPts val="100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11% </a:t>
            </a:r>
            <a:r>
              <a:rPr b="0" i="1" lang="en-US" sz="3200" u="none" cap="none" strike="noStrike">
                <a:solidFill>
                  <a:srgbClr val="000000"/>
                </a:solidFill>
                <a:latin typeface="Calibri"/>
                <a:ea typeface="Calibri"/>
                <a:cs typeface="Calibri"/>
                <a:sym typeface="Calibri"/>
              </a:rPr>
              <a:t>[or 13%] </a:t>
            </a:r>
            <a:r>
              <a:rPr b="0" i="0" lang="en-US" sz="3200" u="none" cap="none" strike="noStrike">
                <a:solidFill>
                  <a:srgbClr val="000000"/>
                </a:solidFill>
                <a:latin typeface="Calibri"/>
                <a:ea typeface="Calibri"/>
                <a:cs typeface="Calibri"/>
                <a:sym typeface="Calibri"/>
              </a:rPr>
              <a:t>when reading about causes</a:t>
            </a:r>
            <a:endParaRPr/>
          </a:p>
          <a:p>
            <a:pPr indent="-457200" lvl="0" marL="914400" marR="0" rtl="0" algn="l">
              <a:lnSpc>
                <a:spcPct val="80000"/>
              </a:lnSpc>
              <a:spcBef>
                <a:spcPts val="100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12% </a:t>
            </a:r>
            <a:r>
              <a:rPr b="0" i="1" lang="en-US" sz="3200" u="none" cap="none" strike="noStrike">
                <a:solidFill>
                  <a:srgbClr val="000000"/>
                </a:solidFill>
                <a:latin typeface="Calibri"/>
                <a:ea typeface="Calibri"/>
                <a:cs typeface="Calibri"/>
                <a:sym typeface="Calibri"/>
              </a:rPr>
              <a:t>[or 13%] </a:t>
            </a:r>
            <a:r>
              <a:rPr b="0" i="0" lang="en-US" sz="3200" u="none" cap="none" strike="noStrike">
                <a:solidFill>
                  <a:srgbClr val="000000"/>
                </a:solidFill>
                <a:latin typeface="Calibri"/>
                <a:ea typeface="Calibri"/>
                <a:cs typeface="Calibri"/>
                <a:sym typeface="Calibri"/>
              </a:rPr>
              <a:t>when reading about causes and projects</a:t>
            </a:r>
            <a:endParaRPr/>
          </a:p>
          <a:p>
            <a:pPr indent="-457200" lvl="0" marL="914400" marR="0" rtl="0" algn="l">
              <a:lnSpc>
                <a:spcPct val="80000"/>
              </a:lnSpc>
              <a:spcBef>
                <a:spcPts val="100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15% </a:t>
            </a:r>
            <a:r>
              <a:rPr b="0" i="1" lang="en-US" sz="3200" u="none" cap="none" strike="noStrike">
                <a:solidFill>
                  <a:srgbClr val="000000"/>
                </a:solidFill>
                <a:latin typeface="Calibri"/>
                <a:ea typeface="Calibri"/>
                <a:cs typeface="Calibri"/>
                <a:sym typeface="Calibri"/>
              </a:rPr>
              <a:t>[or 16%] </a:t>
            </a:r>
            <a:r>
              <a:rPr b="0" i="0" lang="en-US" sz="3200" u="none" cap="none" strike="noStrike">
                <a:solidFill>
                  <a:srgbClr val="000000"/>
                </a:solidFill>
                <a:latin typeface="Calibri"/>
                <a:ea typeface="Calibri"/>
                <a:cs typeface="Calibri"/>
                <a:sym typeface="Calibri"/>
              </a:rPr>
              <a:t>when rating causes</a:t>
            </a:r>
            <a:endParaRPr/>
          </a:p>
          <a:p>
            <a:pPr indent="-457200" lvl="0" marL="914400" marR="0" rtl="0" algn="l">
              <a:lnSpc>
                <a:spcPct val="80000"/>
              </a:lnSpc>
              <a:spcBef>
                <a:spcPts val="100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18% </a:t>
            </a:r>
            <a:r>
              <a:rPr b="0" i="1" lang="en-US" sz="3200" u="none" cap="none" strike="noStrike">
                <a:solidFill>
                  <a:srgbClr val="000000"/>
                </a:solidFill>
                <a:latin typeface="Calibri"/>
                <a:ea typeface="Calibri"/>
                <a:cs typeface="Calibri"/>
                <a:sym typeface="Calibri"/>
              </a:rPr>
              <a:t>[or 19%] </a:t>
            </a:r>
            <a:r>
              <a:rPr b="0" i="0" lang="en-US" sz="3200" u="none" cap="none" strike="noStrike">
                <a:solidFill>
                  <a:srgbClr val="000000"/>
                </a:solidFill>
                <a:latin typeface="Calibri"/>
                <a:ea typeface="Calibri"/>
                <a:cs typeface="Calibri"/>
                <a:sym typeface="Calibri"/>
              </a:rPr>
              <a:t>when rating causes and projects </a:t>
            </a:r>
            <a:endParaRPr/>
          </a:p>
          <a:p>
            <a:pPr indent="0" lvl="0" marL="0" marR="0" rtl="0" algn="l">
              <a:lnSpc>
                <a:spcPct val="80000"/>
              </a:lnSpc>
              <a:spcBef>
                <a:spcPts val="1000"/>
              </a:spcBef>
              <a:spcAft>
                <a:spcPts val="0"/>
              </a:spcAft>
              <a:buClr>
                <a:schemeClr val="dk1"/>
              </a:buClr>
              <a:buSzPts val="3200"/>
              <a:buFont typeface="Arial"/>
              <a:buNone/>
            </a:pPr>
            <a:r>
              <a:t/>
            </a:r>
            <a:endParaRPr b="0" i="0" sz="3200" u="none" cap="none" strike="noStrike">
              <a:solidFill>
                <a:srgbClr val="000000"/>
              </a:solidFill>
              <a:latin typeface="Calibri"/>
              <a:ea typeface="Calibri"/>
              <a:cs typeface="Calibri"/>
              <a:sym typeface="Calibri"/>
            </a:endParaRPr>
          </a:p>
        </p:txBody>
      </p:sp>
      <p:cxnSp>
        <p:nvCxnSpPr>
          <p:cNvPr id="434" name="Google Shape;434;p19"/>
          <p:cNvCxnSpPr/>
          <p:nvPr/>
        </p:nvCxnSpPr>
        <p:spPr>
          <a:xfrm>
            <a:off x="497840" y="1061720"/>
            <a:ext cx="8717280" cy="0"/>
          </a:xfrm>
          <a:prstGeom prst="straightConnector1">
            <a:avLst/>
          </a:prstGeom>
          <a:noFill/>
          <a:ln cap="flat" cmpd="sng" w="38100">
            <a:solidFill>
              <a:schemeClr val="accent2"/>
            </a:solidFill>
            <a:prstDash val="solid"/>
            <a:miter lim="800000"/>
            <a:headEnd len="sm" w="sm" type="none"/>
            <a:tailEnd len="sm" w="sm" type="none"/>
          </a:ln>
        </p:spPr>
      </p:cxnSp>
      <p:pic>
        <p:nvPicPr>
          <p:cNvPr id="435" name="Google Shape;435;p19"/>
          <p:cNvPicPr preferRelativeResize="0"/>
          <p:nvPr/>
        </p:nvPicPr>
        <p:blipFill rotWithShape="1">
          <a:blip r:embed="rId3">
            <a:alphaModFix/>
          </a:blip>
          <a:srcRect b="-5031" l="30655" r="30483" t="-3155"/>
          <a:stretch/>
        </p:blipFill>
        <p:spPr>
          <a:xfrm>
            <a:off x="9447381" y="-68751"/>
            <a:ext cx="2674313" cy="1531789"/>
          </a:xfrm>
          <a:prstGeom prst="rect">
            <a:avLst/>
          </a:prstGeom>
          <a:noFill/>
          <a:ln>
            <a:noFill/>
          </a:ln>
        </p:spPr>
      </p:pic>
      <p:sp>
        <p:nvSpPr>
          <p:cNvPr id="436" name="Google Shape;436;p19"/>
          <p:cNvSpPr/>
          <p:nvPr/>
        </p:nvSpPr>
        <p:spPr>
          <a:xfrm>
            <a:off x="9847430" y="111760"/>
            <a:ext cx="1806090" cy="381332"/>
          </a:xfrm>
          <a:prstGeom prst="rect">
            <a:avLst/>
          </a:pr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37" name="Google Shape;437;p19"/>
          <p:cNvSpPr/>
          <p:nvPr/>
        </p:nvSpPr>
        <p:spPr>
          <a:xfrm>
            <a:off x="9447380" y="812800"/>
            <a:ext cx="1220619" cy="459753"/>
          </a:xfrm>
          <a:prstGeom prst="rect">
            <a:avLst/>
          </a:pr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38" name="Google Shape;438;p19"/>
          <p:cNvSpPr/>
          <p:nvPr/>
        </p:nvSpPr>
        <p:spPr>
          <a:xfrm>
            <a:off x="10017759" y="546551"/>
            <a:ext cx="457201" cy="337308"/>
          </a:xfrm>
          <a:prstGeom prst="rect">
            <a:avLst/>
          </a:pr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39" name="Google Shape;439;p19"/>
          <p:cNvSpPr txBox="1"/>
          <p:nvPr/>
        </p:nvSpPr>
        <p:spPr>
          <a:xfrm>
            <a:off x="127000" y="4151532"/>
            <a:ext cx="11938000" cy="2650597"/>
          </a:xfrm>
          <a:prstGeom prst="rect">
            <a:avLst/>
          </a:prstGeom>
          <a:solidFill>
            <a:srgbClr val="C55A11"/>
          </a:solidFill>
          <a:ln>
            <a:noFill/>
          </a:ln>
        </p:spPr>
        <p:txBody>
          <a:bodyPr anchorCtr="0" anchor="t" bIns="45700" lIns="91425" spcFirstLastPara="1" rIns="91425" wrap="square" tIns="91425">
            <a:spAutoFit/>
          </a:bodyPr>
          <a:lstStyle/>
          <a:p>
            <a:pPr indent="0" lvl="0" marL="0" marR="0" rtl="0" algn="l">
              <a:lnSpc>
                <a:spcPct val="70000"/>
              </a:lnSpc>
              <a:spcBef>
                <a:spcPts val="0"/>
              </a:spcBef>
              <a:spcAft>
                <a:spcPts val="0"/>
              </a:spcAft>
              <a:buClr>
                <a:srgbClr val="FFFFFF"/>
              </a:buClr>
              <a:buSzPts val="3200"/>
              <a:buFont typeface="Calibri"/>
              <a:buNone/>
            </a:pPr>
            <a:r>
              <a:rPr b="0" i="0" lang="en-US" sz="3200" u="none" cap="none" strike="noStrike">
                <a:solidFill>
                  <a:srgbClr val="FFFFFF"/>
                </a:solidFill>
                <a:latin typeface="Calibri"/>
                <a:ea typeface="Calibri"/>
                <a:cs typeface="Calibri"/>
                <a:sym typeface="Calibri"/>
              </a:rPr>
              <a:t>On a scale from 0 = Absolutely no importance to 100 = Absolutely the greatest importance, please rate the importance of the work of [org] in the following areas</a:t>
            </a:r>
            <a:endParaRPr/>
          </a:p>
          <a:p>
            <a:pPr indent="0" lvl="0" marL="0" marR="0" rtl="0" algn="l">
              <a:lnSpc>
                <a:spcPct val="70000"/>
              </a:lnSpc>
              <a:spcBef>
                <a:spcPts val="600"/>
              </a:spcBef>
              <a:spcAft>
                <a:spcPts val="0"/>
              </a:spcAft>
              <a:buClr>
                <a:srgbClr val="FFFFFF"/>
              </a:buClr>
              <a:buSzPts val="3200"/>
              <a:buFont typeface="Calibri"/>
              <a:buNone/>
            </a:pPr>
            <a:r>
              <a:rPr b="0" i="0" lang="en-US" sz="3200" u="none" cap="none" strike="noStrike">
                <a:solidFill>
                  <a:srgbClr val="FFFFFF"/>
                </a:solidFill>
                <a:latin typeface="Calibri"/>
                <a:ea typeface="Calibri"/>
                <a:cs typeface="Calibri"/>
                <a:sym typeface="Calibri"/>
              </a:rPr>
              <a:t>___ Environmental conservation</a:t>
            </a:r>
            <a:endParaRPr/>
          </a:p>
          <a:p>
            <a:pPr indent="0" lvl="0" marL="0" marR="0" rtl="0" algn="l">
              <a:lnSpc>
                <a:spcPct val="70000"/>
              </a:lnSpc>
              <a:spcBef>
                <a:spcPts val="0"/>
              </a:spcBef>
              <a:spcAft>
                <a:spcPts val="0"/>
              </a:spcAft>
              <a:buClr>
                <a:srgbClr val="FFFFFF"/>
              </a:buClr>
              <a:buSzPts val="3200"/>
              <a:buFont typeface="Calibri"/>
              <a:buNone/>
            </a:pPr>
            <a:r>
              <a:rPr b="0" i="0" lang="en-US" sz="3200" u="none" cap="none" strike="noStrike">
                <a:solidFill>
                  <a:srgbClr val="FFFFFF"/>
                </a:solidFill>
                <a:latin typeface="Calibri"/>
                <a:ea typeface="Calibri"/>
                <a:cs typeface="Calibri"/>
                <a:sym typeface="Calibri"/>
              </a:rPr>
              <a:t>___ Preserve wetlands for wild ducks and other migrating birds</a:t>
            </a:r>
            <a:endParaRPr/>
          </a:p>
          <a:p>
            <a:pPr indent="0" lvl="0" marL="0" marR="0" rtl="0" algn="l">
              <a:lnSpc>
                <a:spcPct val="70000"/>
              </a:lnSpc>
              <a:spcBef>
                <a:spcPts val="0"/>
              </a:spcBef>
              <a:spcAft>
                <a:spcPts val="0"/>
              </a:spcAft>
              <a:buClr>
                <a:srgbClr val="FFFFFF"/>
              </a:buClr>
              <a:buSzPts val="3200"/>
              <a:buFont typeface="Calibri"/>
              <a:buNone/>
            </a:pPr>
            <a:r>
              <a:rPr b="0" i="0" lang="en-US" sz="3200" u="none" cap="none" strike="noStrike">
                <a:solidFill>
                  <a:srgbClr val="FFFFFF"/>
                </a:solidFill>
                <a:latin typeface="Calibri"/>
                <a:ea typeface="Calibri"/>
                <a:cs typeface="Calibri"/>
                <a:sym typeface="Calibri"/>
              </a:rPr>
              <a:t>___ Protect and restore ancient sequoia and redwood forests in the U.S.</a:t>
            </a:r>
            <a:endParaRPr/>
          </a:p>
          <a:p>
            <a:pPr indent="0" lvl="0" marL="0" marR="0" rtl="0" algn="l">
              <a:lnSpc>
                <a:spcPct val="70000"/>
              </a:lnSpc>
              <a:spcBef>
                <a:spcPts val="0"/>
              </a:spcBef>
              <a:spcAft>
                <a:spcPts val="0"/>
              </a:spcAft>
              <a:buClr>
                <a:srgbClr val="FFFFFF"/>
              </a:buClr>
              <a:buSzPts val="3200"/>
              <a:buFont typeface="Calibri"/>
              <a:buNone/>
            </a:pPr>
            <a:r>
              <a:rPr b="0" i="0" lang="en-US" sz="3200" u="none" cap="none" strike="noStrike">
                <a:solidFill>
                  <a:srgbClr val="FFFFFF"/>
                </a:solidFill>
                <a:latin typeface="Calibri"/>
                <a:ea typeface="Calibri"/>
                <a:cs typeface="Calibri"/>
                <a:sym typeface="Calibri"/>
              </a:rPr>
              <a:t>___ Protect sensitive coral reefs around the globe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3" name="Shape 443"/>
        <p:cNvGrpSpPr/>
        <p:nvPr/>
      </p:nvGrpSpPr>
      <p:grpSpPr>
        <a:xfrm>
          <a:off x="0" y="0"/>
          <a:ext cx="0" cy="0"/>
          <a:chOff x="0" y="0"/>
          <a:chExt cx="0" cy="0"/>
        </a:xfrm>
      </p:grpSpPr>
      <p:sp>
        <p:nvSpPr>
          <p:cNvPr id="444" name="Google Shape;444;p20"/>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45" name="Google Shape;445;p20"/>
          <p:cNvSpPr txBox="1"/>
          <p:nvPr>
            <p:ph type="title"/>
          </p:nvPr>
        </p:nvSpPr>
        <p:spPr>
          <a:xfrm>
            <a:off x="4482192" y="89807"/>
            <a:ext cx="7706760" cy="89494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Victory questions (university)</a:t>
            </a:r>
            <a:endParaRPr/>
          </a:p>
        </p:txBody>
      </p:sp>
      <p:pic>
        <p:nvPicPr>
          <p:cNvPr descr="A picture containing text, businesscard, vector graphics&#10;&#10;Description automatically generated" id="446" name="Google Shape;446;p20"/>
          <p:cNvPicPr preferRelativeResize="0"/>
          <p:nvPr>
            <p:ph idx="2" type="pic"/>
          </p:nvPr>
        </p:nvPicPr>
        <p:blipFill rotWithShape="1">
          <a:blip r:embed="rId3">
            <a:alphaModFix/>
          </a:blip>
          <a:srcRect b="0" l="32581" r="29599" t="0"/>
          <a:stretch/>
        </p:blipFill>
        <p:spPr>
          <a:xfrm>
            <a:off x="20" y="1"/>
            <a:ext cx="4052522" cy="6858000"/>
          </a:xfrm>
          <a:prstGeom prst="rect">
            <a:avLst/>
          </a:prstGeom>
          <a:noFill/>
          <a:ln>
            <a:noFill/>
          </a:ln>
        </p:spPr>
      </p:pic>
      <p:sp>
        <p:nvSpPr>
          <p:cNvPr id="447" name="Google Shape;447;p20"/>
          <p:cNvSpPr txBox="1"/>
          <p:nvPr>
            <p:ph idx="1" type="body"/>
          </p:nvPr>
        </p:nvSpPr>
        <p:spPr>
          <a:xfrm>
            <a:off x="4482192" y="1356723"/>
            <a:ext cx="7706759" cy="5633357"/>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3200"/>
              <a:buNone/>
            </a:pPr>
            <a:r>
              <a:rPr lang="en-US" sz="3200"/>
              <a:t>A) “Annual alumni giving through the Penn Fund directly supports these priorities of undergraduate education.</a:t>
            </a:r>
            <a:endParaRPr/>
          </a:p>
          <a:p>
            <a:pPr indent="-228600" lvl="0" marL="457200" marR="0" rtl="0" algn="l">
              <a:lnSpc>
                <a:spcPct val="80000"/>
              </a:lnSpc>
              <a:spcBef>
                <a:spcPts val="600"/>
              </a:spcBef>
              <a:spcAft>
                <a:spcPts val="0"/>
              </a:spcAft>
              <a:buClr>
                <a:schemeClr val="dk1"/>
              </a:buClr>
              <a:buSzPts val="3200"/>
              <a:buFont typeface="Arial"/>
              <a:buChar char="•"/>
            </a:pPr>
            <a:r>
              <a:rPr lang="en-US" sz="3200"/>
              <a:t>🗹 Student financial aid</a:t>
            </a:r>
            <a:endParaRPr/>
          </a:p>
          <a:p>
            <a:pPr indent="-228600" lvl="0" marL="457200" marR="0" rtl="0" algn="l">
              <a:lnSpc>
                <a:spcPct val="80000"/>
              </a:lnSpc>
              <a:spcBef>
                <a:spcPts val="600"/>
              </a:spcBef>
              <a:spcAft>
                <a:spcPts val="0"/>
              </a:spcAft>
              <a:buClr>
                <a:schemeClr val="dk1"/>
              </a:buClr>
              <a:buSzPts val="3200"/>
              <a:buFont typeface="Arial"/>
              <a:buChar char="•"/>
            </a:pPr>
            <a:r>
              <a:rPr lang="en-US" sz="3200"/>
              <a:t>🗹 Student and academic life</a:t>
            </a:r>
            <a:endParaRPr/>
          </a:p>
          <a:p>
            <a:pPr indent="-228600" lvl="0" marL="457200" marR="0" rtl="0" algn="l">
              <a:lnSpc>
                <a:spcPct val="80000"/>
              </a:lnSpc>
              <a:spcBef>
                <a:spcPts val="600"/>
              </a:spcBef>
              <a:spcAft>
                <a:spcPts val="0"/>
              </a:spcAft>
              <a:buClr>
                <a:schemeClr val="dk1"/>
              </a:buClr>
              <a:buSzPts val="3200"/>
              <a:buFont typeface="Arial"/>
              <a:buChar char="•"/>
            </a:pPr>
            <a:r>
              <a:rPr lang="en-US" sz="3200"/>
              <a:t>🗹 Residential life</a:t>
            </a:r>
            <a:endParaRPr/>
          </a:p>
          <a:p>
            <a:pPr indent="-228600" lvl="0" marL="457200" marR="0" rtl="0" algn="l">
              <a:lnSpc>
                <a:spcPct val="80000"/>
              </a:lnSpc>
              <a:spcBef>
                <a:spcPts val="600"/>
              </a:spcBef>
              <a:spcAft>
                <a:spcPts val="0"/>
              </a:spcAft>
              <a:buClr>
                <a:schemeClr val="dk1"/>
              </a:buClr>
              <a:buSzPts val="3200"/>
              <a:buFont typeface="Arial"/>
              <a:buChar char="•"/>
            </a:pPr>
            <a:r>
              <a:rPr lang="en-US" sz="3200"/>
              <a:t>🗹 Special campus initiatives”</a:t>
            </a:r>
            <a:endParaRPr/>
          </a:p>
          <a:p>
            <a:pPr indent="0" lvl="1" marL="457200" rtl="0" algn="l">
              <a:lnSpc>
                <a:spcPct val="80000"/>
              </a:lnSpc>
              <a:spcBef>
                <a:spcPts val="500"/>
              </a:spcBef>
              <a:spcAft>
                <a:spcPts val="0"/>
              </a:spcAft>
              <a:buClr>
                <a:schemeClr val="dk1"/>
              </a:buClr>
              <a:buSzPts val="3200"/>
              <a:buNone/>
            </a:pPr>
            <a:r>
              <a:rPr lang="en-US" sz="3200"/>
              <a:t>“Rich”: $192 avg; “Powerful”: $158 avg</a:t>
            </a:r>
            <a:endParaRPr/>
          </a:p>
          <a:p>
            <a:pPr indent="0" lvl="0" marL="0" rtl="0" algn="l">
              <a:lnSpc>
                <a:spcPct val="80000"/>
              </a:lnSpc>
              <a:spcBef>
                <a:spcPts val="2400"/>
              </a:spcBef>
              <a:spcAft>
                <a:spcPts val="0"/>
              </a:spcAft>
              <a:buClr>
                <a:schemeClr val="dk1"/>
              </a:buClr>
              <a:buSzPts val="3200"/>
              <a:buNone/>
            </a:pPr>
            <a:r>
              <a:rPr lang="en-US" sz="3200"/>
              <a:t>B) Remove the checks from the boxes and add, “Tell us which is most important to you. (Please check one box)”</a:t>
            </a:r>
            <a:endParaRPr/>
          </a:p>
          <a:p>
            <a:pPr indent="0" lvl="1" marL="457200" rtl="0" algn="l">
              <a:lnSpc>
                <a:spcPct val="80000"/>
              </a:lnSpc>
              <a:spcBef>
                <a:spcPts val="500"/>
              </a:spcBef>
              <a:spcAft>
                <a:spcPts val="0"/>
              </a:spcAft>
              <a:buClr>
                <a:schemeClr val="dk1"/>
              </a:buClr>
              <a:buSzPts val="3200"/>
              <a:buNone/>
            </a:pPr>
            <a:r>
              <a:rPr lang="en-US" sz="3200"/>
              <a:t>“Rich”: $463 avg; “Powerful”: $714 avg</a:t>
            </a:r>
            <a:endParaRPr/>
          </a:p>
        </p:txBody>
      </p:sp>
      <p:cxnSp>
        <p:nvCxnSpPr>
          <p:cNvPr id="448" name="Google Shape;448;p20"/>
          <p:cNvCxnSpPr/>
          <p:nvPr/>
        </p:nvCxnSpPr>
        <p:spPr>
          <a:xfrm>
            <a:off x="4604657" y="1143363"/>
            <a:ext cx="7037614" cy="0"/>
          </a:xfrm>
          <a:prstGeom prst="straightConnector1">
            <a:avLst/>
          </a:prstGeom>
          <a:noFill/>
          <a:ln cap="flat" cmpd="sng" w="38100">
            <a:solidFill>
              <a:srgbClr val="96DD39"/>
            </a:solidFill>
            <a:prstDash val="solid"/>
            <a:miter lim="800000"/>
            <a:headEnd len="sm" w="sm" type="none"/>
            <a:tailEnd len="sm" w="sm" type="none"/>
          </a:ln>
        </p:spPr>
      </p:cxnSp>
      <p:sp>
        <p:nvSpPr>
          <p:cNvPr id="449" name="Google Shape;449;p20"/>
          <p:cNvSpPr txBox="1"/>
          <p:nvPr/>
        </p:nvSpPr>
        <p:spPr>
          <a:xfrm>
            <a:off x="0" y="6303552"/>
            <a:ext cx="3958260" cy="554447"/>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C4E0B2"/>
              </a:buClr>
              <a:buSzPts val="1400"/>
              <a:buFont typeface="Calibri"/>
              <a:buNone/>
            </a:pPr>
            <a:r>
              <a:rPr b="0" i="0" lang="en-US" sz="1400" u="none" cap="none" strike="noStrike">
                <a:solidFill>
                  <a:srgbClr val="C4E0B2"/>
                </a:solidFill>
                <a:latin typeface="Calibri"/>
                <a:ea typeface="Calibri"/>
                <a:cs typeface="Calibri"/>
                <a:sym typeface="Calibri"/>
              </a:rPr>
              <a:t>Kessler, J. B., Milkman, K. L., &amp; Zhang, C. Y. (2019). Getting the rich and powerful to give. </a:t>
            </a:r>
            <a:r>
              <a:rPr b="0" i="1" lang="en-US" sz="1400" u="none" cap="none" strike="noStrike">
                <a:solidFill>
                  <a:srgbClr val="C4E0B2"/>
                </a:solidFill>
                <a:latin typeface="Calibri"/>
                <a:ea typeface="Calibri"/>
                <a:cs typeface="Calibri"/>
                <a:sym typeface="Calibri"/>
              </a:rPr>
              <a:t>Management Science, 65</a:t>
            </a:r>
            <a:r>
              <a:rPr b="0" i="0" lang="en-US" sz="1400" u="none" cap="none" strike="noStrike">
                <a:solidFill>
                  <a:srgbClr val="C4E0B2"/>
                </a:solidFill>
                <a:latin typeface="Calibri"/>
                <a:ea typeface="Calibri"/>
                <a:cs typeface="Calibri"/>
                <a:sym typeface="Calibri"/>
              </a:rPr>
              <a:t>(9), 4049-4062, Table 1.</a:t>
            </a:r>
            <a:endParaRPr b="0" i="0" sz="1600" u="none" cap="none" strike="noStrike">
              <a:solidFill>
                <a:srgbClr val="C4E0B2"/>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7" name="Shape 257"/>
        <p:cNvGrpSpPr/>
        <p:nvPr/>
      </p:nvGrpSpPr>
      <p:grpSpPr>
        <a:xfrm>
          <a:off x="0" y="0"/>
          <a:ext cx="0" cy="0"/>
          <a:chOff x="0" y="0"/>
          <a:chExt cx="0" cy="0"/>
        </a:xfrm>
      </p:grpSpPr>
      <p:sp>
        <p:nvSpPr>
          <p:cNvPr id="258" name="Google Shape;258;p3"/>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indoor&#10;&#10;Description automatically generated" id="259" name="Google Shape;259;p3"/>
          <p:cNvPicPr preferRelativeResize="0"/>
          <p:nvPr>
            <p:ph idx="2" type="pic"/>
          </p:nvPr>
        </p:nvPicPr>
        <p:blipFill rotWithShape="1">
          <a:blip r:embed="rId3">
            <a:alphaModFix/>
          </a:blip>
          <a:srcRect b="-1" l="11172" r="-4585" t="-1"/>
          <a:stretch/>
        </p:blipFill>
        <p:spPr>
          <a:xfrm>
            <a:off x="1" y="10"/>
            <a:ext cx="9669642" cy="6857990"/>
          </a:xfrm>
          <a:prstGeom prst="rect">
            <a:avLst/>
          </a:prstGeom>
          <a:noFill/>
          <a:ln>
            <a:noFill/>
          </a:ln>
        </p:spPr>
      </p:pic>
      <p:sp>
        <p:nvSpPr>
          <p:cNvPr id="260" name="Google Shape;260;p3"/>
          <p:cNvSpPr/>
          <p:nvPr/>
        </p:nvSpPr>
        <p:spPr>
          <a:xfrm flipH="1">
            <a:off x="5125019" y="0"/>
            <a:ext cx="7066978"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61" name="Google Shape;261;p3"/>
          <p:cNvSpPr txBox="1"/>
          <p:nvPr>
            <p:ph type="title"/>
          </p:nvPr>
        </p:nvSpPr>
        <p:spPr>
          <a:xfrm>
            <a:off x="7935402" y="743447"/>
            <a:ext cx="4002598" cy="369202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sz="6000"/>
              <a:t>Socratic Fundraising in Bulk</a:t>
            </a:r>
            <a:br>
              <a:rPr lang="en-US" sz="6000"/>
            </a:br>
            <a:endParaRPr sz="6000"/>
          </a:p>
        </p:txBody>
      </p:sp>
      <p:sp>
        <p:nvSpPr>
          <p:cNvPr id="262" name="Google Shape;262;p3"/>
          <p:cNvSpPr txBox="1"/>
          <p:nvPr>
            <p:ph idx="1" type="body"/>
          </p:nvPr>
        </p:nvSpPr>
        <p:spPr>
          <a:xfrm>
            <a:off x="7935402" y="4629234"/>
            <a:ext cx="4002597" cy="148531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lang="en-US" sz="4800"/>
              <a:t>Donor surveys that work</a:t>
            </a:r>
            <a:endParaRPr/>
          </a:p>
        </p:txBody>
      </p:sp>
      <p:cxnSp>
        <p:nvCxnSpPr>
          <p:cNvPr id="263" name="Google Shape;263;p3"/>
          <p:cNvCxnSpPr/>
          <p:nvPr/>
        </p:nvCxnSpPr>
        <p:spPr>
          <a:xfrm>
            <a:off x="8055980" y="4435475"/>
            <a:ext cx="3240911" cy="0"/>
          </a:xfrm>
          <a:prstGeom prst="straightConnector1">
            <a:avLst/>
          </a:prstGeom>
          <a:noFill/>
          <a:ln cap="flat" cmpd="sng" w="57150">
            <a:solidFill>
              <a:srgbClr val="7F7F7F"/>
            </a:solidFill>
            <a:prstDash val="solid"/>
            <a:miter lim="800000"/>
            <a:headEnd len="sm" w="sm" type="none"/>
            <a:tailEnd len="sm" w="sm" type="none"/>
          </a:ln>
        </p:spPr>
      </p:cxnSp>
      <p:cxnSp>
        <p:nvCxnSpPr>
          <p:cNvPr id="264" name="Google Shape;264;p3"/>
          <p:cNvCxnSpPr/>
          <p:nvPr/>
        </p:nvCxnSpPr>
        <p:spPr>
          <a:xfrm>
            <a:off x="8055980" y="856527"/>
            <a:ext cx="1041721" cy="0"/>
          </a:xfrm>
          <a:prstGeom prst="straightConnector1">
            <a:avLst/>
          </a:prstGeom>
          <a:noFill/>
          <a:ln cap="flat" cmpd="sng" w="127000">
            <a:solidFill>
              <a:srgbClr val="EE0E0E"/>
            </a:solidFill>
            <a:prstDash val="solid"/>
            <a:miter lim="800000"/>
            <a:headEnd len="sm" w="sm" type="none"/>
            <a:tailEnd len="sm" w="sm" type="none"/>
          </a:ln>
        </p:spPr>
      </p:cxnSp>
      <p:sp>
        <p:nvSpPr>
          <p:cNvPr id="265" name="Google Shape;265;p3"/>
          <p:cNvSpPr txBox="1"/>
          <p:nvPr/>
        </p:nvSpPr>
        <p:spPr>
          <a:xfrm>
            <a:off x="0" y="6067655"/>
            <a:ext cx="4317357" cy="790345"/>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262626"/>
              </a:buClr>
              <a:buSzPts val="2800"/>
              <a:buFont typeface="Calibri"/>
              <a:buNone/>
            </a:pPr>
            <a:r>
              <a:rPr b="0" i="0" lang="en-US" sz="2800" u="none" cap="none" strike="noStrike">
                <a:solidFill>
                  <a:srgbClr val="262626"/>
                </a:solidFill>
                <a:latin typeface="Calibri"/>
                <a:ea typeface="Calibri"/>
                <a:cs typeface="Calibri"/>
                <a:sym typeface="Calibri"/>
              </a:rPr>
              <a:t>Professor Russell James</a:t>
            </a:r>
            <a:endParaRPr/>
          </a:p>
          <a:p>
            <a:pPr indent="0" lvl="0" marL="0" marR="0" rtl="0" algn="l">
              <a:lnSpc>
                <a:spcPct val="80000"/>
              </a:lnSpc>
              <a:spcBef>
                <a:spcPts val="0"/>
              </a:spcBef>
              <a:spcAft>
                <a:spcPts val="0"/>
              </a:spcAft>
              <a:buClr>
                <a:srgbClr val="262626"/>
              </a:buClr>
              <a:buSzPts val="2800"/>
              <a:buFont typeface="Calibri"/>
              <a:buNone/>
            </a:pPr>
            <a:r>
              <a:rPr b="0" i="0" lang="en-US" sz="2800" u="none" cap="none" strike="noStrike">
                <a:solidFill>
                  <a:srgbClr val="262626"/>
                </a:solidFill>
                <a:latin typeface="Calibri"/>
                <a:ea typeface="Calibri"/>
                <a:cs typeface="Calibri"/>
                <a:sym typeface="Calibri"/>
              </a:rPr>
              <a:t>Texas Tech University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3" name="Shape 453"/>
        <p:cNvGrpSpPr/>
        <p:nvPr/>
      </p:nvGrpSpPr>
      <p:grpSpPr>
        <a:xfrm>
          <a:off x="0" y="0"/>
          <a:ext cx="0" cy="0"/>
          <a:chOff x="0" y="0"/>
          <a:chExt cx="0" cy="0"/>
        </a:xfrm>
      </p:grpSpPr>
      <p:sp>
        <p:nvSpPr>
          <p:cNvPr id="454" name="Google Shape;454;p21"/>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55" name="Google Shape;455;p21"/>
          <p:cNvSpPr txBox="1"/>
          <p:nvPr>
            <p:ph type="title"/>
          </p:nvPr>
        </p:nvSpPr>
        <p:spPr>
          <a:xfrm>
            <a:off x="589560" y="136762"/>
            <a:ext cx="5279408" cy="1986424"/>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00"/>
              <a:buFont typeface="Calibri"/>
              <a:buNone/>
            </a:pPr>
            <a:r>
              <a:rPr lang="en-US" sz="4800"/>
              <a:t>Questions can turn </a:t>
            </a:r>
            <a:br>
              <a:rPr lang="en-US" sz="4800"/>
            </a:br>
            <a:r>
              <a:rPr lang="en-US" sz="4800" u="sng"/>
              <a:t>a</a:t>
            </a:r>
            <a:r>
              <a:rPr lang="en-US" sz="4800"/>
              <a:t> victory into </a:t>
            </a:r>
            <a:br>
              <a:rPr lang="en-US" sz="4800"/>
            </a:br>
            <a:r>
              <a:rPr lang="en-US" sz="4800" u="sng"/>
              <a:t>the donor’s</a:t>
            </a:r>
            <a:r>
              <a:rPr lang="en-US" sz="4800"/>
              <a:t> victory </a:t>
            </a:r>
            <a:endParaRPr/>
          </a:p>
        </p:txBody>
      </p:sp>
      <p:grpSp>
        <p:nvGrpSpPr>
          <p:cNvPr id="456" name="Google Shape;456;p21"/>
          <p:cNvGrpSpPr/>
          <p:nvPr/>
        </p:nvGrpSpPr>
        <p:grpSpPr>
          <a:xfrm>
            <a:off x="0" y="1083484"/>
            <a:ext cx="355196" cy="673460"/>
            <a:chOff x="0" y="823811"/>
            <a:chExt cx="355196" cy="673460"/>
          </a:xfrm>
        </p:grpSpPr>
        <p:sp>
          <p:nvSpPr>
            <p:cNvPr id="457" name="Google Shape;457;p21"/>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58" name="Google Shape;458;p21"/>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459" name="Google Shape;459;p21"/>
          <p:cNvSpPr/>
          <p:nvPr/>
        </p:nvSpPr>
        <p:spPr>
          <a:xfrm flipH="1">
            <a:off x="665085" y="2123821"/>
            <a:ext cx="4975066"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60" name="Google Shape;460;p21"/>
          <p:cNvSpPr txBox="1"/>
          <p:nvPr>
            <p:ph idx="1" type="body"/>
          </p:nvPr>
        </p:nvSpPr>
        <p:spPr>
          <a:xfrm>
            <a:off x="590719" y="2330505"/>
            <a:ext cx="5278066" cy="3979585"/>
          </a:xfrm>
          <a:prstGeom prst="rect">
            <a:avLst/>
          </a:prstGeom>
          <a:no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3200"/>
              <a:buFont typeface="Arial"/>
              <a:buChar char="•"/>
            </a:pPr>
            <a:r>
              <a:rPr lang="en-US" sz="3200"/>
              <a:t>First giving people the chance to vote on a project increases donations and volunteering</a:t>
            </a:r>
            <a:endParaRPr/>
          </a:p>
          <a:p>
            <a:pPr indent="-457200" lvl="0" marL="457200" rtl="0" algn="l">
              <a:lnSpc>
                <a:spcPct val="90000"/>
              </a:lnSpc>
              <a:spcBef>
                <a:spcPts val="1000"/>
              </a:spcBef>
              <a:spcAft>
                <a:spcPts val="0"/>
              </a:spcAft>
              <a:buClr>
                <a:schemeClr val="dk1"/>
              </a:buClr>
              <a:buSzPts val="3200"/>
              <a:buFont typeface="Arial"/>
              <a:buChar char="•"/>
            </a:pPr>
            <a:r>
              <a:rPr lang="en-US" sz="3200"/>
              <a:t>Describing a potential victory as important can help but </a:t>
            </a:r>
            <a:r>
              <a:rPr lang="en-US" sz="3200" u="sng"/>
              <a:t>asking</a:t>
            </a:r>
            <a:r>
              <a:rPr lang="en-US" sz="3200"/>
              <a:t> works better than </a:t>
            </a:r>
            <a:r>
              <a:rPr lang="en-US" sz="3200" u="sng"/>
              <a:t>telling</a:t>
            </a:r>
            <a:endParaRPr sz="3200"/>
          </a:p>
        </p:txBody>
      </p:sp>
      <p:sp>
        <p:nvSpPr>
          <p:cNvPr id="461" name="Google Shape;461;p21"/>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62" name="Google Shape;462;p21"/>
          <p:cNvSpPr/>
          <p:nvPr/>
        </p:nvSpPr>
        <p:spPr>
          <a:xfrm>
            <a:off x="6849687" y="357447"/>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63" name="Google Shape;463;p21"/>
          <p:cNvSpPr/>
          <p:nvPr/>
        </p:nvSpPr>
        <p:spPr>
          <a:xfrm>
            <a:off x="6849687" y="3505479"/>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text&#10;&#10;Description automatically generated" id="464" name="Google Shape;464;p21"/>
          <p:cNvPicPr preferRelativeResize="0"/>
          <p:nvPr>
            <p:ph idx="2" type="pic"/>
          </p:nvPr>
        </p:nvPicPr>
        <p:blipFill rotWithShape="1">
          <a:blip r:embed="rId3">
            <a:alphaModFix/>
          </a:blip>
          <a:srcRect b="2820" l="1" r="752" t="12016"/>
          <a:stretch/>
        </p:blipFill>
        <p:spPr>
          <a:xfrm>
            <a:off x="7073715" y="559862"/>
            <a:ext cx="4397432" cy="2518756"/>
          </a:xfrm>
          <a:prstGeom prst="rect">
            <a:avLst/>
          </a:prstGeom>
          <a:noFill/>
          <a:ln>
            <a:noFill/>
          </a:ln>
        </p:spPr>
      </p:pic>
      <p:pic>
        <p:nvPicPr>
          <p:cNvPr id="465" name="Google Shape;465;p21"/>
          <p:cNvPicPr preferRelativeResize="0"/>
          <p:nvPr/>
        </p:nvPicPr>
        <p:blipFill rotWithShape="1">
          <a:blip r:embed="rId4">
            <a:alphaModFix/>
          </a:blip>
          <a:srcRect b="-5031" l="30655" r="30483" t="-3155"/>
          <a:stretch/>
        </p:blipFill>
        <p:spPr>
          <a:xfrm>
            <a:off x="7134275" y="3638481"/>
            <a:ext cx="4397433" cy="2509624"/>
          </a:xfrm>
          <a:prstGeom prst="rect">
            <a:avLst/>
          </a:prstGeom>
          <a:noFill/>
          <a:ln>
            <a:noFill/>
          </a:ln>
        </p:spPr>
      </p:pic>
      <p:sp>
        <p:nvSpPr>
          <p:cNvPr id="466" name="Google Shape;466;p21"/>
          <p:cNvSpPr txBox="1"/>
          <p:nvPr/>
        </p:nvSpPr>
        <p:spPr>
          <a:xfrm>
            <a:off x="-1" y="6506915"/>
            <a:ext cx="10697671" cy="359201"/>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7F7F7F"/>
              </a:buClr>
              <a:buSzPts val="1200"/>
              <a:buFont typeface="Calibri"/>
              <a:buNone/>
            </a:pPr>
            <a:r>
              <a:rPr b="0" i="0" lang="en-US" sz="1200" u="none" cap="none" strike="noStrike">
                <a:solidFill>
                  <a:srgbClr val="7F7F7F"/>
                </a:solidFill>
                <a:latin typeface="Calibri"/>
                <a:ea typeface="Calibri"/>
                <a:cs typeface="Calibri"/>
                <a:sym typeface="Calibri"/>
              </a:rPr>
              <a:t>Mertins, V., &amp; Walter, C. (2021). In absence of money: a field experiment on volunteer work motivation. </a:t>
            </a:r>
            <a:r>
              <a:rPr b="0" i="1" lang="en-US" sz="1200" u="none" cap="none" strike="noStrike">
                <a:solidFill>
                  <a:srgbClr val="7F7F7F"/>
                </a:solidFill>
                <a:latin typeface="Calibri"/>
                <a:ea typeface="Calibri"/>
                <a:cs typeface="Calibri"/>
                <a:sym typeface="Calibri"/>
              </a:rPr>
              <a:t>Experimental Economics</a:t>
            </a:r>
            <a:r>
              <a:rPr b="0" i="0" lang="en-US" sz="1200" u="none" cap="none" strike="noStrike">
                <a:solidFill>
                  <a:srgbClr val="7F7F7F"/>
                </a:solidFill>
                <a:latin typeface="Calibri"/>
                <a:ea typeface="Calibri"/>
                <a:cs typeface="Calibri"/>
                <a:sym typeface="Calibri"/>
              </a:rPr>
              <a:t>, 1-33; Zarghamee, H. S., Messer, K. D., Fooks, J. R., Schulze, W. D., Wu, S., &amp; Yan, J. (2017). Nudging charitable giving: Three field experiments. </a:t>
            </a:r>
            <a:r>
              <a:rPr b="0" i="1" lang="en-US" sz="1200" u="none" cap="none" strike="noStrike">
                <a:solidFill>
                  <a:srgbClr val="7F7F7F"/>
                </a:solidFill>
                <a:latin typeface="Calibri"/>
                <a:ea typeface="Calibri"/>
                <a:cs typeface="Calibri"/>
                <a:sym typeface="Calibri"/>
              </a:rPr>
              <a:t>Journal of Behavioral and Experimental Economics, 66</a:t>
            </a:r>
            <a:r>
              <a:rPr b="0" i="0" lang="en-US" sz="1200" u="none" cap="none" strike="noStrike">
                <a:solidFill>
                  <a:srgbClr val="7F7F7F"/>
                </a:solidFill>
                <a:latin typeface="Calibri"/>
                <a:ea typeface="Calibri"/>
                <a:cs typeface="Calibri"/>
                <a:sym typeface="Calibri"/>
              </a:rPr>
              <a:t>, 137-149.</a:t>
            </a:r>
            <a:endParaRPr b="0" i="0" sz="1200" u="none" cap="none" strike="noStrike">
              <a:solidFill>
                <a:srgbClr val="7F7F7F"/>
              </a:solidFill>
              <a:latin typeface="Calibri"/>
              <a:ea typeface="Calibri"/>
              <a:cs typeface="Calibri"/>
              <a:sym typeface="Calibri"/>
            </a:endParaRPr>
          </a:p>
        </p:txBody>
      </p:sp>
      <p:sp>
        <p:nvSpPr>
          <p:cNvPr id="467" name="Google Shape;467;p21"/>
          <p:cNvSpPr/>
          <p:nvPr/>
        </p:nvSpPr>
        <p:spPr>
          <a:xfrm>
            <a:off x="7856386" y="4048752"/>
            <a:ext cx="3034772" cy="1037597"/>
          </a:xfrm>
          <a:prstGeom prst="rect">
            <a:avLst/>
          </a:pr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1" name="Shape 471"/>
        <p:cNvGrpSpPr/>
        <p:nvPr/>
      </p:nvGrpSpPr>
      <p:grpSpPr>
        <a:xfrm>
          <a:off x="0" y="0"/>
          <a:ext cx="0" cy="0"/>
          <a:chOff x="0" y="0"/>
          <a:chExt cx="0" cy="0"/>
        </a:xfrm>
      </p:grpSpPr>
      <p:sp>
        <p:nvSpPr>
          <p:cNvPr id="472" name="Google Shape;472;p22"/>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73" name="Google Shape;473;p22"/>
          <p:cNvSpPr txBox="1"/>
          <p:nvPr>
            <p:ph type="title"/>
          </p:nvPr>
        </p:nvSpPr>
        <p:spPr>
          <a:xfrm>
            <a:off x="817880" y="133785"/>
            <a:ext cx="5157486" cy="1408151"/>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800"/>
              <a:buFont typeface="Calibri"/>
              <a:buNone/>
            </a:pPr>
            <a:r>
              <a:rPr lang="en-US" sz="4800">
                <a:solidFill>
                  <a:schemeClr val="lt1"/>
                </a:solidFill>
                <a:latin typeface="Calibri"/>
                <a:ea typeface="Calibri"/>
                <a:cs typeface="Calibri"/>
                <a:sym typeface="Calibri"/>
              </a:rPr>
              <a:t>Challenge questions: Theory</a:t>
            </a:r>
            <a:endParaRPr/>
          </a:p>
        </p:txBody>
      </p:sp>
      <p:cxnSp>
        <p:nvCxnSpPr>
          <p:cNvPr id="474" name="Google Shape;474;p22"/>
          <p:cNvCxnSpPr/>
          <p:nvPr/>
        </p:nvCxnSpPr>
        <p:spPr>
          <a:xfrm rot="10800000">
            <a:off x="831873" y="1749756"/>
            <a:ext cx="4718304" cy="0"/>
          </a:xfrm>
          <a:prstGeom prst="straightConnector1">
            <a:avLst/>
          </a:prstGeom>
          <a:noFill/>
          <a:ln cap="flat" cmpd="sng" w="12700">
            <a:solidFill>
              <a:schemeClr val="accent2"/>
            </a:solidFill>
            <a:prstDash val="solid"/>
            <a:miter lim="800000"/>
            <a:headEnd len="sm" w="sm" type="none"/>
            <a:tailEnd len="sm" w="sm" type="none"/>
          </a:ln>
        </p:spPr>
      </p:cxnSp>
      <p:sp>
        <p:nvSpPr>
          <p:cNvPr id="475" name="Google Shape;475;p22"/>
          <p:cNvSpPr txBox="1"/>
          <p:nvPr>
            <p:ph idx="1" type="body"/>
          </p:nvPr>
        </p:nvSpPr>
        <p:spPr>
          <a:xfrm>
            <a:off x="897769" y="1909192"/>
            <a:ext cx="5097917" cy="364771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lt1"/>
              </a:buClr>
              <a:buSzPts val="3200"/>
              <a:buNone/>
            </a:pPr>
            <a:r>
              <a:rPr lang="en-US" sz="3200">
                <a:solidFill>
                  <a:schemeClr val="lt1"/>
                </a:solidFill>
              </a:rPr>
              <a:t>Problem: A survey shouldn’t ask for an immediate donation. (Doing this can de-legitimize the questions.) </a:t>
            </a:r>
            <a:endParaRPr/>
          </a:p>
          <a:p>
            <a:pPr indent="0" lvl="0" marL="0" rtl="0" algn="l">
              <a:lnSpc>
                <a:spcPct val="80000"/>
              </a:lnSpc>
              <a:spcBef>
                <a:spcPts val="1000"/>
              </a:spcBef>
              <a:spcAft>
                <a:spcPts val="0"/>
              </a:spcAft>
              <a:buClr>
                <a:schemeClr val="lt1"/>
              </a:buClr>
              <a:buSzPts val="3200"/>
              <a:buNone/>
            </a:pPr>
            <a:r>
              <a:rPr lang="en-US" sz="3200">
                <a:solidFill>
                  <a:schemeClr val="lt1"/>
                </a:solidFill>
              </a:rPr>
              <a:t>Solution: The goal is to get the donor to </a:t>
            </a:r>
            <a:r>
              <a:rPr lang="en-US" sz="3200" u="sng">
                <a:solidFill>
                  <a:schemeClr val="lt1"/>
                </a:solidFill>
              </a:rPr>
              <a:t>predict</a:t>
            </a:r>
            <a:r>
              <a:rPr lang="en-US" sz="3200">
                <a:solidFill>
                  <a:schemeClr val="lt1"/>
                </a:solidFill>
              </a:rPr>
              <a:t> a gift. It’s still in the realm of opinion gathering, but it’s surprisingly powerful. </a:t>
            </a:r>
            <a:endParaRPr/>
          </a:p>
        </p:txBody>
      </p:sp>
      <p:pic>
        <p:nvPicPr>
          <p:cNvPr descr="Diagram&#10;&#10;Description automatically generated with low confidence" id="476" name="Google Shape;476;p22"/>
          <p:cNvPicPr preferRelativeResize="0"/>
          <p:nvPr/>
        </p:nvPicPr>
        <p:blipFill rotWithShape="1">
          <a:blip r:embed="rId3">
            <a:alphaModFix/>
          </a:blip>
          <a:srcRect b="144" l="0" r="-3" t="10016"/>
          <a:stretch/>
        </p:blipFill>
        <p:spPr>
          <a:xfrm>
            <a:off x="6525453" y="1"/>
            <a:ext cx="5666547" cy="3398024"/>
          </a:xfrm>
          <a:prstGeom prst="rect">
            <a:avLst/>
          </a:prstGeom>
          <a:noFill/>
          <a:ln>
            <a:noFill/>
          </a:ln>
        </p:spPr>
      </p:pic>
      <p:cxnSp>
        <p:nvCxnSpPr>
          <p:cNvPr id="477" name="Google Shape;477;p22"/>
          <p:cNvCxnSpPr/>
          <p:nvPr/>
        </p:nvCxnSpPr>
        <p:spPr>
          <a:xfrm rot="10800000">
            <a:off x="6522277" y="3386960"/>
            <a:ext cx="5669723" cy="0"/>
          </a:xfrm>
          <a:prstGeom prst="straightConnector1">
            <a:avLst/>
          </a:prstGeom>
          <a:noFill/>
          <a:ln cap="flat" cmpd="sng" w="12700">
            <a:solidFill>
              <a:schemeClr val="accent2"/>
            </a:solidFill>
            <a:prstDash val="solid"/>
            <a:miter lim="800000"/>
            <a:headEnd len="sm" w="sm" type="none"/>
            <a:tailEnd len="sm" w="sm" type="none"/>
          </a:ln>
        </p:spPr>
      </p:cxnSp>
      <p:cxnSp>
        <p:nvCxnSpPr>
          <p:cNvPr id="478" name="Google Shape;478;p22"/>
          <p:cNvCxnSpPr/>
          <p:nvPr/>
        </p:nvCxnSpPr>
        <p:spPr>
          <a:xfrm rot="10800000">
            <a:off x="834027" y="5707672"/>
            <a:ext cx="4713997" cy="0"/>
          </a:xfrm>
          <a:prstGeom prst="straightConnector1">
            <a:avLst/>
          </a:prstGeom>
          <a:noFill/>
          <a:ln cap="flat" cmpd="sng" w="12700">
            <a:solidFill>
              <a:schemeClr val="accent2"/>
            </a:solidFill>
            <a:prstDash val="solid"/>
            <a:miter lim="800000"/>
            <a:headEnd len="sm" w="sm" type="none"/>
            <a:tailEnd len="sm" w="sm" type="none"/>
          </a:ln>
        </p:spPr>
      </p:cxnSp>
      <p:pic>
        <p:nvPicPr>
          <p:cNvPr descr="Icon&#10;&#10;Description automatically generated with low confidence" id="479" name="Google Shape;479;p22"/>
          <p:cNvPicPr preferRelativeResize="0"/>
          <p:nvPr>
            <p:ph idx="2" type="pic"/>
          </p:nvPr>
        </p:nvPicPr>
        <p:blipFill rotWithShape="1">
          <a:blip r:embed="rId4">
            <a:alphaModFix/>
          </a:blip>
          <a:srcRect b="7366" l="7918" r="6831" t="14490"/>
          <a:stretch/>
        </p:blipFill>
        <p:spPr>
          <a:xfrm>
            <a:off x="6522277" y="3398024"/>
            <a:ext cx="5669723" cy="3469076"/>
          </a:xfrm>
          <a:prstGeom prst="rect">
            <a:avLst/>
          </a:prstGeom>
          <a:noFill/>
          <a:ln>
            <a:noFill/>
          </a:ln>
        </p:spPr>
      </p:pic>
      <p:sp>
        <p:nvSpPr>
          <p:cNvPr id="480" name="Google Shape;480;p22"/>
          <p:cNvSpPr/>
          <p:nvPr/>
        </p:nvSpPr>
        <p:spPr>
          <a:xfrm>
            <a:off x="7778189" y="104175"/>
            <a:ext cx="3368233" cy="3206187"/>
          </a:xfrm>
          <a:prstGeom prst="noSmoking">
            <a:avLst>
              <a:gd fmla="val 7453" name="adj"/>
            </a:avLst>
          </a:prstGeom>
          <a:solidFill>
            <a:schemeClr val="accent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4" name="Shape 484"/>
        <p:cNvGrpSpPr/>
        <p:nvPr/>
      </p:nvGrpSpPr>
      <p:grpSpPr>
        <a:xfrm>
          <a:off x="0" y="0"/>
          <a:ext cx="0" cy="0"/>
          <a:chOff x="0" y="0"/>
          <a:chExt cx="0" cy="0"/>
        </a:xfrm>
      </p:grpSpPr>
      <p:sp>
        <p:nvSpPr>
          <p:cNvPr id="485" name="Google Shape;485;p2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86" name="Google Shape;486;p23"/>
          <p:cNvSpPr txBox="1"/>
          <p:nvPr>
            <p:ph type="title"/>
          </p:nvPr>
        </p:nvSpPr>
        <p:spPr>
          <a:xfrm>
            <a:off x="607018" y="4697080"/>
            <a:ext cx="3876086" cy="197382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4400"/>
              <a:t>The “Question-Behavior Effect” (QBE)</a:t>
            </a:r>
            <a:endParaRPr/>
          </a:p>
        </p:txBody>
      </p:sp>
      <p:sp>
        <p:nvSpPr>
          <p:cNvPr id="487" name="Google Shape;487;p23"/>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88" name="Google Shape;488;p23"/>
          <p:cNvSpPr/>
          <p:nvPr/>
        </p:nvSpPr>
        <p:spPr>
          <a:xfrm>
            <a:off x="517889" y="0"/>
            <a:ext cx="11231745"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Icon&#10;&#10;Description automatically generated" id="489" name="Google Shape;489;p23"/>
          <p:cNvPicPr preferRelativeResize="0"/>
          <p:nvPr>
            <p:ph idx="2" type="pic"/>
          </p:nvPr>
        </p:nvPicPr>
        <p:blipFill rotWithShape="1">
          <a:blip r:embed="rId3">
            <a:alphaModFix/>
          </a:blip>
          <a:srcRect b="10116" l="0" r="0" t="0"/>
          <a:stretch/>
        </p:blipFill>
        <p:spPr>
          <a:xfrm>
            <a:off x="959205" y="364142"/>
            <a:ext cx="10369645" cy="3867993"/>
          </a:xfrm>
          <a:prstGeom prst="rect">
            <a:avLst/>
          </a:prstGeom>
          <a:noFill/>
          <a:ln>
            <a:noFill/>
          </a:ln>
        </p:spPr>
      </p:pic>
      <p:sp>
        <p:nvSpPr>
          <p:cNvPr id="490" name="Google Shape;490;p23"/>
          <p:cNvSpPr/>
          <p:nvPr/>
        </p:nvSpPr>
        <p:spPr>
          <a:xfrm flipH="1" rot="5400000">
            <a:off x="4001107" y="5661132"/>
            <a:ext cx="146304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91" name="Google Shape;491;p23"/>
          <p:cNvSpPr txBox="1"/>
          <p:nvPr>
            <p:ph idx="1" type="body"/>
          </p:nvPr>
        </p:nvSpPr>
        <p:spPr>
          <a:xfrm>
            <a:off x="5162719" y="4761658"/>
            <a:ext cx="6586915" cy="197382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lang="en-US" sz="3200"/>
              <a:t>People are less likely to do a pro-social act if asked than to predict they will do it, but once people predict they will act, they then change their future behavior to match their prediction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5" name="Shape 495"/>
        <p:cNvGrpSpPr/>
        <p:nvPr/>
      </p:nvGrpSpPr>
      <p:grpSpPr>
        <a:xfrm>
          <a:off x="0" y="0"/>
          <a:ext cx="0" cy="0"/>
          <a:chOff x="0" y="0"/>
          <a:chExt cx="0" cy="0"/>
        </a:xfrm>
      </p:grpSpPr>
      <p:sp>
        <p:nvSpPr>
          <p:cNvPr id="496" name="Google Shape;496;p2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97" name="Google Shape;497;p24"/>
          <p:cNvSpPr txBox="1"/>
          <p:nvPr>
            <p:ph type="title"/>
          </p:nvPr>
        </p:nvSpPr>
        <p:spPr>
          <a:xfrm>
            <a:off x="640080" y="71121"/>
            <a:ext cx="4368602" cy="238698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4400"/>
              <a:t>Asking for the prediction first increases pro-social behavior</a:t>
            </a:r>
            <a:endParaRPr/>
          </a:p>
        </p:txBody>
      </p:sp>
      <p:sp>
        <p:nvSpPr>
          <p:cNvPr id="498" name="Google Shape;498;p24"/>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99" name="Google Shape;499;p24"/>
          <p:cNvSpPr txBox="1"/>
          <p:nvPr>
            <p:ph idx="1" type="body"/>
          </p:nvPr>
        </p:nvSpPr>
        <p:spPr>
          <a:xfrm>
            <a:off x="640080" y="2872899"/>
            <a:ext cx="4670097" cy="3985102"/>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3200"/>
              <a:buNone/>
            </a:pPr>
            <a:r>
              <a:rPr lang="en-US" sz="3200"/>
              <a:t>In experiments, this works with: </a:t>
            </a:r>
            <a:endParaRPr/>
          </a:p>
          <a:p>
            <a:pPr indent="-457200" lvl="0" marL="457200" rtl="0" algn="l">
              <a:lnSpc>
                <a:spcPct val="80000"/>
              </a:lnSpc>
              <a:spcBef>
                <a:spcPts val="600"/>
              </a:spcBef>
              <a:spcAft>
                <a:spcPts val="0"/>
              </a:spcAft>
              <a:buClr>
                <a:schemeClr val="dk1"/>
              </a:buClr>
              <a:buSzPts val="3200"/>
              <a:buFont typeface="Arial"/>
              <a:buChar char="•"/>
            </a:pPr>
            <a:r>
              <a:rPr lang="en-US" sz="3200"/>
              <a:t>Blood donations </a:t>
            </a:r>
            <a:endParaRPr/>
          </a:p>
          <a:p>
            <a:pPr indent="-457200" lvl="0" marL="457200" rtl="0" algn="l">
              <a:lnSpc>
                <a:spcPct val="80000"/>
              </a:lnSpc>
              <a:spcBef>
                <a:spcPts val="600"/>
              </a:spcBef>
              <a:spcAft>
                <a:spcPts val="0"/>
              </a:spcAft>
              <a:buClr>
                <a:schemeClr val="dk1"/>
              </a:buClr>
              <a:buSzPts val="3200"/>
              <a:buFont typeface="Arial"/>
              <a:buChar char="•"/>
            </a:pPr>
            <a:r>
              <a:rPr lang="en-US" sz="3200"/>
              <a:t>Volunteering </a:t>
            </a:r>
            <a:endParaRPr/>
          </a:p>
          <a:p>
            <a:pPr indent="-457200" lvl="0" marL="457200" rtl="0" algn="l">
              <a:lnSpc>
                <a:spcPct val="80000"/>
              </a:lnSpc>
              <a:spcBef>
                <a:spcPts val="600"/>
              </a:spcBef>
              <a:spcAft>
                <a:spcPts val="0"/>
              </a:spcAft>
              <a:buClr>
                <a:schemeClr val="dk1"/>
              </a:buClr>
              <a:buSzPts val="3200"/>
              <a:buFont typeface="Arial"/>
              <a:buChar char="•"/>
            </a:pPr>
            <a:r>
              <a:rPr lang="en-US" sz="3200"/>
              <a:t>Voting </a:t>
            </a:r>
            <a:endParaRPr/>
          </a:p>
          <a:p>
            <a:pPr indent="-457200" lvl="0" marL="457200" rtl="0" algn="l">
              <a:lnSpc>
                <a:spcPct val="80000"/>
              </a:lnSpc>
              <a:spcBef>
                <a:spcPts val="600"/>
              </a:spcBef>
              <a:spcAft>
                <a:spcPts val="0"/>
              </a:spcAft>
              <a:buClr>
                <a:schemeClr val="dk1"/>
              </a:buClr>
              <a:buSzPts val="3200"/>
              <a:buFont typeface="Arial"/>
              <a:buChar char="•"/>
            </a:pPr>
            <a:r>
              <a:rPr lang="en-US" sz="3200"/>
              <a:t>Recycling</a:t>
            </a:r>
            <a:endParaRPr/>
          </a:p>
          <a:p>
            <a:pPr indent="-457200" lvl="0" marL="457200" rtl="0" algn="l">
              <a:lnSpc>
                <a:spcPct val="80000"/>
              </a:lnSpc>
              <a:spcBef>
                <a:spcPts val="600"/>
              </a:spcBef>
              <a:spcAft>
                <a:spcPts val="0"/>
              </a:spcAft>
              <a:buClr>
                <a:schemeClr val="dk1"/>
              </a:buClr>
              <a:buSzPts val="3200"/>
              <a:buFont typeface="Arial"/>
              <a:buChar char="•"/>
            </a:pPr>
            <a:r>
              <a:rPr lang="en-US" sz="3200"/>
              <a:t>Buying environmentally friendly products </a:t>
            </a:r>
            <a:endParaRPr/>
          </a:p>
          <a:p>
            <a:pPr indent="-457200" lvl="0" marL="457200" rtl="0" algn="l">
              <a:lnSpc>
                <a:spcPct val="80000"/>
              </a:lnSpc>
              <a:spcBef>
                <a:spcPts val="600"/>
              </a:spcBef>
              <a:spcAft>
                <a:spcPts val="0"/>
              </a:spcAft>
              <a:buClr>
                <a:schemeClr val="dk1"/>
              </a:buClr>
              <a:buSzPts val="3200"/>
              <a:buFont typeface="Arial"/>
              <a:buChar char="•"/>
            </a:pPr>
            <a:r>
              <a:rPr lang="en-US" sz="3200"/>
              <a:t>Charitable donations</a:t>
            </a:r>
            <a:endParaRPr/>
          </a:p>
        </p:txBody>
      </p:sp>
      <p:pic>
        <p:nvPicPr>
          <p:cNvPr descr="Icon&#10;&#10;Description automatically generated with medium confidence" id="500" name="Google Shape;500;p24"/>
          <p:cNvPicPr preferRelativeResize="0"/>
          <p:nvPr>
            <p:ph idx="2" type="pic"/>
          </p:nvPr>
        </p:nvPicPr>
        <p:blipFill rotWithShape="1">
          <a:blip r:embed="rId3">
            <a:alphaModFix/>
          </a:blip>
          <a:srcRect b="0" l="5130" r="971" t="6387"/>
          <a:stretch/>
        </p:blipFill>
        <p:spPr>
          <a:xfrm>
            <a:off x="5311702" y="10"/>
            <a:ext cx="6878775" cy="6857990"/>
          </a:xfrm>
          <a:prstGeom prst="rect">
            <a:avLst/>
          </a:prstGeom>
          <a:noFill/>
          <a:ln>
            <a:noFill/>
          </a:ln>
        </p:spPr>
      </p:pic>
      <p:sp>
        <p:nvSpPr>
          <p:cNvPr id="501" name="Google Shape;501;p24"/>
          <p:cNvSpPr txBox="1"/>
          <p:nvPr/>
        </p:nvSpPr>
        <p:spPr>
          <a:xfrm>
            <a:off x="8636000" y="2743201"/>
            <a:ext cx="3556000" cy="4107919"/>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FFFFFF"/>
              </a:buClr>
              <a:buSzPts val="1200"/>
              <a:buFont typeface="Calibri"/>
              <a:buNone/>
            </a:pPr>
            <a:r>
              <a:rPr b="0" i="0" lang="en-US" sz="1200" u="none" cap="none" strike="noStrike">
                <a:solidFill>
                  <a:srgbClr val="FFFFFF"/>
                </a:solidFill>
                <a:latin typeface="Calibri"/>
                <a:ea typeface="Calibri"/>
                <a:cs typeface="Calibri"/>
                <a:sym typeface="Calibri"/>
              </a:rPr>
              <a:t>Godin, G., Germain, M., Conner, M., Delage, G., &amp; Sheeran, P. (2014). Promoting the return of lapsed blood donors: A seven-arm randomized controlled trial of the question–behavior effect. </a:t>
            </a:r>
            <a:r>
              <a:rPr b="0" i="1" lang="en-US" sz="1200" u="none" cap="none" strike="noStrike">
                <a:solidFill>
                  <a:srgbClr val="FFFFFF"/>
                </a:solidFill>
                <a:latin typeface="Calibri"/>
                <a:ea typeface="Calibri"/>
                <a:cs typeface="Calibri"/>
                <a:sym typeface="Calibri"/>
              </a:rPr>
              <a:t>Health Psychology, 33</a:t>
            </a:r>
            <a:r>
              <a:rPr b="0" i="0" lang="en-US" sz="1200" u="none" cap="none" strike="noStrike">
                <a:solidFill>
                  <a:srgbClr val="FFFFFF"/>
                </a:solidFill>
                <a:latin typeface="Calibri"/>
                <a:ea typeface="Calibri"/>
                <a:cs typeface="Calibri"/>
                <a:sym typeface="Calibri"/>
              </a:rPr>
              <a:t>(7), 646-655; Godin, G., Sheeran, P., Conner, M., &amp; Germain, M. (2008). Asking questions changes behavior: Mere measurement effects on frequency of blood donation. </a:t>
            </a:r>
            <a:r>
              <a:rPr b="0" i="1" lang="en-US" sz="1200" u="none" cap="none" strike="noStrike">
                <a:solidFill>
                  <a:srgbClr val="FFFFFF"/>
                </a:solidFill>
                <a:latin typeface="Calibri"/>
                <a:ea typeface="Calibri"/>
                <a:cs typeface="Calibri"/>
                <a:sym typeface="Calibri"/>
              </a:rPr>
              <a:t>Health Psychology, 27</a:t>
            </a:r>
            <a:r>
              <a:rPr b="0" i="0" lang="en-US" sz="1200" u="none" cap="none" strike="noStrike">
                <a:solidFill>
                  <a:srgbClr val="FFFFFF"/>
                </a:solidFill>
                <a:latin typeface="Calibri"/>
                <a:ea typeface="Calibri"/>
                <a:cs typeface="Calibri"/>
                <a:sym typeface="Calibri"/>
              </a:rPr>
              <a:t>(2), 179-184. Sherman, S. J. (1980). On the self-erasing nature of errors of prediction. </a:t>
            </a:r>
            <a:r>
              <a:rPr b="0" i="1" lang="en-US" sz="1200" u="none" cap="none" strike="noStrike">
                <a:solidFill>
                  <a:srgbClr val="FFFFFF"/>
                </a:solidFill>
                <a:latin typeface="Calibri"/>
                <a:ea typeface="Calibri"/>
                <a:cs typeface="Calibri"/>
                <a:sym typeface="Calibri"/>
              </a:rPr>
              <a:t>Journal of Personality and Social Psychology, 39</a:t>
            </a:r>
            <a:r>
              <a:rPr b="0" i="0" lang="en-US" sz="1200" u="none" cap="none" strike="noStrike">
                <a:solidFill>
                  <a:srgbClr val="FFFFFF"/>
                </a:solidFill>
                <a:latin typeface="Calibri"/>
                <a:ea typeface="Calibri"/>
                <a:cs typeface="Calibri"/>
                <a:sym typeface="Calibri"/>
              </a:rPr>
              <a:t>(2), 211-221; Spangenberg, E. R., Sprott, D. E., Grohmann, B., &amp; Smith, R. J. (2003). Mass-communicated prediction requests: Practical application and a cognitive dissonance explanation for self-prophecy. </a:t>
            </a:r>
            <a:r>
              <a:rPr b="0" i="1" lang="en-US" sz="1200" u="none" cap="none" strike="noStrike">
                <a:solidFill>
                  <a:srgbClr val="FFFFFF"/>
                </a:solidFill>
                <a:latin typeface="Calibri"/>
                <a:ea typeface="Calibri"/>
                <a:cs typeface="Calibri"/>
                <a:sym typeface="Calibri"/>
              </a:rPr>
              <a:t>Journal of Marketing, 67</a:t>
            </a:r>
            <a:r>
              <a:rPr b="0" i="0" lang="en-US" sz="1200" u="none" cap="none" strike="noStrike">
                <a:solidFill>
                  <a:srgbClr val="FFFFFF"/>
                </a:solidFill>
                <a:latin typeface="Calibri"/>
                <a:ea typeface="Calibri"/>
                <a:cs typeface="Calibri"/>
                <a:sym typeface="Calibri"/>
              </a:rPr>
              <a:t>(3), 47-62. Greenwald, A. G., Carnot, C. G., Beach, R., &amp; Young, B. (1987). Increasing voting behavior by asking people if they expect to vote. </a:t>
            </a:r>
            <a:r>
              <a:rPr b="0" i="1" lang="en-US" sz="1200" u="none" cap="none" strike="noStrike">
                <a:solidFill>
                  <a:srgbClr val="FFFFFF"/>
                </a:solidFill>
                <a:latin typeface="Calibri"/>
                <a:ea typeface="Calibri"/>
                <a:cs typeface="Calibri"/>
                <a:sym typeface="Calibri"/>
              </a:rPr>
              <a:t>Journal of Applied Psychology, 72</a:t>
            </a:r>
            <a:r>
              <a:rPr b="0" i="0" lang="en-US" sz="1200" u="none" cap="none" strike="noStrike">
                <a:solidFill>
                  <a:srgbClr val="FFFFFF"/>
                </a:solidFill>
                <a:latin typeface="Calibri"/>
                <a:ea typeface="Calibri"/>
                <a:cs typeface="Calibri"/>
                <a:sym typeface="Calibri"/>
              </a:rPr>
              <a:t>(2), 315-318. Sprott, D. E., Spangenberg, E. R., &amp; Perkins, A. W. (1999). Two more self-prophecy experiments. In E. J. Arnould &amp; L. M. Scott (Eds.), </a:t>
            </a:r>
            <a:r>
              <a:rPr b="0" i="1" lang="en-US" sz="1200" u="none" cap="none" strike="noStrike">
                <a:solidFill>
                  <a:srgbClr val="FFFFFF"/>
                </a:solidFill>
                <a:latin typeface="Calibri"/>
                <a:ea typeface="Calibri"/>
                <a:cs typeface="Calibri"/>
                <a:sym typeface="Calibri"/>
              </a:rPr>
              <a:t>NA - Advances in Consumer Research: Vol. 26</a:t>
            </a:r>
            <a:r>
              <a:rPr b="0" i="0" lang="en-US" sz="1200" u="none" cap="none" strike="noStrike">
                <a:solidFill>
                  <a:srgbClr val="FFFFFF"/>
                </a:solidFill>
                <a:latin typeface="Calibri"/>
                <a:ea typeface="Calibri"/>
                <a:cs typeface="Calibri"/>
                <a:sym typeface="Calibri"/>
              </a:rPr>
              <a:t> (pp. 621-626). Association for Consumer Research; Bodur, H. O., Duval, K. M., &amp; Grohmann, B. (2015). Will you purchase environmentally friendly products? Using prediction requests to increase choice of sustainable products. </a:t>
            </a:r>
            <a:r>
              <a:rPr b="0" i="1" lang="en-US" sz="1200" u="none" cap="none" strike="noStrike">
                <a:solidFill>
                  <a:srgbClr val="FFFFFF"/>
                </a:solidFill>
                <a:latin typeface="Calibri"/>
                <a:ea typeface="Calibri"/>
                <a:cs typeface="Calibri"/>
                <a:sym typeface="Calibri"/>
              </a:rPr>
              <a:t>Journal of Business Ethics, 129</a:t>
            </a:r>
            <a:r>
              <a:rPr b="0" i="0" lang="en-US" sz="1200" u="none" cap="none" strike="noStrike">
                <a:solidFill>
                  <a:srgbClr val="FFFFFF"/>
                </a:solidFill>
                <a:latin typeface="Calibri"/>
                <a:ea typeface="Calibri"/>
                <a:cs typeface="Calibri"/>
                <a:sym typeface="Calibri"/>
              </a:rPr>
              <a:t>(1), 59-75; Obermiller, C., &amp; Spangenberg, E. (2000). Improving telephone fundraising by use of self-prophecy. </a:t>
            </a:r>
            <a:r>
              <a:rPr b="0" i="1" lang="en-US" sz="1200" u="none" cap="none" strike="noStrike">
                <a:solidFill>
                  <a:srgbClr val="FFFFFF"/>
                </a:solidFill>
                <a:latin typeface="Calibri"/>
                <a:ea typeface="Calibri"/>
                <a:cs typeface="Calibri"/>
                <a:sym typeface="Calibri"/>
              </a:rPr>
              <a:t>International Journal of Nonprofit and Voluntary Sector Marketing, 5</a:t>
            </a:r>
            <a:r>
              <a:rPr b="0" i="0" lang="en-US" sz="1200" u="none" cap="none" strike="noStrike">
                <a:solidFill>
                  <a:srgbClr val="FFFFFF"/>
                </a:solidFill>
                <a:latin typeface="Calibri"/>
                <a:ea typeface="Calibri"/>
                <a:cs typeface="Calibri"/>
                <a:sym typeface="Calibri"/>
              </a:rPr>
              <a:t>(4), 365-372.</a:t>
            </a:r>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5" name="Shape 505"/>
        <p:cNvGrpSpPr/>
        <p:nvPr/>
      </p:nvGrpSpPr>
      <p:grpSpPr>
        <a:xfrm>
          <a:off x="0" y="0"/>
          <a:ext cx="0" cy="0"/>
          <a:chOff x="0" y="0"/>
          <a:chExt cx="0" cy="0"/>
        </a:xfrm>
      </p:grpSpPr>
      <p:sp>
        <p:nvSpPr>
          <p:cNvPr id="506" name="Google Shape;506;p2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Icon&#10;&#10;Description automatically generated" id="507" name="Google Shape;507;p25"/>
          <p:cNvPicPr preferRelativeResize="0"/>
          <p:nvPr/>
        </p:nvPicPr>
        <p:blipFill rotWithShape="1">
          <a:blip r:embed="rId3">
            <a:alphaModFix/>
          </a:blip>
          <a:srcRect b="-4040" l="-2189" r="2189" t="-6898"/>
          <a:stretch/>
        </p:blipFill>
        <p:spPr>
          <a:xfrm>
            <a:off x="4883025" y="10"/>
            <a:ext cx="7308975" cy="3364982"/>
          </a:xfrm>
          <a:custGeom>
            <a:rect b="b" l="l" r="r" t="t"/>
            <a:pathLst>
              <a:path extrusionOk="0" h="3364992" w="7308975">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descr="A group of people standing in front of a building&#10;&#10;Description automatically generated with medium confidence" id="508" name="Google Shape;508;p25"/>
          <p:cNvPicPr preferRelativeResize="0"/>
          <p:nvPr/>
        </p:nvPicPr>
        <p:blipFill rotWithShape="1">
          <a:blip r:embed="rId4">
            <a:alphaModFix/>
          </a:blip>
          <a:srcRect b="-1" l="85" r="13032" t="0"/>
          <a:stretch/>
        </p:blipFill>
        <p:spPr>
          <a:xfrm>
            <a:off x="4883025" y="3493008"/>
            <a:ext cx="7308975" cy="3364992"/>
          </a:xfrm>
          <a:custGeom>
            <a:rect b="b" l="l" r="r" t="t"/>
            <a:pathLst>
              <a:path extrusionOk="0" h="3364992" w="7308975">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509" name="Google Shape;509;p25"/>
          <p:cNvSpPr/>
          <p:nvPr/>
        </p:nvSpPr>
        <p:spPr>
          <a:xfrm>
            <a:off x="0" y="0"/>
            <a:ext cx="6096001" cy="6858000"/>
          </a:xfrm>
          <a:custGeom>
            <a:rect b="b" l="l" r="r" t="t"/>
            <a:pathLst>
              <a:path extrusionOk="0" h="6858000" w="6096001">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50800" rotWithShape="0" algn="l"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0" name="Google Shape;510;p25"/>
          <p:cNvSpPr/>
          <p:nvPr/>
        </p:nvSpPr>
        <p:spPr>
          <a:xfrm>
            <a:off x="1" y="0"/>
            <a:ext cx="6087332" cy="6858000"/>
          </a:xfrm>
          <a:custGeom>
            <a:rect b="b" l="l" r="r" t="t"/>
            <a:pathLst>
              <a:path extrusionOk="0" h="6858000" w="6087332">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1" name="Google Shape;511;p25"/>
          <p:cNvSpPr txBox="1"/>
          <p:nvPr>
            <p:ph type="title"/>
          </p:nvPr>
        </p:nvSpPr>
        <p:spPr>
          <a:xfrm>
            <a:off x="448056" y="859536"/>
            <a:ext cx="4832802" cy="12435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solidFill>
                  <a:schemeClr val="dk1"/>
                </a:solidFill>
                <a:latin typeface="Calibri"/>
                <a:ea typeface="Calibri"/>
                <a:cs typeface="Calibri"/>
                <a:sym typeface="Calibri"/>
              </a:rPr>
              <a:t>QBE Experiment</a:t>
            </a:r>
            <a:endParaRPr/>
          </a:p>
        </p:txBody>
      </p:sp>
      <p:sp>
        <p:nvSpPr>
          <p:cNvPr id="512" name="Google Shape;512;p25"/>
          <p:cNvSpPr/>
          <p:nvPr/>
        </p:nvSpPr>
        <p:spPr>
          <a:xfrm>
            <a:off x="0" y="1152144"/>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3" name="Google Shape;513;p25"/>
          <p:cNvSpPr/>
          <p:nvPr/>
        </p:nvSpPr>
        <p:spPr>
          <a:xfrm>
            <a:off x="449544" y="2194560"/>
            <a:ext cx="4892040"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4" name="Google Shape;514;p25"/>
          <p:cNvSpPr/>
          <p:nvPr/>
        </p:nvSpPr>
        <p:spPr>
          <a:xfrm>
            <a:off x="449544" y="2194560"/>
            <a:ext cx="48920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5" name="Google Shape;515;p25"/>
          <p:cNvSpPr txBox="1"/>
          <p:nvPr>
            <p:ph idx="1" type="body"/>
          </p:nvPr>
        </p:nvSpPr>
        <p:spPr>
          <a:xfrm>
            <a:off x="448056" y="2512611"/>
            <a:ext cx="4832803" cy="366435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3200"/>
              <a:buNone/>
            </a:pPr>
            <a:r>
              <a:rPr lang="en-US" sz="3200"/>
              <a:t>Asking “If you were contacted by your high school or college and asked to donate money, would you do so?” a few days before a fundraising request increased the share donating to their college by half</a:t>
            </a:r>
            <a:endParaRPr/>
          </a:p>
          <a:p>
            <a:pPr indent="203200" lvl="0" marL="0" rtl="0" algn="l">
              <a:lnSpc>
                <a:spcPct val="90000"/>
              </a:lnSpc>
              <a:spcBef>
                <a:spcPts val="1000"/>
              </a:spcBef>
              <a:spcAft>
                <a:spcPts val="0"/>
              </a:spcAft>
              <a:buClr>
                <a:schemeClr val="dk1"/>
              </a:buClr>
              <a:buSzPts val="3200"/>
              <a:buFont typeface="Arial"/>
              <a:buNone/>
            </a:pPr>
            <a:r>
              <a:t/>
            </a:r>
            <a:endParaRPr sz="3200"/>
          </a:p>
        </p:txBody>
      </p:sp>
      <p:sp>
        <p:nvSpPr>
          <p:cNvPr id="516" name="Google Shape;516;p25"/>
          <p:cNvSpPr txBox="1"/>
          <p:nvPr/>
        </p:nvSpPr>
        <p:spPr>
          <a:xfrm>
            <a:off x="-38913" y="6304978"/>
            <a:ext cx="5360411" cy="620426"/>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7F7F7F"/>
              </a:buClr>
              <a:buSzPts val="1600"/>
              <a:buFont typeface="Calibri"/>
              <a:buNone/>
            </a:pPr>
            <a:r>
              <a:rPr b="0" i="0" lang="en-US" sz="1600" u="none" cap="none" strike="noStrike">
                <a:solidFill>
                  <a:srgbClr val="7F7F7F"/>
                </a:solidFill>
                <a:latin typeface="Calibri"/>
                <a:ea typeface="Calibri"/>
                <a:cs typeface="Calibri"/>
                <a:sym typeface="Calibri"/>
              </a:rPr>
              <a:t>Obermiller, C., &amp; Spangenberg, E. (2000). Improving telephone fundraising by use of self-prophecy. </a:t>
            </a:r>
            <a:r>
              <a:rPr b="0" i="1" lang="en-US" sz="1600" u="none" cap="none" strike="noStrike">
                <a:solidFill>
                  <a:srgbClr val="7F7F7F"/>
                </a:solidFill>
                <a:latin typeface="Calibri"/>
                <a:ea typeface="Calibri"/>
                <a:cs typeface="Calibri"/>
                <a:sym typeface="Calibri"/>
              </a:rPr>
              <a:t>International Journal of Nonprofit and Voluntary Sector Marketing, 5</a:t>
            </a:r>
            <a:r>
              <a:rPr b="0" i="0" lang="en-US" sz="1600" u="none" cap="none" strike="noStrike">
                <a:solidFill>
                  <a:srgbClr val="7F7F7F"/>
                </a:solidFill>
                <a:latin typeface="Calibri"/>
                <a:ea typeface="Calibri"/>
                <a:cs typeface="Calibri"/>
                <a:sym typeface="Calibri"/>
              </a:rPr>
              <a:t>(4), 365-372.</a:t>
            </a:r>
            <a:endParaRPr b="0" i="0" sz="1800" u="none" cap="none" strike="noStrike">
              <a:solidFill>
                <a:srgbClr val="7F7F7F"/>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0" name="Shape 520"/>
        <p:cNvGrpSpPr/>
        <p:nvPr/>
      </p:nvGrpSpPr>
      <p:grpSpPr>
        <a:xfrm>
          <a:off x="0" y="0"/>
          <a:ext cx="0" cy="0"/>
          <a:chOff x="0" y="0"/>
          <a:chExt cx="0" cy="0"/>
        </a:xfrm>
      </p:grpSpPr>
      <p:sp>
        <p:nvSpPr>
          <p:cNvPr id="521" name="Google Shape;521;p2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Icon&#10;&#10;Description automatically generated" id="522" name="Google Shape;522;p26"/>
          <p:cNvPicPr preferRelativeResize="0"/>
          <p:nvPr/>
        </p:nvPicPr>
        <p:blipFill rotWithShape="1">
          <a:blip r:embed="rId3">
            <a:alphaModFix/>
          </a:blip>
          <a:srcRect b="-4040" l="-2189" r="2189" t="-6898"/>
          <a:stretch/>
        </p:blipFill>
        <p:spPr>
          <a:xfrm>
            <a:off x="4883025" y="10"/>
            <a:ext cx="7308975" cy="3364982"/>
          </a:xfrm>
          <a:custGeom>
            <a:rect b="b" l="l" r="r" t="t"/>
            <a:pathLst>
              <a:path extrusionOk="0" h="3364992" w="7308975">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523" name="Google Shape;523;p26"/>
          <p:cNvPicPr preferRelativeResize="0"/>
          <p:nvPr/>
        </p:nvPicPr>
        <p:blipFill rotWithShape="1">
          <a:blip r:embed="rId4">
            <a:alphaModFix/>
          </a:blip>
          <a:srcRect b="15207" l="-1921" r="-85193" t="0"/>
          <a:stretch/>
        </p:blipFill>
        <p:spPr>
          <a:xfrm>
            <a:off x="4883025" y="3493008"/>
            <a:ext cx="7308975" cy="3364992"/>
          </a:xfrm>
          <a:custGeom>
            <a:rect b="b" l="l" r="r" t="t"/>
            <a:pathLst>
              <a:path extrusionOk="0" h="3364992" w="7308975">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524" name="Google Shape;524;p26"/>
          <p:cNvSpPr/>
          <p:nvPr/>
        </p:nvSpPr>
        <p:spPr>
          <a:xfrm>
            <a:off x="0" y="0"/>
            <a:ext cx="6096001" cy="6858000"/>
          </a:xfrm>
          <a:custGeom>
            <a:rect b="b" l="l" r="r" t="t"/>
            <a:pathLst>
              <a:path extrusionOk="0" h="6858000" w="6096001">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50800" rotWithShape="0" algn="l"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25" name="Google Shape;525;p26"/>
          <p:cNvSpPr/>
          <p:nvPr/>
        </p:nvSpPr>
        <p:spPr>
          <a:xfrm>
            <a:off x="1" y="0"/>
            <a:ext cx="6087332" cy="6858000"/>
          </a:xfrm>
          <a:custGeom>
            <a:rect b="b" l="l" r="r" t="t"/>
            <a:pathLst>
              <a:path extrusionOk="0" h="6858000" w="6087332">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26" name="Google Shape;526;p26"/>
          <p:cNvSpPr txBox="1"/>
          <p:nvPr>
            <p:ph type="title"/>
          </p:nvPr>
        </p:nvSpPr>
        <p:spPr>
          <a:xfrm>
            <a:off x="448056" y="859536"/>
            <a:ext cx="4832802" cy="12435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solidFill>
                  <a:schemeClr val="dk1"/>
                </a:solidFill>
                <a:latin typeface="Calibri"/>
                <a:ea typeface="Calibri"/>
                <a:cs typeface="Calibri"/>
                <a:sym typeface="Calibri"/>
              </a:rPr>
              <a:t>QBE Experiment</a:t>
            </a:r>
            <a:endParaRPr/>
          </a:p>
        </p:txBody>
      </p:sp>
      <p:sp>
        <p:nvSpPr>
          <p:cNvPr id="527" name="Google Shape;527;p26"/>
          <p:cNvSpPr/>
          <p:nvPr/>
        </p:nvSpPr>
        <p:spPr>
          <a:xfrm>
            <a:off x="0" y="1152144"/>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28" name="Google Shape;528;p26"/>
          <p:cNvSpPr/>
          <p:nvPr/>
        </p:nvSpPr>
        <p:spPr>
          <a:xfrm>
            <a:off x="449544" y="2194560"/>
            <a:ext cx="4892040"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29" name="Google Shape;529;p26"/>
          <p:cNvSpPr/>
          <p:nvPr/>
        </p:nvSpPr>
        <p:spPr>
          <a:xfrm>
            <a:off x="449544" y="2194560"/>
            <a:ext cx="48920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30" name="Google Shape;530;p26"/>
          <p:cNvSpPr txBox="1"/>
          <p:nvPr>
            <p:ph idx="1" type="body"/>
          </p:nvPr>
        </p:nvSpPr>
        <p:spPr>
          <a:xfrm>
            <a:off x="448056" y="2512611"/>
            <a:ext cx="4832803" cy="3664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en-US" sz="3200"/>
              <a:t>First asking how much people would “hypothetically” donate to a project increased actual donation 43% for a project helping turtles and 25% for one helping elephants.</a:t>
            </a:r>
            <a:endParaRPr/>
          </a:p>
        </p:txBody>
      </p:sp>
      <p:sp>
        <p:nvSpPr>
          <p:cNvPr id="531" name="Google Shape;531;p26"/>
          <p:cNvSpPr txBox="1"/>
          <p:nvPr/>
        </p:nvSpPr>
        <p:spPr>
          <a:xfrm>
            <a:off x="-38913" y="6304978"/>
            <a:ext cx="5360411" cy="554447"/>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7F7F7F"/>
              </a:buClr>
              <a:buSzPts val="1400"/>
              <a:buFont typeface="Calibri"/>
              <a:buNone/>
            </a:pPr>
            <a:r>
              <a:rPr b="0" i="0" lang="en-US" sz="1400" u="none" cap="none" strike="noStrike">
                <a:solidFill>
                  <a:srgbClr val="7F7F7F"/>
                </a:solidFill>
                <a:latin typeface="Calibri"/>
                <a:ea typeface="Calibri"/>
                <a:cs typeface="Calibri"/>
                <a:sym typeface="Calibri"/>
              </a:rPr>
              <a:t>Johansson-Stenman, O., &amp; Svedsäter, H. (2008). Measuring hypothetical bias in choice experiments: the importance of cognitive consistency. </a:t>
            </a:r>
            <a:r>
              <a:rPr b="0" i="1" lang="en-US" sz="1400" u="none" cap="none" strike="noStrike">
                <a:solidFill>
                  <a:srgbClr val="7F7F7F"/>
                </a:solidFill>
                <a:latin typeface="Calibri"/>
                <a:ea typeface="Calibri"/>
                <a:cs typeface="Calibri"/>
                <a:sym typeface="Calibri"/>
              </a:rPr>
              <a:t>The BE Journal of Economic Analysis &amp; Policy, 8</a:t>
            </a:r>
            <a:r>
              <a:rPr b="0" i="0" lang="en-US" sz="1400" u="none" cap="none" strike="noStrike">
                <a:solidFill>
                  <a:srgbClr val="7F7F7F"/>
                </a:solidFill>
                <a:latin typeface="Calibri"/>
                <a:ea typeface="Calibri"/>
                <a:cs typeface="Calibri"/>
                <a:sym typeface="Calibri"/>
              </a:rPr>
              <a:t>(1), 1-10, 6</a:t>
            </a:r>
            <a:endParaRPr b="0" i="0" sz="1400" u="none" cap="none" strike="noStrike">
              <a:solidFill>
                <a:srgbClr val="7F7F7F"/>
              </a:solidFill>
              <a:latin typeface="Calibri"/>
              <a:ea typeface="Calibri"/>
              <a:cs typeface="Calibri"/>
              <a:sym typeface="Calibri"/>
            </a:endParaRPr>
          </a:p>
        </p:txBody>
      </p:sp>
      <p:pic>
        <p:nvPicPr>
          <p:cNvPr descr="A picture containing icon&#10;&#10;Description automatically generated" id="532" name="Google Shape;532;p26"/>
          <p:cNvPicPr preferRelativeResize="0"/>
          <p:nvPr/>
        </p:nvPicPr>
        <p:blipFill rotWithShape="1">
          <a:blip r:embed="rId5">
            <a:alphaModFix/>
          </a:blip>
          <a:srcRect b="0" l="0" r="0" t="0"/>
          <a:stretch/>
        </p:blipFill>
        <p:spPr>
          <a:xfrm flipH="1">
            <a:off x="8862646" y="3493007"/>
            <a:ext cx="3329352" cy="336498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6" name="Shape 536"/>
        <p:cNvGrpSpPr/>
        <p:nvPr/>
      </p:nvGrpSpPr>
      <p:grpSpPr>
        <a:xfrm>
          <a:off x="0" y="0"/>
          <a:ext cx="0" cy="0"/>
          <a:chOff x="0" y="0"/>
          <a:chExt cx="0" cy="0"/>
        </a:xfrm>
      </p:grpSpPr>
      <p:sp>
        <p:nvSpPr>
          <p:cNvPr id="537" name="Google Shape;537;p2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38" name="Google Shape;538;p27"/>
          <p:cNvSpPr txBox="1"/>
          <p:nvPr>
            <p:ph type="title"/>
          </p:nvPr>
        </p:nvSpPr>
        <p:spPr>
          <a:xfrm>
            <a:off x="558800" y="18289"/>
            <a:ext cx="4876800" cy="1302511"/>
          </a:xfrm>
          <a:prstGeom prst="rect">
            <a:avLst/>
          </a:prstGeom>
          <a:noFill/>
          <a:ln>
            <a:noFill/>
          </a:ln>
        </p:spPr>
        <p:txBody>
          <a:bodyPr anchorCtr="0" anchor="b" bIns="45700" lIns="91425" spcFirstLastPara="1" rIns="91425" wrap="square" tIns="45700">
            <a:normAutofit/>
          </a:bodyPr>
          <a:lstStyle/>
          <a:p>
            <a:pPr indent="0" lvl="0" marL="0" rtl="0" algn="l">
              <a:lnSpc>
                <a:spcPct val="80000"/>
              </a:lnSpc>
              <a:spcBef>
                <a:spcPts val="0"/>
              </a:spcBef>
              <a:spcAft>
                <a:spcPts val="0"/>
              </a:spcAft>
              <a:buClr>
                <a:schemeClr val="dk1"/>
              </a:buClr>
              <a:buSzPts val="4400"/>
              <a:buFont typeface="Calibri"/>
              <a:buNone/>
            </a:pPr>
            <a:r>
              <a:rPr lang="en-US" sz="4400"/>
              <a:t>Goal: Get a </a:t>
            </a:r>
            <a:r>
              <a:rPr lang="en-US" sz="4400" u="sng"/>
              <a:t>positive</a:t>
            </a:r>
            <a:r>
              <a:rPr lang="en-US" sz="4400"/>
              <a:t> donation prediction</a:t>
            </a:r>
            <a:endParaRPr/>
          </a:p>
        </p:txBody>
      </p:sp>
      <p:sp>
        <p:nvSpPr>
          <p:cNvPr id="539" name="Google Shape;539;p27"/>
          <p:cNvSpPr txBox="1"/>
          <p:nvPr>
            <p:ph idx="1" type="body"/>
          </p:nvPr>
        </p:nvSpPr>
        <p:spPr>
          <a:xfrm>
            <a:off x="111760" y="1853442"/>
            <a:ext cx="5199942" cy="4557502"/>
          </a:xfrm>
          <a:prstGeom prst="rect">
            <a:avLst/>
          </a:prstGeom>
          <a:noFill/>
          <a:ln>
            <a:noFill/>
          </a:ln>
        </p:spPr>
        <p:txBody>
          <a:bodyPr anchorCtr="0" anchor="t" bIns="45700" lIns="91425" spcFirstLastPara="1" rIns="91425" wrap="square" tIns="45700">
            <a:noAutofit/>
          </a:bodyPr>
          <a:lstStyle/>
          <a:p>
            <a:pPr indent="-457200" lvl="0" marL="457200" rtl="0" algn="l">
              <a:lnSpc>
                <a:spcPct val="80000"/>
              </a:lnSpc>
              <a:spcBef>
                <a:spcPts val="0"/>
              </a:spcBef>
              <a:spcAft>
                <a:spcPts val="0"/>
              </a:spcAft>
              <a:buClr>
                <a:schemeClr val="dk1"/>
              </a:buClr>
              <a:buSzPts val="3200"/>
              <a:buFont typeface="Arial"/>
              <a:buChar char="•"/>
            </a:pPr>
            <a:r>
              <a:rPr lang="en-US" sz="3200"/>
              <a:t>QBE shows that people tend to change their behavior to match their predictions </a:t>
            </a:r>
            <a:endParaRPr/>
          </a:p>
          <a:p>
            <a:pPr indent="-457200" lvl="0" marL="457200" rtl="0" algn="l">
              <a:lnSpc>
                <a:spcPct val="80000"/>
              </a:lnSpc>
              <a:spcBef>
                <a:spcPts val="1000"/>
              </a:spcBef>
              <a:spcAft>
                <a:spcPts val="0"/>
              </a:spcAft>
              <a:buClr>
                <a:schemeClr val="dk1"/>
              </a:buClr>
              <a:buSzPts val="3200"/>
              <a:buFont typeface="Arial"/>
              <a:buChar char="•"/>
            </a:pPr>
            <a:r>
              <a:rPr lang="en-US" sz="3200"/>
              <a:t>Lead-up questions showing identity connections and defining a meaningful victory can increase the giving prediction</a:t>
            </a:r>
            <a:endParaRPr/>
          </a:p>
          <a:p>
            <a:pPr indent="-457200" lvl="0" marL="457200" rtl="0" algn="l">
              <a:lnSpc>
                <a:spcPct val="80000"/>
              </a:lnSpc>
              <a:spcBef>
                <a:spcPts val="1000"/>
              </a:spcBef>
              <a:spcAft>
                <a:spcPts val="0"/>
              </a:spcAft>
              <a:buClr>
                <a:schemeClr val="dk1"/>
              </a:buClr>
              <a:buSzPts val="3200"/>
              <a:buFont typeface="Arial"/>
              <a:buChar char="•"/>
            </a:pPr>
            <a:r>
              <a:rPr lang="en-US" sz="3200"/>
              <a:t>So, the gift prediction should come towards the end of the survey</a:t>
            </a:r>
            <a:endParaRPr/>
          </a:p>
        </p:txBody>
      </p:sp>
      <p:pic>
        <p:nvPicPr>
          <p:cNvPr descr="Icon&#10;&#10;Description automatically generated" id="540" name="Google Shape;540;p27"/>
          <p:cNvPicPr preferRelativeResize="0"/>
          <p:nvPr>
            <p:ph idx="2" type="pic"/>
          </p:nvPr>
        </p:nvPicPr>
        <p:blipFill rotWithShape="1">
          <a:blip r:embed="rId3">
            <a:alphaModFix/>
          </a:blip>
          <a:srcRect b="0" l="4257" r="6540" t="11066"/>
          <a:stretch/>
        </p:blipFill>
        <p:spPr>
          <a:xfrm>
            <a:off x="5311702" y="10"/>
            <a:ext cx="6878775" cy="6857990"/>
          </a:xfrm>
          <a:prstGeom prst="rect">
            <a:avLst/>
          </a:prstGeom>
          <a:noFill/>
          <a:ln>
            <a:noFill/>
          </a:ln>
        </p:spPr>
      </p:pic>
      <p:sp>
        <p:nvSpPr>
          <p:cNvPr id="541" name="Google Shape;541;p27"/>
          <p:cNvSpPr/>
          <p:nvPr/>
        </p:nvSpPr>
        <p:spPr>
          <a:xfrm>
            <a:off x="7375574" y="5277988"/>
            <a:ext cx="3416885" cy="1498732"/>
          </a:xfrm>
          <a:prstGeom prst="roundRect">
            <a:avLst>
              <a:gd fmla="val 16667" name="adj"/>
            </a:avLst>
          </a:prstGeom>
          <a:solidFill>
            <a:schemeClr val="lt1"/>
          </a:solidFill>
          <a:ln cap="flat" cmpd="sng" w="12700">
            <a:solidFill>
              <a:srgbClr val="E6E6E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542" name="Google Shape;542;p27"/>
          <p:cNvPicPr preferRelativeResize="0"/>
          <p:nvPr/>
        </p:nvPicPr>
        <p:blipFill rotWithShape="1">
          <a:blip r:embed="rId4">
            <a:alphaModFix/>
          </a:blip>
          <a:srcRect b="-5031" l="30655" r="30483" t="-3155"/>
          <a:stretch/>
        </p:blipFill>
        <p:spPr>
          <a:xfrm>
            <a:off x="7489875" y="5115428"/>
            <a:ext cx="3208605" cy="1831157"/>
          </a:xfrm>
          <a:prstGeom prst="rect">
            <a:avLst/>
          </a:prstGeom>
          <a:noFill/>
          <a:ln>
            <a:noFill/>
          </a:ln>
        </p:spPr>
      </p:pic>
      <p:cxnSp>
        <p:nvCxnSpPr>
          <p:cNvPr id="543" name="Google Shape;543;p27"/>
          <p:cNvCxnSpPr/>
          <p:nvPr/>
        </p:nvCxnSpPr>
        <p:spPr>
          <a:xfrm>
            <a:off x="650240" y="1493520"/>
            <a:ext cx="4348480" cy="0"/>
          </a:xfrm>
          <a:prstGeom prst="straightConnector1">
            <a:avLst/>
          </a:prstGeom>
          <a:noFill/>
          <a:ln cap="flat" cmpd="sng" w="76200">
            <a:solidFill>
              <a:srgbClr val="FFAC28"/>
            </a:solidFill>
            <a:prstDash val="solid"/>
            <a:miter lim="800000"/>
            <a:headEnd len="sm" w="sm" type="none"/>
            <a:tailEnd len="sm" w="sm"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graphicFrame>
        <p:nvGraphicFramePr>
          <p:cNvPr id="548" name="Google Shape;548;p28"/>
          <p:cNvGraphicFramePr/>
          <p:nvPr/>
        </p:nvGraphicFramePr>
        <p:xfrm>
          <a:off x="12192" y="54634"/>
          <a:ext cx="3000000" cy="3000000"/>
        </p:xfrm>
        <a:graphic>
          <a:graphicData uri="http://schemas.openxmlformats.org/drawingml/2006/table">
            <a:tbl>
              <a:tblPr bandRow="1" firstRow="1">
                <a:noFill/>
                <a:tableStyleId>{F98DA503-C3D8-4DAD-AE1C-B47B3FDA9AEE}</a:tableStyleId>
              </a:tblPr>
              <a:tblGrid>
                <a:gridCol w="6519075"/>
                <a:gridCol w="816300"/>
                <a:gridCol w="1173425"/>
                <a:gridCol w="1182925"/>
                <a:gridCol w="1328300"/>
                <a:gridCol w="1159775"/>
              </a:tblGrid>
              <a:tr h="370850">
                <a:tc>
                  <a:txBody>
                    <a:bodyPr/>
                    <a:lstStyle/>
                    <a:p>
                      <a:pPr indent="0" lvl="0" marL="0" marR="0" rtl="0" algn="l">
                        <a:lnSpc>
                          <a:spcPct val="80000"/>
                        </a:lnSpc>
                        <a:spcBef>
                          <a:spcPts val="0"/>
                        </a:spcBef>
                        <a:spcAft>
                          <a:spcPts val="0"/>
                        </a:spcAft>
                        <a:buNone/>
                      </a:pPr>
                      <a:r>
                        <a:rPr lang="en-US" sz="3000" u="none" cap="none" strike="noStrike"/>
                        <a:t>Many people who care about this cause like to give in different ways. How likely is it that you would consider any of the following gifts in the next six months?</a:t>
                      </a:r>
                      <a:endParaRPr/>
                    </a:p>
                  </a:txBody>
                  <a:tcPr marT="45725" marB="182875" marR="45725" marL="45725"/>
                </a:tc>
                <a:tc gridSpan="3">
                  <a:txBody>
                    <a:bodyPr/>
                    <a:lstStyle/>
                    <a:p>
                      <a:pPr indent="0" lvl="0" marL="0" marR="0" rtl="0" algn="ctr">
                        <a:lnSpc>
                          <a:spcPct val="70000"/>
                        </a:lnSpc>
                        <a:spcBef>
                          <a:spcPts val="0"/>
                        </a:spcBef>
                        <a:spcAft>
                          <a:spcPts val="0"/>
                        </a:spcAft>
                        <a:buNone/>
                      </a:pPr>
                      <a:r>
                        <a:t/>
                      </a:r>
                      <a:endParaRPr b="1" sz="2900" u="none" cap="none" strike="noStrike"/>
                    </a:p>
                  </a:txBody>
                  <a:tcPr marT="45725" marB="182875" marR="45725" marL="45725" anchor="b"/>
                </a:tc>
                <a:tc hMerge="1"/>
                <a:tc hMerge="1"/>
                <a:tc>
                  <a:txBody>
                    <a:bodyPr/>
                    <a:lstStyle/>
                    <a:p>
                      <a:pPr indent="0" lvl="0" marL="0" marR="0" rtl="0" algn="ctr">
                        <a:lnSpc>
                          <a:spcPct val="70000"/>
                        </a:lnSpc>
                        <a:spcBef>
                          <a:spcPts val="0"/>
                        </a:spcBef>
                        <a:spcAft>
                          <a:spcPts val="0"/>
                        </a:spcAft>
                        <a:buNone/>
                      </a:pPr>
                      <a:r>
                        <a:rPr b="1" lang="en-US" sz="2900" u="none" cap="none" strike="noStrike"/>
                        <a:t>Have already done so</a:t>
                      </a:r>
                      <a:endParaRPr/>
                    </a:p>
                  </a:txBody>
                  <a:tcPr marT="45725" marB="45725" marR="45725" marL="45725" anchor="b"/>
                </a:tc>
                <a:tc>
                  <a:txBody>
                    <a:bodyPr/>
                    <a:lstStyle/>
                    <a:p>
                      <a:pPr indent="0" lvl="0" marL="0" marR="0" rtl="0" algn="ctr">
                        <a:lnSpc>
                          <a:spcPct val="70000"/>
                        </a:lnSpc>
                        <a:spcBef>
                          <a:spcPts val="0"/>
                        </a:spcBef>
                        <a:spcAft>
                          <a:spcPts val="0"/>
                        </a:spcAft>
                        <a:buNone/>
                      </a:pPr>
                      <a:r>
                        <a:rPr b="1" lang="en-US" sz="2900" u="none" cap="none" strike="noStrike"/>
                        <a:t>Would like more info</a:t>
                      </a:r>
                      <a:endParaRPr/>
                    </a:p>
                  </a:txBody>
                  <a:tcPr marT="45725" marB="45725" marR="45725" marL="45725" anchor="b"/>
                </a:tc>
              </a:tr>
              <a:tr h="370850">
                <a:tc>
                  <a:txBody>
                    <a:bodyPr/>
                    <a:lstStyle/>
                    <a:p>
                      <a:pPr indent="0" lvl="0" marL="0" marR="0" rtl="0" algn="l">
                        <a:lnSpc>
                          <a:spcPct val="70000"/>
                        </a:lnSpc>
                        <a:spcBef>
                          <a:spcPts val="0"/>
                        </a:spcBef>
                        <a:spcAft>
                          <a:spcPts val="0"/>
                        </a:spcAft>
                        <a:buNone/>
                      </a:pPr>
                      <a:r>
                        <a:rPr lang="en-US" sz="3000" u="none" cap="none" strike="noStrike"/>
                        <a:t>Gift by volunteering time</a:t>
                      </a:r>
                      <a:endParaRPr/>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r>
              <a:tr h="370850">
                <a:tc>
                  <a:txBody>
                    <a:bodyPr/>
                    <a:lstStyle/>
                    <a:p>
                      <a:pPr indent="0" lvl="0" marL="0" marR="0" rtl="0" algn="l">
                        <a:lnSpc>
                          <a:spcPct val="70000"/>
                        </a:lnSpc>
                        <a:spcBef>
                          <a:spcPts val="0"/>
                        </a:spcBef>
                        <a:spcAft>
                          <a:spcPts val="0"/>
                        </a:spcAft>
                        <a:buNone/>
                      </a:pPr>
                      <a:r>
                        <a:rPr lang="en-US" sz="3000"/>
                        <a:t>Gift by check or credit card</a:t>
                      </a:r>
                      <a:endParaRPr/>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r>
              <a:tr h="370850">
                <a:tc>
                  <a:txBody>
                    <a:bodyPr/>
                    <a:lstStyle/>
                    <a:p>
                      <a:pPr indent="0" lvl="0" marL="0" marR="0" rtl="0" algn="l">
                        <a:lnSpc>
                          <a:spcPct val="70000"/>
                        </a:lnSpc>
                        <a:spcBef>
                          <a:spcPts val="0"/>
                        </a:spcBef>
                        <a:spcAft>
                          <a:spcPts val="0"/>
                        </a:spcAft>
                        <a:buClr>
                          <a:schemeClr val="dk1"/>
                        </a:buClr>
                        <a:buSzPts val="3000"/>
                        <a:buFont typeface="Calibri"/>
                        <a:buNone/>
                      </a:pPr>
                      <a:r>
                        <a:rPr lang="en-US" sz="3000"/>
                        <a:t>Gift as an automatic monthly withdrawal</a:t>
                      </a:r>
                      <a:endParaRPr/>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r>
              <a:tr h="370850">
                <a:tc>
                  <a:txBody>
                    <a:bodyPr/>
                    <a:lstStyle/>
                    <a:p>
                      <a:pPr indent="0" lvl="0" marL="0" marR="0" rtl="0" algn="l">
                        <a:lnSpc>
                          <a:spcPct val="70000"/>
                        </a:lnSpc>
                        <a:spcBef>
                          <a:spcPts val="0"/>
                        </a:spcBef>
                        <a:spcAft>
                          <a:spcPts val="0"/>
                        </a:spcAft>
                        <a:buNone/>
                      </a:pPr>
                      <a:r>
                        <a:rPr lang="en-US" sz="3000"/>
                        <a:t>Gift in a will (if you happened to sign a new will)</a:t>
                      </a:r>
                      <a:endParaRPr/>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r>
              <a:tr h="370850">
                <a:tc>
                  <a:txBody>
                    <a:bodyPr/>
                    <a:lstStyle/>
                    <a:p>
                      <a:pPr indent="0" lvl="0" marL="0" marR="0" rtl="0" algn="l">
                        <a:lnSpc>
                          <a:spcPct val="70000"/>
                        </a:lnSpc>
                        <a:spcBef>
                          <a:spcPts val="0"/>
                        </a:spcBef>
                        <a:spcAft>
                          <a:spcPts val="0"/>
                        </a:spcAft>
                        <a:buNone/>
                      </a:pPr>
                      <a:r>
                        <a:rPr lang="en-US" sz="3000"/>
                        <a:t>Gift in a will in honor or memory of a loved one</a:t>
                      </a:r>
                      <a:endParaRPr/>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r>
              <a:tr h="370850">
                <a:tc>
                  <a:txBody>
                    <a:bodyPr/>
                    <a:lstStyle/>
                    <a:p>
                      <a:pPr indent="0" lvl="0" marL="0" marR="0" rtl="0" algn="l">
                        <a:lnSpc>
                          <a:spcPct val="70000"/>
                        </a:lnSpc>
                        <a:spcBef>
                          <a:spcPts val="0"/>
                        </a:spcBef>
                        <a:spcAft>
                          <a:spcPts val="0"/>
                        </a:spcAft>
                        <a:buNone/>
                      </a:pPr>
                      <a:r>
                        <a:rPr lang="en-US" sz="3000"/>
                        <a:t>Gift that pays you income for life</a:t>
                      </a:r>
                      <a:endParaRPr/>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r>
              <a:tr h="370850">
                <a:tc>
                  <a:txBody>
                    <a:bodyPr/>
                    <a:lstStyle/>
                    <a:p>
                      <a:pPr indent="0" lvl="0" marL="0" marR="0" rtl="0" algn="l">
                        <a:lnSpc>
                          <a:spcPct val="70000"/>
                        </a:lnSpc>
                        <a:spcBef>
                          <a:spcPts val="0"/>
                        </a:spcBef>
                        <a:spcAft>
                          <a:spcPts val="0"/>
                        </a:spcAft>
                        <a:buNone/>
                      </a:pPr>
                      <a:r>
                        <a:rPr lang="en-US" sz="3000"/>
                        <a:t>Gift of stocks, bonds, or mutual funds that avoids taxes</a:t>
                      </a:r>
                      <a:endParaRPr/>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r>
              <a:tr h="370850">
                <a:tc>
                  <a:txBody>
                    <a:bodyPr/>
                    <a:lstStyle/>
                    <a:p>
                      <a:pPr indent="0" lvl="0" marL="0" marR="0" rtl="0" algn="l">
                        <a:lnSpc>
                          <a:spcPct val="70000"/>
                        </a:lnSpc>
                        <a:spcBef>
                          <a:spcPts val="0"/>
                        </a:spcBef>
                        <a:spcAft>
                          <a:spcPts val="0"/>
                        </a:spcAft>
                        <a:buNone/>
                      </a:pPr>
                      <a:r>
                        <a:rPr lang="en-US" sz="3000"/>
                        <a:t>Gift of real estate that avoids capital gains taxes</a:t>
                      </a:r>
                      <a:endParaRPr/>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r>
              <a:tr h="370850">
                <a:tc>
                  <a:txBody>
                    <a:bodyPr/>
                    <a:lstStyle/>
                    <a:p>
                      <a:pPr indent="0" lvl="0" marL="0" marR="0" rtl="0" algn="l">
                        <a:lnSpc>
                          <a:spcPct val="70000"/>
                        </a:lnSpc>
                        <a:spcBef>
                          <a:spcPts val="0"/>
                        </a:spcBef>
                        <a:spcAft>
                          <a:spcPts val="0"/>
                        </a:spcAft>
                        <a:buNone/>
                      </a:pPr>
                      <a:r>
                        <a:rPr lang="en-US" sz="3000"/>
                        <a:t>Gift from an IRA/401(k) that avoids income taxes</a:t>
                      </a:r>
                      <a:endParaRPr/>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c>
                  <a:txBody>
                    <a:bodyPr/>
                    <a:lstStyle/>
                    <a:p>
                      <a:pPr indent="0" lvl="0" marL="0" marR="0" rtl="0" algn="l">
                        <a:spcBef>
                          <a:spcPts val="0"/>
                        </a:spcBef>
                        <a:spcAft>
                          <a:spcPts val="0"/>
                        </a:spcAft>
                        <a:buNone/>
                      </a:pPr>
                      <a:r>
                        <a:t/>
                      </a:r>
                      <a:endParaRPr sz="1800"/>
                    </a:p>
                  </a:txBody>
                  <a:tcPr marT="45725" marB="0" marR="45725" marL="45725"/>
                </a:tc>
              </a:tr>
            </a:tbl>
          </a:graphicData>
        </a:graphic>
      </p:graphicFrame>
      <p:sp>
        <p:nvSpPr>
          <p:cNvPr id="549" name="Google Shape;549;p28"/>
          <p:cNvSpPr txBox="1"/>
          <p:nvPr/>
        </p:nvSpPr>
        <p:spPr>
          <a:xfrm rot="-2649178">
            <a:off x="6260709" y="684916"/>
            <a:ext cx="2082800" cy="5386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900"/>
              <a:buFont typeface="Calibri"/>
              <a:buNone/>
            </a:pPr>
            <a:r>
              <a:rPr b="1" i="0" lang="en-US" sz="2900" u="none" cap="none" strike="noStrike">
                <a:solidFill>
                  <a:srgbClr val="FFFFFF"/>
                </a:solidFill>
                <a:latin typeface="Calibri"/>
                <a:ea typeface="Calibri"/>
                <a:cs typeface="Calibri"/>
                <a:sym typeface="Calibri"/>
              </a:rPr>
              <a:t>Definitely</a:t>
            </a:r>
            <a:endParaRPr/>
          </a:p>
        </p:txBody>
      </p:sp>
      <p:sp>
        <p:nvSpPr>
          <p:cNvPr id="550" name="Google Shape;550;p28"/>
          <p:cNvSpPr txBox="1"/>
          <p:nvPr/>
        </p:nvSpPr>
        <p:spPr>
          <a:xfrm rot="-2649178">
            <a:off x="7302313" y="831755"/>
            <a:ext cx="1823498" cy="737253"/>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Clr>
                <a:srgbClr val="FFFFFF"/>
              </a:buClr>
              <a:buSzPts val="2900"/>
              <a:buFont typeface="Calibri"/>
              <a:buNone/>
            </a:pPr>
            <a:r>
              <a:rPr b="1" i="0" lang="en-US" sz="2900" u="none" cap="none" strike="noStrike">
                <a:solidFill>
                  <a:srgbClr val="FFFFFF"/>
                </a:solidFill>
                <a:latin typeface="Calibri"/>
                <a:ea typeface="Calibri"/>
                <a:cs typeface="Calibri"/>
                <a:sym typeface="Calibri"/>
              </a:rPr>
              <a:t>Somewhat likely</a:t>
            </a:r>
            <a:endParaRPr/>
          </a:p>
        </p:txBody>
      </p:sp>
      <p:sp>
        <p:nvSpPr>
          <p:cNvPr id="551" name="Google Shape;551;p28"/>
          <p:cNvSpPr txBox="1"/>
          <p:nvPr/>
        </p:nvSpPr>
        <p:spPr>
          <a:xfrm rot="-2649178">
            <a:off x="8275770" y="1029122"/>
            <a:ext cx="1823498" cy="424860"/>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Clr>
                <a:srgbClr val="FFFFFF"/>
              </a:buClr>
              <a:buSzPts val="2900"/>
              <a:buFont typeface="Calibri"/>
              <a:buNone/>
            </a:pPr>
            <a:r>
              <a:rPr b="1" i="0" lang="en-US" sz="2900" u="none" cap="none" strike="noStrike">
                <a:solidFill>
                  <a:srgbClr val="FFFFFF"/>
                </a:solidFill>
                <a:latin typeface="Calibri"/>
                <a:ea typeface="Calibri"/>
                <a:cs typeface="Calibri"/>
                <a:sym typeface="Calibri"/>
              </a:rPr>
              <a:t>Unlikely</a:t>
            </a:r>
            <a:endParaRPr/>
          </a:p>
        </p:txBody>
      </p:sp>
      <p:sp>
        <p:nvSpPr>
          <p:cNvPr id="552" name="Google Shape;552;p28"/>
          <p:cNvSpPr txBox="1"/>
          <p:nvPr/>
        </p:nvSpPr>
        <p:spPr>
          <a:xfrm>
            <a:off x="7887502" y="2998783"/>
            <a:ext cx="3207217" cy="2326791"/>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FFFFFF"/>
              </a:buClr>
              <a:buSzPts val="6000"/>
              <a:buFont typeface="Calibri"/>
              <a:buNone/>
            </a:pPr>
            <a:r>
              <a:rPr b="0" i="0" lang="en-US" sz="6000" u="none" cap="none" strike="noStrike">
                <a:solidFill>
                  <a:srgbClr val="FFFFFF"/>
                </a:solidFill>
                <a:latin typeface="Calibri"/>
                <a:ea typeface="Calibri"/>
                <a:cs typeface="Calibri"/>
                <a:sym typeface="Calibri"/>
              </a:rPr>
              <a:t>Challenge question examples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6" name="Shape 556"/>
        <p:cNvGrpSpPr/>
        <p:nvPr/>
      </p:nvGrpSpPr>
      <p:grpSpPr>
        <a:xfrm>
          <a:off x="0" y="0"/>
          <a:ext cx="0" cy="0"/>
          <a:chOff x="0" y="0"/>
          <a:chExt cx="0" cy="0"/>
        </a:xfrm>
      </p:grpSpPr>
      <p:sp>
        <p:nvSpPr>
          <p:cNvPr id="557" name="Google Shape;557;p29"/>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58" name="Google Shape;558;p29"/>
          <p:cNvSpPr txBox="1"/>
          <p:nvPr>
            <p:ph type="title"/>
          </p:nvPr>
        </p:nvSpPr>
        <p:spPr>
          <a:xfrm>
            <a:off x="636608" y="0"/>
            <a:ext cx="5459391" cy="167437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Calibri"/>
              <a:buNone/>
            </a:pPr>
            <a:r>
              <a:rPr lang="en-US" sz="4800">
                <a:solidFill>
                  <a:schemeClr val="lt1"/>
                </a:solidFill>
                <a:latin typeface="Calibri"/>
                <a:ea typeface="Calibri"/>
                <a:cs typeface="Calibri"/>
                <a:sym typeface="Calibri"/>
              </a:rPr>
              <a:t>Challenge questions: Introduction</a:t>
            </a:r>
            <a:endParaRPr/>
          </a:p>
        </p:txBody>
      </p:sp>
      <p:cxnSp>
        <p:nvCxnSpPr>
          <p:cNvPr id="559" name="Google Shape;559;p29"/>
          <p:cNvCxnSpPr/>
          <p:nvPr/>
        </p:nvCxnSpPr>
        <p:spPr>
          <a:xfrm rot="10800000">
            <a:off x="831873" y="1749756"/>
            <a:ext cx="4718304" cy="0"/>
          </a:xfrm>
          <a:prstGeom prst="straightConnector1">
            <a:avLst/>
          </a:prstGeom>
          <a:noFill/>
          <a:ln cap="flat" cmpd="sng" w="12700">
            <a:solidFill>
              <a:schemeClr val="accent2"/>
            </a:solidFill>
            <a:prstDash val="solid"/>
            <a:miter lim="800000"/>
            <a:headEnd len="sm" w="sm" type="none"/>
            <a:tailEnd len="sm" w="sm" type="none"/>
          </a:ln>
        </p:spPr>
      </p:cxnSp>
      <p:sp>
        <p:nvSpPr>
          <p:cNvPr id="560" name="Google Shape;560;p29"/>
          <p:cNvSpPr txBox="1"/>
          <p:nvPr>
            <p:ph idx="1" type="body"/>
          </p:nvPr>
        </p:nvSpPr>
        <p:spPr>
          <a:xfrm>
            <a:off x="636608" y="1749755"/>
            <a:ext cx="5725609" cy="3957915"/>
          </a:xfrm>
          <a:prstGeom prst="rect">
            <a:avLst/>
          </a:prstGeom>
          <a:noFill/>
          <a:ln>
            <a:noFill/>
          </a:ln>
        </p:spPr>
        <p:txBody>
          <a:bodyPr anchorCtr="0" anchor="ctr" bIns="45700" lIns="91425" spcFirstLastPara="1" rIns="91425" wrap="square" tIns="45700">
            <a:noAutofit/>
          </a:bodyPr>
          <a:lstStyle/>
          <a:p>
            <a:pPr indent="0" lvl="0" marL="0" rtl="0" algn="l">
              <a:lnSpc>
                <a:spcPct val="75000"/>
              </a:lnSpc>
              <a:spcBef>
                <a:spcPts val="0"/>
              </a:spcBef>
              <a:spcAft>
                <a:spcPts val="0"/>
              </a:spcAft>
              <a:buClr>
                <a:schemeClr val="lt1"/>
              </a:buClr>
              <a:buSzPts val="3200"/>
              <a:buNone/>
            </a:pPr>
            <a:r>
              <a:rPr lang="en-US" sz="3200">
                <a:solidFill>
                  <a:schemeClr val="lt1"/>
                </a:solidFill>
              </a:rPr>
              <a:t>[Social norm statement] “Many people </a:t>
            </a:r>
            <a:r>
              <a:rPr b="1" lang="en-US" sz="3200" u="sng">
                <a:solidFill>
                  <a:schemeClr val="lt1"/>
                </a:solidFill>
              </a:rPr>
              <a:t>who care about</a:t>
            </a:r>
            <a:r>
              <a:rPr lang="en-US" sz="3200">
                <a:solidFill>
                  <a:schemeClr val="lt1"/>
                </a:solidFill>
              </a:rPr>
              <a:t> this cause </a:t>
            </a:r>
            <a:r>
              <a:rPr b="1" lang="en-US" sz="3200" u="sng">
                <a:solidFill>
                  <a:schemeClr val="lt1"/>
                </a:solidFill>
              </a:rPr>
              <a:t>like to</a:t>
            </a:r>
            <a:r>
              <a:rPr b="1" lang="en-US" sz="3200">
                <a:solidFill>
                  <a:schemeClr val="lt1"/>
                </a:solidFill>
              </a:rPr>
              <a:t> </a:t>
            </a:r>
            <a:r>
              <a:rPr lang="en-US" sz="3200">
                <a:solidFill>
                  <a:schemeClr val="lt1"/>
                </a:solidFill>
              </a:rPr>
              <a:t>give in different ways.”</a:t>
            </a:r>
            <a:endParaRPr/>
          </a:p>
          <a:p>
            <a:pPr indent="0" lvl="0" marL="0" rtl="0" algn="l">
              <a:lnSpc>
                <a:spcPct val="75000"/>
              </a:lnSpc>
              <a:spcBef>
                <a:spcPts val="600"/>
              </a:spcBef>
              <a:spcAft>
                <a:spcPts val="0"/>
              </a:spcAft>
              <a:buClr>
                <a:schemeClr val="lt1"/>
              </a:buClr>
              <a:buSzPts val="3200"/>
              <a:buNone/>
            </a:pPr>
            <a:r>
              <a:rPr lang="en-US" sz="3200">
                <a:solidFill>
                  <a:schemeClr val="lt1"/>
                </a:solidFill>
              </a:rPr>
              <a:t>“People like me do things like this” is a powerful message. </a:t>
            </a:r>
            <a:endParaRPr/>
          </a:p>
          <a:p>
            <a:pPr indent="0" lvl="0" marL="0" rtl="0" algn="l">
              <a:lnSpc>
                <a:spcPct val="75000"/>
              </a:lnSpc>
              <a:spcBef>
                <a:spcPts val="600"/>
              </a:spcBef>
              <a:spcAft>
                <a:spcPts val="0"/>
              </a:spcAft>
              <a:buClr>
                <a:schemeClr val="lt1"/>
              </a:buClr>
              <a:buSzPts val="3200"/>
              <a:buNone/>
            </a:pPr>
            <a:r>
              <a:rPr lang="en-US" sz="3200">
                <a:solidFill>
                  <a:schemeClr val="lt1"/>
                </a:solidFill>
              </a:rPr>
              <a:t>In experiments, adding that they “like to” do it is even more powerful. Adding that they “care about” the cause helps, too. </a:t>
            </a:r>
            <a:endParaRPr/>
          </a:p>
        </p:txBody>
      </p:sp>
      <p:pic>
        <p:nvPicPr>
          <p:cNvPr descr="Table, timeline&#10;&#10;Description automatically generated" id="561" name="Google Shape;561;p29"/>
          <p:cNvPicPr preferRelativeResize="0"/>
          <p:nvPr/>
        </p:nvPicPr>
        <p:blipFill rotWithShape="1">
          <a:blip r:embed="rId3">
            <a:alphaModFix/>
          </a:blip>
          <a:srcRect b="41181" l="30" r="46703" t="2035"/>
          <a:stretch/>
        </p:blipFill>
        <p:spPr>
          <a:xfrm>
            <a:off x="6525453" y="3444241"/>
            <a:ext cx="5666547" cy="3398024"/>
          </a:xfrm>
          <a:prstGeom prst="rect">
            <a:avLst/>
          </a:prstGeom>
          <a:noFill/>
          <a:ln>
            <a:noFill/>
          </a:ln>
        </p:spPr>
      </p:pic>
      <p:cxnSp>
        <p:nvCxnSpPr>
          <p:cNvPr id="562" name="Google Shape;562;p29"/>
          <p:cNvCxnSpPr/>
          <p:nvPr/>
        </p:nvCxnSpPr>
        <p:spPr>
          <a:xfrm rot="10800000">
            <a:off x="6522277" y="3386960"/>
            <a:ext cx="5669723" cy="0"/>
          </a:xfrm>
          <a:prstGeom prst="straightConnector1">
            <a:avLst/>
          </a:prstGeom>
          <a:noFill/>
          <a:ln cap="flat" cmpd="sng" w="12700">
            <a:solidFill>
              <a:schemeClr val="accent2"/>
            </a:solidFill>
            <a:prstDash val="solid"/>
            <a:miter lim="800000"/>
            <a:headEnd len="sm" w="sm" type="none"/>
            <a:tailEnd len="sm" w="sm" type="none"/>
          </a:ln>
        </p:spPr>
      </p:cxnSp>
      <p:cxnSp>
        <p:nvCxnSpPr>
          <p:cNvPr id="563" name="Google Shape;563;p29"/>
          <p:cNvCxnSpPr/>
          <p:nvPr/>
        </p:nvCxnSpPr>
        <p:spPr>
          <a:xfrm rot="10800000">
            <a:off x="834027" y="5707672"/>
            <a:ext cx="4713997" cy="0"/>
          </a:xfrm>
          <a:prstGeom prst="straightConnector1">
            <a:avLst/>
          </a:prstGeom>
          <a:noFill/>
          <a:ln cap="flat" cmpd="sng" w="12700">
            <a:solidFill>
              <a:schemeClr val="accent2"/>
            </a:solidFill>
            <a:prstDash val="solid"/>
            <a:miter lim="800000"/>
            <a:headEnd len="sm" w="sm" type="none"/>
            <a:tailEnd len="sm" w="sm" type="none"/>
          </a:ln>
        </p:spPr>
      </p:cxnSp>
      <p:pic>
        <p:nvPicPr>
          <p:cNvPr descr="A picture containing background pattern&#10;&#10;Description automatically generated" id="564" name="Google Shape;564;p29"/>
          <p:cNvPicPr preferRelativeResize="0"/>
          <p:nvPr>
            <p:ph idx="2" type="pic"/>
          </p:nvPr>
        </p:nvPicPr>
        <p:blipFill rotWithShape="1">
          <a:blip r:embed="rId4">
            <a:alphaModFix/>
          </a:blip>
          <a:srcRect b="13578" l="15562" r="15095" t="8484"/>
          <a:stretch/>
        </p:blipFill>
        <p:spPr>
          <a:xfrm>
            <a:off x="6541347" y="0"/>
            <a:ext cx="5650654" cy="3329680"/>
          </a:xfrm>
          <a:prstGeom prst="rect">
            <a:avLst/>
          </a:prstGeom>
          <a:noFill/>
          <a:ln>
            <a:noFill/>
          </a:ln>
        </p:spPr>
      </p:pic>
      <p:sp>
        <p:nvSpPr>
          <p:cNvPr id="565" name="Google Shape;565;p29"/>
          <p:cNvSpPr txBox="1"/>
          <p:nvPr/>
        </p:nvSpPr>
        <p:spPr>
          <a:xfrm>
            <a:off x="636608" y="6341245"/>
            <a:ext cx="5459392" cy="554447"/>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BFBFBF"/>
              </a:buClr>
              <a:buSzPts val="1400"/>
              <a:buFont typeface="Calibri"/>
              <a:buNone/>
            </a:pPr>
            <a:r>
              <a:rPr b="0" i="0" lang="en-US" sz="1400" u="none" cap="none" strike="noStrike">
                <a:solidFill>
                  <a:srgbClr val="BFBFBF"/>
                </a:solidFill>
                <a:latin typeface="Calibri"/>
                <a:ea typeface="Calibri"/>
                <a:cs typeface="Calibri"/>
                <a:sym typeface="Calibri"/>
              </a:rPr>
              <a:t>James, R. N., III. (2016). Phrasing the charitable bequest inquiry. </a:t>
            </a:r>
            <a:r>
              <a:rPr b="0" i="1" lang="en-US" sz="1400" u="none" cap="none" strike="noStrike">
                <a:solidFill>
                  <a:srgbClr val="BFBFBF"/>
                </a:solidFill>
                <a:latin typeface="Calibri"/>
                <a:ea typeface="Calibri"/>
                <a:cs typeface="Calibri"/>
                <a:sym typeface="Calibri"/>
              </a:rPr>
              <a:t>VOLUNTAS: International Journal of Voluntary and Nonprofit Organizations</a:t>
            </a:r>
            <a:r>
              <a:rPr b="0" i="0" lang="en-US" sz="1400" u="none" cap="none" strike="noStrike">
                <a:solidFill>
                  <a:srgbClr val="BFBFBF"/>
                </a:solidFill>
                <a:latin typeface="Calibri"/>
                <a:ea typeface="Calibri"/>
                <a:cs typeface="Calibri"/>
                <a:sym typeface="Calibri"/>
              </a:rPr>
              <a:t>, 27(2), 998-1011.</a:t>
            </a:r>
            <a:endParaRPr b="0" i="0" sz="1600" u="none" cap="none" strike="noStrike">
              <a:solidFill>
                <a:srgbClr val="BFBFBF"/>
              </a:solidFill>
              <a:latin typeface="Calibri"/>
              <a:ea typeface="Calibri"/>
              <a:cs typeface="Calibri"/>
              <a:sym typeface="Calibri"/>
            </a:endParaRPr>
          </a:p>
        </p:txBody>
      </p:sp>
      <p:sp>
        <p:nvSpPr>
          <p:cNvPr id="566" name="Google Shape;566;p29"/>
          <p:cNvSpPr/>
          <p:nvPr/>
        </p:nvSpPr>
        <p:spPr>
          <a:xfrm>
            <a:off x="6522276" y="4226560"/>
            <a:ext cx="4135564" cy="2669129"/>
          </a:xfrm>
          <a:prstGeom prst="rect">
            <a:avLst/>
          </a:prstGeom>
          <a:solidFill>
            <a:srgbClr val="FFFFFF">
              <a:alpha val="7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67" name="Google Shape;567;p29"/>
          <p:cNvSpPr/>
          <p:nvPr/>
        </p:nvSpPr>
        <p:spPr>
          <a:xfrm>
            <a:off x="10657840" y="4226559"/>
            <a:ext cx="1534160" cy="2631441"/>
          </a:xfrm>
          <a:prstGeom prst="rect">
            <a:avLst/>
          </a:prstGeom>
          <a:solidFill>
            <a:srgbClr val="FFFFFF">
              <a:alpha val="7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1" name="Shape 571"/>
        <p:cNvGrpSpPr/>
        <p:nvPr/>
      </p:nvGrpSpPr>
      <p:grpSpPr>
        <a:xfrm>
          <a:off x="0" y="0"/>
          <a:ext cx="0" cy="0"/>
          <a:chOff x="0" y="0"/>
          <a:chExt cx="0" cy="0"/>
        </a:xfrm>
      </p:grpSpPr>
      <p:sp>
        <p:nvSpPr>
          <p:cNvPr id="572" name="Google Shape;572;p30"/>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73" name="Google Shape;573;p30"/>
          <p:cNvSpPr txBox="1"/>
          <p:nvPr>
            <p:ph type="title"/>
          </p:nvPr>
        </p:nvSpPr>
        <p:spPr>
          <a:xfrm>
            <a:off x="548640" y="329184"/>
            <a:ext cx="6624320"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Challenge questions: Introduction</a:t>
            </a:r>
            <a:endParaRPr/>
          </a:p>
        </p:txBody>
      </p:sp>
      <p:sp>
        <p:nvSpPr>
          <p:cNvPr id="574" name="Google Shape;574;p30"/>
          <p:cNvSpPr/>
          <p:nvPr/>
        </p:nvSpPr>
        <p:spPr>
          <a:xfrm>
            <a:off x="758952" y="2395728"/>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75" name="Google Shape;575;p30"/>
          <p:cNvSpPr txBox="1"/>
          <p:nvPr>
            <p:ph idx="1" type="body"/>
          </p:nvPr>
        </p:nvSpPr>
        <p:spPr>
          <a:xfrm>
            <a:off x="66041" y="2706624"/>
            <a:ext cx="7106919" cy="4133088"/>
          </a:xfrm>
          <a:prstGeom prst="rect">
            <a:avLst/>
          </a:prstGeom>
          <a:noFill/>
          <a:ln>
            <a:noFill/>
          </a:ln>
        </p:spPr>
        <p:txBody>
          <a:bodyPr anchorCtr="0" anchor="t" bIns="45700" lIns="91425" spcFirstLastPara="1" rIns="91425" wrap="square" tIns="45700">
            <a:noAutofit/>
          </a:bodyPr>
          <a:lstStyle/>
          <a:p>
            <a:pPr indent="-457200" lvl="0" marL="457200" rtl="0" algn="l">
              <a:lnSpc>
                <a:spcPct val="80000"/>
              </a:lnSpc>
              <a:spcBef>
                <a:spcPts val="0"/>
              </a:spcBef>
              <a:spcAft>
                <a:spcPts val="0"/>
              </a:spcAft>
              <a:buClr>
                <a:schemeClr val="dk1"/>
              </a:buClr>
              <a:buSzPts val="3200"/>
              <a:buFont typeface="Arial"/>
              <a:buChar char="•"/>
            </a:pPr>
            <a:r>
              <a:rPr lang="en-US" sz="3200"/>
              <a:t>[Prediction request] “How likely is it that you would consider any of the following gifts in the next six months?”</a:t>
            </a:r>
            <a:endParaRPr/>
          </a:p>
          <a:p>
            <a:pPr indent="-457200" lvl="0" marL="457200" rtl="0" algn="l">
              <a:lnSpc>
                <a:spcPct val="80000"/>
              </a:lnSpc>
              <a:spcBef>
                <a:spcPts val="600"/>
              </a:spcBef>
              <a:spcAft>
                <a:spcPts val="0"/>
              </a:spcAft>
              <a:buClr>
                <a:schemeClr val="dk1"/>
              </a:buClr>
              <a:buSzPts val="3200"/>
              <a:buFont typeface="Arial"/>
              <a:buChar char="•"/>
            </a:pPr>
            <a:r>
              <a:rPr lang="en-US" sz="3200"/>
              <a:t>In experiments, asking, “how likely is it that you will do X” influences behavior more than asking if a person “intends to” act</a:t>
            </a:r>
            <a:endParaRPr/>
          </a:p>
          <a:p>
            <a:pPr indent="-457200" lvl="0" marL="457200" rtl="0" algn="l">
              <a:lnSpc>
                <a:spcPct val="80000"/>
              </a:lnSpc>
              <a:spcBef>
                <a:spcPts val="600"/>
              </a:spcBef>
              <a:spcAft>
                <a:spcPts val="0"/>
              </a:spcAft>
              <a:buClr>
                <a:schemeClr val="dk1"/>
              </a:buClr>
              <a:buSzPts val="3200"/>
              <a:buFont typeface="Arial"/>
              <a:buChar char="•"/>
            </a:pPr>
            <a:r>
              <a:rPr lang="en-US" sz="3200"/>
              <a:t>It’s soft and easy. It’s an opinion, not a pledge (“might consider”). It’s about the future (“in the next six months”).</a:t>
            </a:r>
            <a:endParaRPr/>
          </a:p>
        </p:txBody>
      </p:sp>
      <p:pic>
        <p:nvPicPr>
          <p:cNvPr descr="Table, timeline&#10;&#10;Description automatically generated" id="576" name="Google Shape;576;p30"/>
          <p:cNvPicPr preferRelativeResize="0"/>
          <p:nvPr/>
        </p:nvPicPr>
        <p:blipFill rotWithShape="1">
          <a:blip r:embed="rId3">
            <a:alphaModFix/>
          </a:blip>
          <a:srcRect b="40606" l="2" r="46411" t="2850"/>
          <a:stretch/>
        </p:blipFill>
        <p:spPr>
          <a:xfrm>
            <a:off x="7328081" y="3826995"/>
            <a:ext cx="4726069" cy="2890058"/>
          </a:xfrm>
          <a:prstGeom prst="rect">
            <a:avLst/>
          </a:prstGeom>
          <a:noFill/>
          <a:ln>
            <a:noFill/>
          </a:ln>
        </p:spPr>
      </p:pic>
      <p:pic>
        <p:nvPicPr>
          <p:cNvPr descr="A picture containing diagram&#10;&#10;Description automatically generated" id="577" name="Google Shape;577;p30"/>
          <p:cNvPicPr preferRelativeResize="0"/>
          <p:nvPr>
            <p:ph idx="2" type="pic"/>
          </p:nvPr>
        </p:nvPicPr>
        <p:blipFill rotWithShape="1">
          <a:blip r:embed="rId4">
            <a:alphaModFix/>
          </a:blip>
          <a:srcRect b="442" l="21966" r="18289" t="14227"/>
          <a:stretch/>
        </p:blipFill>
        <p:spPr>
          <a:xfrm>
            <a:off x="7317921" y="140947"/>
            <a:ext cx="4726069" cy="3526813"/>
          </a:xfrm>
          <a:prstGeom prst="rect">
            <a:avLst/>
          </a:prstGeom>
          <a:noFill/>
          <a:ln>
            <a:noFill/>
          </a:ln>
        </p:spPr>
      </p:pic>
      <p:sp>
        <p:nvSpPr>
          <p:cNvPr id="578" name="Google Shape;578;p30"/>
          <p:cNvSpPr/>
          <p:nvPr/>
        </p:nvSpPr>
        <p:spPr>
          <a:xfrm>
            <a:off x="7317920" y="3826995"/>
            <a:ext cx="3431359" cy="612925"/>
          </a:xfrm>
          <a:prstGeom prst="rect">
            <a:avLst/>
          </a:prstGeom>
          <a:solidFill>
            <a:srgbClr val="FFFFFF">
              <a:alpha val="7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79" name="Google Shape;579;p30"/>
          <p:cNvSpPr/>
          <p:nvPr/>
        </p:nvSpPr>
        <p:spPr>
          <a:xfrm>
            <a:off x="10749278" y="3826995"/>
            <a:ext cx="1376681" cy="333525"/>
          </a:xfrm>
          <a:prstGeom prst="rect">
            <a:avLst/>
          </a:prstGeom>
          <a:solidFill>
            <a:srgbClr val="FFFFFF">
              <a:alpha val="7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80" name="Google Shape;580;p30"/>
          <p:cNvSpPr/>
          <p:nvPr/>
        </p:nvSpPr>
        <p:spPr>
          <a:xfrm>
            <a:off x="7328081" y="5105261"/>
            <a:ext cx="4736230" cy="1611792"/>
          </a:xfrm>
          <a:prstGeom prst="rect">
            <a:avLst/>
          </a:prstGeom>
          <a:solidFill>
            <a:srgbClr val="FFFFFF">
              <a:alpha val="7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81" name="Google Shape;581;p30"/>
          <p:cNvSpPr txBox="1"/>
          <p:nvPr/>
        </p:nvSpPr>
        <p:spPr>
          <a:xfrm>
            <a:off x="-1525" y="27069"/>
            <a:ext cx="7329605" cy="359201"/>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7F7F7F"/>
              </a:buClr>
              <a:buSzPts val="1200"/>
              <a:buFont typeface="Calibri"/>
              <a:buNone/>
            </a:pPr>
            <a:r>
              <a:rPr b="0" i="0" lang="en-US" sz="1200" u="none" cap="none" strike="noStrike">
                <a:solidFill>
                  <a:srgbClr val="7F7F7F"/>
                </a:solidFill>
                <a:latin typeface="Calibri"/>
                <a:ea typeface="Calibri"/>
                <a:cs typeface="Calibri"/>
                <a:sym typeface="Calibri"/>
              </a:rPr>
              <a:t>Armitage, C. J., Norman, P., Alganem, S., &amp; Conner, M. (2015). Expectations are more predictive of behavior than behavioral intentions: Evidence from two prospective studies. </a:t>
            </a:r>
            <a:r>
              <a:rPr b="0" i="1" lang="en-US" sz="1200" u="none" cap="none" strike="noStrike">
                <a:solidFill>
                  <a:srgbClr val="7F7F7F"/>
                </a:solidFill>
                <a:latin typeface="Calibri"/>
                <a:ea typeface="Calibri"/>
                <a:cs typeface="Calibri"/>
                <a:sym typeface="Calibri"/>
              </a:rPr>
              <a:t>Annals of Behavioral Medicine, 49</a:t>
            </a:r>
            <a:r>
              <a:rPr b="0" i="0" lang="en-US" sz="1200" u="none" cap="none" strike="noStrike">
                <a:solidFill>
                  <a:srgbClr val="7F7F7F"/>
                </a:solidFill>
                <a:latin typeface="Calibri"/>
                <a:ea typeface="Calibri"/>
                <a:cs typeface="Calibri"/>
                <a:sym typeface="Calibri"/>
              </a:rPr>
              <a:t>(2), 239-246, 240.</a:t>
            </a:r>
            <a:endParaRPr b="0" i="0" sz="1400" u="none" cap="none" strike="noStrike">
              <a:solidFill>
                <a:srgbClr val="7F7F7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 name="Shape 269"/>
        <p:cNvGrpSpPr/>
        <p:nvPr/>
      </p:nvGrpSpPr>
      <p:grpSpPr>
        <a:xfrm>
          <a:off x="0" y="0"/>
          <a:ext cx="0" cy="0"/>
          <a:chOff x="0" y="0"/>
          <a:chExt cx="0" cy="0"/>
        </a:xfrm>
      </p:grpSpPr>
      <p:sp>
        <p:nvSpPr>
          <p:cNvPr id="270" name="Google Shape;270;p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71" name="Google Shape;271;p4"/>
          <p:cNvSpPr txBox="1"/>
          <p:nvPr>
            <p:ph type="title"/>
          </p:nvPr>
        </p:nvSpPr>
        <p:spPr>
          <a:xfrm>
            <a:off x="640080" y="325369"/>
            <a:ext cx="4368602" cy="195684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Asking questions</a:t>
            </a:r>
            <a:endParaRPr/>
          </a:p>
        </p:txBody>
      </p:sp>
      <p:sp>
        <p:nvSpPr>
          <p:cNvPr id="272" name="Google Shape;272;p4"/>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73" name="Google Shape;273;p4"/>
          <p:cNvSpPr txBox="1"/>
          <p:nvPr>
            <p:ph idx="1" type="body"/>
          </p:nvPr>
        </p:nvSpPr>
        <p:spPr>
          <a:xfrm>
            <a:off x="640080" y="2872899"/>
            <a:ext cx="4243589" cy="332066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en-US" sz="3200"/>
              <a:t>Sometimes face-to-face, one-on-one conversations aren’t feasible because of personnel, cost, time, volume, distance, etc.</a:t>
            </a:r>
            <a:endParaRPr/>
          </a:p>
          <a:p>
            <a:pPr indent="203200" lvl="0" marL="0" rtl="0" algn="l">
              <a:lnSpc>
                <a:spcPct val="90000"/>
              </a:lnSpc>
              <a:spcBef>
                <a:spcPts val="1000"/>
              </a:spcBef>
              <a:spcAft>
                <a:spcPts val="0"/>
              </a:spcAft>
              <a:buClr>
                <a:schemeClr val="dk1"/>
              </a:buClr>
              <a:buSzPts val="3200"/>
              <a:buFont typeface="Arial"/>
              <a:buNone/>
            </a:pPr>
            <a:r>
              <a:t/>
            </a:r>
            <a:endParaRPr sz="3200"/>
          </a:p>
        </p:txBody>
      </p:sp>
      <p:pic>
        <p:nvPicPr>
          <p:cNvPr id="274" name="Google Shape;274;p4"/>
          <p:cNvPicPr preferRelativeResize="0"/>
          <p:nvPr>
            <p:ph idx="2" type="pic"/>
          </p:nvPr>
        </p:nvPicPr>
        <p:blipFill rotWithShape="1">
          <a:blip r:embed="rId3">
            <a:alphaModFix/>
          </a:blip>
          <a:srcRect b="0" l="0" r="0" t="302"/>
          <a:stretch/>
        </p:blipFill>
        <p:spPr>
          <a:xfrm>
            <a:off x="5311702" y="10"/>
            <a:ext cx="6878775" cy="685799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5" name="Shape 585"/>
        <p:cNvGrpSpPr/>
        <p:nvPr/>
      </p:nvGrpSpPr>
      <p:grpSpPr>
        <a:xfrm>
          <a:off x="0" y="0"/>
          <a:ext cx="0" cy="0"/>
          <a:chOff x="0" y="0"/>
          <a:chExt cx="0" cy="0"/>
        </a:xfrm>
      </p:grpSpPr>
      <p:sp>
        <p:nvSpPr>
          <p:cNvPr id="586" name="Google Shape;586;p31"/>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87" name="Google Shape;587;p31"/>
          <p:cNvSpPr txBox="1"/>
          <p:nvPr>
            <p:ph type="title"/>
          </p:nvPr>
        </p:nvSpPr>
        <p:spPr>
          <a:xfrm>
            <a:off x="589560" y="547910"/>
            <a:ext cx="5992294" cy="143633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solidFill>
                  <a:schemeClr val="dk1"/>
                </a:solidFill>
                <a:latin typeface="Calibri"/>
                <a:ea typeface="Calibri"/>
                <a:cs typeface="Calibri"/>
                <a:sym typeface="Calibri"/>
              </a:rPr>
              <a:t>Challenge questions: Volunteering</a:t>
            </a:r>
            <a:endParaRPr/>
          </a:p>
        </p:txBody>
      </p:sp>
      <p:grpSp>
        <p:nvGrpSpPr>
          <p:cNvPr id="588" name="Google Shape;588;p31"/>
          <p:cNvGrpSpPr/>
          <p:nvPr/>
        </p:nvGrpSpPr>
        <p:grpSpPr>
          <a:xfrm>
            <a:off x="0" y="1083484"/>
            <a:ext cx="355196" cy="673460"/>
            <a:chOff x="0" y="823811"/>
            <a:chExt cx="355196" cy="673460"/>
          </a:xfrm>
        </p:grpSpPr>
        <p:sp>
          <p:nvSpPr>
            <p:cNvPr id="589" name="Google Shape;589;p31"/>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90" name="Google Shape;590;p31"/>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591" name="Google Shape;591;p31"/>
          <p:cNvSpPr/>
          <p:nvPr/>
        </p:nvSpPr>
        <p:spPr>
          <a:xfrm flipH="1">
            <a:off x="665085" y="2123821"/>
            <a:ext cx="4975066"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92" name="Google Shape;592;p31"/>
          <p:cNvSpPr txBox="1"/>
          <p:nvPr>
            <p:ph idx="1" type="body"/>
          </p:nvPr>
        </p:nvSpPr>
        <p:spPr>
          <a:xfrm>
            <a:off x="590719" y="2330505"/>
            <a:ext cx="5278066" cy="3979585"/>
          </a:xfrm>
          <a:prstGeom prst="rect">
            <a:avLst/>
          </a:prstGeom>
          <a:no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3200"/>
              <a:buFont typeface="Arial"/>
              <a:buChar char="•"/>
            </a:pPr>
            <a:r>
              <a:rPr lang="en-US" sz="3200"/>
              <a:t>In one experiment, first asking about volunteering led to a 50% increase in donation intentions</a:t>
            </a:r>
            <a:endParaRPr/>
          </a:p>
          <a:p>
            <a:pPr indent="-457200" lvl="0" marL="457200" rtl="0" algn="l">
              <a:lnSpc>
                <a:spcPct val="90000"/>
              </a:lnSpc>
              <a:spcBef>
                <a:spcPts val="1000"/>
              </a:spcBef>
              <a:spcAft>
                <a:spcPts val="0"/>
              </a:spcAft>
              <a:buClr>
                <a:schemeClr val="dk1"/>
              </a:buClr>
              <a:buSzPts val="3200"/>
              <a:buFont typeface="Arial"/>
              <a:buChar char="•"/>
            </a:pPr>
            <a:r>
              <a:rPr lang="en-US" sz="3200"/>
              <a:t>Volunteering questions trigger a social-emotional mindset which then encourages donations</a:t>
            </a:r>
            <a:endParaRPr/>
          </a:p>
        </p:txBody>
      </p:sp>
      <p:sp>
        <p:nvSpPr>
          <p:cNvPr id="593" name="Google Shape;593;p31"/>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94" name="Google Shape;594;p31"/>
          <p:cNvSpPr/>
          <p:nvPr/>
        </p:nvSpPr>
        <p:spPr>
          <a:xfrm>
            <a:off x="6849687" y="357447"/>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95" name="Google Shape;595;p31"/>
          <p:cNvSpPr/>
          <p:nvPr/>
        </p:nvSpPr>
        <p:spPr>
          <a:xfrm>
            <a:off x="6849687" y="3505479"/>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596" name="Google Shape;596;p31"/>
          <p:cNvPicPr preferRelativeResize="0"/>
          <p:nvPr>
            <p:ph idx="2" type="pic"/>
          </p:nvPr>
        </p:nvPicPr>
        <p:blipFill rotWithShape="1">
          <a:blip r:embed="rId3">
            <a:alphaModFix/>
          </a:blip>
          <a:srcRect b="6430" l="194" r="-192" t="13560"/>
          <a:stretch/>
        </p:blipFill>
        <p:spPr>
          <a:xfrm>
            <a:off x="7066322" y="560047"/>
            <a:ext cx="4395569" cy="2518756"/>
          </a:xfrm>
          <a:prstGeom prst="rect">
            <a:avLst/>
          </a:prstGeom>
          <a:noFill/>
          <a:ln>
            <a:noFill/>
          </a:ln>
        </p:spPr>
      </p:pic>
      <p:pic>
        <p:nvPicPr>
          <p:cNvPr descr="Table, timeline&#10;&#10;Description automatically generated" id="597" name="Google Shape;597;p31"/>
          <p:cNvPicPr preferRelativeResize="0"/>
          <p:nvPr/>
        </p:nvPicPr>
        <p:blipFill rotWithShape="1">
          <a:blip r:embed="rId4">
            <a:alphaModFix/>
          </a:blip>
          <a:srcRect b="52296" l="-56" r="62008" t="8960"/>
          <a:stretch/>
        </p:blipFill>
        <p:spPr>
          <a:xfrm>
            <a:off x="7073714" y="3707894"/>
            <a:ext cx="4397433" cy="2518756"/>
          </a:xfrm>
          <a:prstGeom prst="rect">
            <a:avLst/>
          </a:prstGeom>
          <a:noFill/>
          <a:ln>
            <a:noFill/>
          </a:ln>
        </p:spPr>
      </p:pic>
      <p:sp>
        <p:nvSpPr>
          <p:cNvPr id="598" name="Google Shape;598;p31"/>
          <p:cNvSpPr/>
          <p:nvPr/>
        </p:nvSpPr>
        <p:spPr>
          <a:xfrm>
            <a:off x="7073713" y="5308020"/>
            <a:ext cx="4397434" cy="918948"/>
          </a:xfrm>
          <a:prstGeom prst="rect">
            <a:avLst/>
          </a:prstGeom>
          <a:solidFill>
            <a:srgbClr val="FFFFFF">
              <a:alpha val="7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99" name="Google Shape;599;p31"/>
          <p:cNvSpPr txBox="1"/>
          <p:nvPr/>
        </p:nvSpPr>
        <p:spPr>
          <a:xfrm>
            <a:off x="6849687" y="6504326"/>
            <a:ext cx="4767547" cy="403637"/>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7F7F7F"/>
              </a:buClr>
              <a:buSzPts val="1400"/>
              <a:buFont typeface="Calibri"/>
              <a:buNone/>
            </a:pPr>
            <a:r>
              <a:rPr b="0" i="0" lang="en-US" sz="1400" u="none" cap="none" strike="noStrike">
                <a:solidFill>
                  <a:srgbClr val="7F7F7F"/>
                </a:solidFill>
                <a:latin typeface="Calibri"/>
                <a:ea typeface="Calibri"/>
                <a:cs typeface="Calibri"/>
                <a:sym typeface="Calibri"/>
              </a:rPr>
              <a:t>Liu, W., &amp; Aaker, J. (2008). The happiness of giving: The time-ask effect. </a:t>
            </a:r>
            <a:r>
              <a:rPr b="0" i="1" lang="en-US" sz="1400" u="none" cap="none" strike="noStrike">
                <a:solidFill>
                  <a:srgbClr val="7F7F7F"/>
                </a:solidFill>
                <a:latin typeface="Calibri"/>
                <a:ea typeface="Calibri"/>
                <a:cs typeface="Calibri"/>
                <a:sym typeface="Calibri"/>
              </a:rPr>
              <a:t>Journal of Consumer Research, 35</a:t>
            </a:r>
            <a:r>
              <a:rPr b="0" i="0" lang="en-US" sz="1400" u="none" cap="none" strike="noStrike">
                <a:solidFill>
                  <a:srgbClr val="7F7F7F"/>
                </a:solidFill>
                <a:latin typeface="Calibri"/>
                <a:ea typeface="Calibri"/>
                <a:cs typeface="Calibri"/>
                <a:sym typeface="Calibri"/>
              </a:rPr>
              <a:t>(3), 543-557.</a:t>
            </a:r>
            <a:endParaRPr b="0" i="0" sz="1400" u="none" cap="none" strike="noStrike">
              <a:solidFill>
                <a:srgbClr val="7F7F7F"/>
              </a:solidFill>
              <a:latin typeface="Calibri"/>
              <a:ea typeface="Calibri"/>
              <a:cs typeface="Calibri"/>
              <a:sym typeface="Calibri"/>
            </a:endParaRPr>
          </a:p>
        </p:txBody>
      </p:sp>
      <p:sp>
        <p:nvSpPr>
          <p:cNvPr id="600" name="Google Shape;600;p31"/>
          <p:cNvSpPr/>
          <p:nvPr/>
        </p:nvSpPr>
        <p:spPr>
          <a:xfrm>
            <a:off x="7073713" y="3707258"/>
            <a:ext cx="4397434" cy="1256627"/>
          </a:xfrm>
          <a:prstGeom prst="rect">
            <a:avLst/>
          </a:prstGeom>
          <a:solidFill>
            <a:srgbClr val="FFFFFF">
              <a:alpha val="7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01" name="Google Shape;601;p31"/>
          <p:cNvSpPr/>
          <p:nvPr/>
        </p:nvSpPr>
        <p:spPr>
          <a:xfrm>
            <a:off x="5930668" y="4932245"/>
            <a:ext cx="857135" cy="431075"/>
          </a:xfrm>
          <a:prstGeom prst="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5" name="Shape 605"/>
        <p:cNvGrpSpPr/>
        <p:nvPr/>
      </p:nvGrpSpPr>
      <p:grpSpPr>
        <a:xfrm>
          <a:off x="0" y="0"/>
          <a:ext cx="0" cy="0"/>
          <a:chOff x="0" y="0"/>
          <a:chExt cx="0" cy="0"/>
        </a:xfrm>
      </p:grpSpPr>
      <p:sp>
        <p:nvSpPr>
          <p:cNvPr id="606" name="Google Shape;606;p32"/>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07" name="Google Shape;607;p32"/>
          <p:cNvSpPr txBox="1"/>
          <p:nvPr>
            <p:ph type="title"/>
          </p:nvPr>
        </p:nvSpPr>
        <p:spPr>
          <a:xfrm>
            <a:off x="636609" y="0"/>
            <a:ext cx="5175480" cy="1749753"/>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alibri"/>
              <a:buNone/>
            </a:pPr>
            <a:r>
              <a:rPr lang="en-US" sz="4400">
                <a:solidFill>
                  <a:schemeClr val="lt1"/>
                </a:solidFill>
                <a:latin typeface="Calibri"/>
                <a:ea typeface="Calibri"/>
                <a:cs typeface="Calibri"/>
                <a:sym typeface="Calibri"/>
              </a:rPr>
              <a:t>Challenge options: Check, credit card, automatic withdrawal</a:t>
            </a:r>
            <a:endParaRPr/>
          </a:p>
        </p:txBody>
      </p:sp>
      <p:cxnSp>
        <p:nvCxnSpPr>
          <p:cNvPr id="608" name="Google Shape;608;p32"/>
          <p:cNvCxnSpPr/>
          <p:nvPr/>
        </p:nvCxnSpPr>
        <p:spPr>
          <a:xfrm rot="10800000">
            <a:off x="831873" y="1749756"/>
            <a:ext cx="4718304" cy="0"/>
          </a:xfrm>
          <a:prstGeom prst="straightConnector1">
            <a:avLst/>
          </a:prstGeom>
          <a:noFill/>
          <a:ln cap="flat" cmpd="sng" w="12700">
            <a:solidFill>
              <a:schemeClr val="accent2"/>
            </a:solidFill>
            <a:prstDash val="solid"/>
            <a:miter lim="800000"/>
            <a:headEnd len="sm" w="sm" type="none"/>
            <a:tailEnd len="sm" w="sm" type="none"/>
          </a:ln>
        </p:spPr>
      </p:cxnSp>
      <p:sp>
        <p:nvSpPr>
          <p:cNvPr id="609" name="Google Shape;609;p32"/>
          <p:cNvSpPr txBox="1"/>
          <p:nvPr>
            <p:ph idx="1" type="body"/>
          </p:nvPr>
        </p:nvSpPr>
        <p:spPr>
          <a:xfrm>
            <a:off x="636608" y="1749755"/>
            <a:ext cx="5725609" cy="3957915"/>
          </a:xfrm>
          <a:prstGeom prst="rect">
            <a:avLst/>
          </a:prstGeom>
          <a:no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Clr>
                <a:schemeClr val="lt1"/>
              </a:buClr>
              <a:buSzPts val="3200"/>
              <a:buFont typeface="Arial"/>
              <a:buChar char="•"/>
            </a:pPr>
            <a:r>
              <a:rPr lang="en-US" sz="3200">
                <a:solidFill>
                  <a:schemeClr val="lt1"/>
                </a:solidFill>
              </a:rPr>
              <a:t>Beginning with an easy answer creates inclusion in the group</a:t>
            </a:r>
            <a:endParaRPr/>
          </a:p>
          <a:p>
            <a:pPr indent="-457200" lvl="0" marL="457200" rtl="0" algn="l">
              <a:lnSpc>
                <a:spcPct val="90000"/>
              </a:lnSpc>
              <a:spcBef>
                <a:spcPts val="1000"/>
              </a:spcBef>
              <a:spcAft>
                <a:spcPts val="0"/>
              </a:spcAft>
              <a:buClr>
                <a:schemeClr val="lt1"/>
              </a:buClr>
              <a:buSzPts val="3200"/>
              <a:buFont typeface="Arial"/>
              <a:buChar char="•"/>
            </a:pPr>
            <a:r>
              <a:rPr lang="en-US" sz="3200">
                <a:solidFill>
                  <a:schemeClr val="lt1"/>
                </a:solidFill>
              </a:rPr>
              <a:t>The donor is the kind of person who makes gifts “like these.”</a:t>
            </a:r>
            <a:endParaRPr/>
          </a:p>
          <a:p>
            <a:pPr indent="-457200" lvl="0" marL="457200" rtl="0" algn="l">
              <a:lnSpc>
                <a:spcPct val="90000"/>
              </a:lnSpc>
              <a:spcBef>
                <a:spcPts val="1000"/>
              </a:spcBef>
              <a:spcAft>
                <a:spcPts val="0"/>
              </a:spcAft>
              <a:buClr>
                <a:schemeClr val="lt1"/>
              </a:buClr>
              <a:buSzPts val="3200"/>
              <a:buFont typeface="Arial"/>
              <a:buChar char="•"/>
            </a:pPr>
            <a:r>
              <a:rPr lang="en-US" sz="3200">
                <a:solidFill>
                  <a:schemeClr val="lt1"/>
                </a:solidFill>
              </a:rPr>
              <a:t>Next moves to the simplest upgrade – the automatic monthly donor</a:t>
            </a:r>
            <a:endParaRPr/>
          </a:p>
        </p:txBody>
      </p:sp>
      <p:pic>
        <p:nvPicPr>
          <p:cNvPr descr="Table, timeline&#10;&#10;Description automatically generated" id="610" name="Google Shape;610;p32"/>
          <p:cNvPicPr preferRelativeResize="0"/>
          <p:nvPr/>
        </p:nvPicPr>
        <p:blipFill rotWithShape="1">
          <a:blip r:embed="rId3">
            <a:alphaModFix/>
          </a:blip>
          <a:srcRect b="41181" l="30" r="46703" t="2035"/>
          <a:stretch/>
        </p:blipFill>
        <p:spPr>
          <a:xfrm>
            <a:off x="6525453" y="3444241"/>
            <a:ext cx="5666547" cy="3398024"/>
          </a:xfrm>
          <a:prstGeom prst="rect">
            <a:avLst/>
          </a:prstGeom>
          <a:noFill/>
          <a:ln>
            <a:noFill/>
          </a:ln>
        </p:spPr>
      </p:pic>
      <p:cxnSp>
        <p:nvCxnSpPr>
          <p:cNvPr id="611" name="Google Shape;611;p32"/>
          <p:cNvCxnSpPr/>
          <p:nvPr/>
        </p:nvCxnSpPr>
        <p:spPr>
          <a:xfrm rot="10800000">
            <a:off x="6522277" y="3386960"/>
            <a:ext cx="5669723" cy="0"/>
          </a:xfrm>
          <a:prstGeom prst="straightConnector1">
            <a:avLst/>
          </a:prstGeom>
          <a:noFill/>
          <a:ln cap="flat" cmpd="sng" w="12700">
            <a:solidFill>
              <a:schemeClr val="accent2"/>
            </a:solidFill>
            <a:prstDash val="solid"/>
            <a:miter lim="800000"/>
            <a:headEnd len="sm" w="sm" type="none"/>
            <a:tailEnd len="sm" w="sm" type="none"/>
          </a:ln>
        </p:spPr>
      </p:cxnSp>
      <p:cxnSp>
        <p:nvCxnSpPr>
          <p:cNvPr id="612" name="Google Shape;612;p32"/>
          <p:cNvCxnSpPr/>
          <p:nvPr/>
        </p:nvCxnSpPr>
        <p:spPr>
          <a:xfrm rot="10800000">
            <a:off x="834027" y="5707672"/>
            <a:ext cx="4713997" cy="0"/>
          </a:xfrm>
          <a:prstGeom prst="straightConnector1">
            <a:avLst/>
          </a:prstGeom>
          <a:noFill/>
          <a:ln cap="flat" cmpd="sng" w="12700">
            <a:solidFill>
              <a:schemeClr val="accent2"/>
            </a:solidFill>
            <a:prstDash val="solid"/>
            <a:miter lim="800000"/>
            <a:headEnd len="sm" w="sm" type="none"/>
            <a:tailEnd len="sm" w="sm" type="none"/>
          </a:ln>
        </p:spPr>
      </p:cxnSp>
      <p:pic>
        <p:nvPicPr>
          <p:cNvPr id="613" name="Google Shape;613;p32"/>
          <p:cNvPicPr preferRelativeResize="0"/>
          <p:nvPr>
            <p:ph idx="2" type="pic"/>
          </p:nvPr>
        </p:nvPicPr>
        <p:blipFill rotWithShape="1">
          <a:blip r:embed="rId4">
            <a:alphaModFix/>
          </a:blip>
          <a:srcRect b="5819" l="0" r="0" t="5820"/>
          <a:stretch/>
        </p:blipFill>
        <p:spPr>
          <a:xfrm>
            <a:off x="6541347" y="0"/>
            <a:ext cx="5650654" cy="3329680"/>
          </a:xfrm>
          <a:prstGeom prst="rect">
            <a:avLst/>
          </a:prstGeom>
          <a:noFill/>
          <a:ln>
            <a:noFill/>
          </a:ln>
        </p:spPr>
      </p:pic>
      <p:sp>
        <p:nvSpPr>
          <p:cNvPr id="614" name="Google Shape;614;p32"/>
          <p:cNvSpPr txBox="1"/>
          <p:nvPr/>
        </p:nvSpPr>
        <p:spPr>
          <a:xfrm>
            <a:off x="636608" y="6341245"/>
            <a:ext cx="5459392" cy="554447"/>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7F7F7F"/>
              </a:buClr>
              <a:buSzPts val="1400"/>
              <a:buFont typeface="Calibri"/>
              <a:buNone/>
            </a:pPr>
            <a:r>
              <a:rPr b="0" i="0" lang="en-US" sz="1400" u="none" cap="none" strike="noStrike">
                <a:solidFill>
                  <a:srgbClr val="7F7F7F"/>
                </a:solidFill>
                <a:latin typeface="Calibri"/>
                <a:ea typeface="Calibri"/>
                <a:cs typeface="Calibri"/>
                <a:sym typeface="Calibri"/>
              </a:rPr>
              <a:t>For some great examples of follow up for the monthly donor, see </a:t>
            </a:r>
            <a:r>
              <a:rPr b="0" i="1" lang="en-US" sz="1400" u="none" cap="none" strike="noStrike">
                <a:solidFill>
                  <a:srgbClr val="7F7F7F"/>
                </a:solidFill>
                <a:latin typeface="Calibri"/>
                <a:ea typeface="Calibri"/>
                <a:cs typeface="Calibri"/>
                <a:sym typeface="Calibri"/>
              </a:rPr>
              <a:t>The Monthly Giving Communications Template Kit</a:t>
            </a:r>
            <a:r>
              <a:rPr b="0" i="0" lang="en-US" sz="1400" u="none" cap="none" strike="noStrike">
                <a:solidFill>
                  <a:srgbClr val="7F7F7F"/>
                </a:solidFill>
                <a:latin typeface="Calibri"/>
                <a:ea typeface="Calibri"/>
                <a:cs typeface="Calibri"/>
                <a:sym typeface="Calibri"/>
              </a:rPr>
              <a:t> by DonorPerfect at https://uploads.donorperfect.com/pdf/monthly-giving-template-kit.pdf</a:t>
            </a:r>
            <a:endParaRPr b="0" i="0" sz="1200" u="none" cap="none" strike="noStrike">
              <a:solidFill>
                <a:srgbClr val="7F7F7F"/>
              </a:solidFill>
              <a:latin typeface="Calibri"/>
              <a:ea typeface="Calibri"/>
              <a:cs typeface="Calibri"/>
              <a:sym typeface="Calibri"/>
            </a:endParaRPr>
          </a:p>
        </p:txBody>
      </p:sp>
      <p:sp>
        <p:nvSpPr>
          <p:cNvPr id="615" name="Google Shape;615;p32"/>
          <p:cNvSpPr/>
          <p:nvPr/>
        </p:nvSpPr>
        <p:spPr>
          <a:xfrm>
            <a:off x="6522276" y="6045203"/>
            <a:ext cx="5669724" cy="774933"/>
          </a:xfrm>
          <a:prstGeom prst="rect">
            <a:avLst/>
          </a:prstGeom>
          <a:solidFill>
            <a:srgbClr val="FFFFFF">
              <a:alpha val="7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16" name="Google Shape;616;p32"/>
          <p:cNvSpPr/>
          <p:nvPr/>
        </p:nvSpPr>
        <p:spPr>
          <a:xfrm>
            <a:off x="6541347" y="3545841"/>
            <a:ext cx="5650653" cy="1798320"/>
          </a:xfrm>
          <a:prstGeom prst="rect">
            <a:avLst/>
          </a:prstGeom>
          <a:solidFill>
            <a:srgbClr val="FFFFFF">
              <a:alpha val="7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17" name="Google Shape;617;p32"/>
          <p:cNvSpPr/>
          <p:nvPr/>
        </p:nvSpPr>
        <p:spPr>
          <a:xfrm>
            <a:off x="6058230" y="5373167"/>
            <a:ext cx="711083" cy="672033"/>
          </a:xfrm>
          <a:prstGeom prst="leftBrace">
            <a:avLst>
              <a:gd fmla="val 20402" name="adj1"/>
              <a:gd fmla="val 50000" name="adj2"/>
            </a:avLst>
          </a:prstGeom>
          <a:noFill/>
          <a:ln cap="flat" cmpd="sng" w="57150">
            <a:solidFill>
              <a:srgbClr val="ED7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1" name="Shape 621"/>
        <p:cNvGrpSpPr/>
        <p:nvPr/>
      </p:nvGrpSpPr>
      <p:grpSpPr>
        <a:xfrm>
          <a:off x="0" y="0"/>
          <a:ext cx="0" cy="0"/>
          <a:chOff x="0" y="0"/>
          <a:chExt cx="0" cy="0"/>
        </a:xfrm>
      </p:grpSpPr>
      <p:sp>
        <p:nvSpPr>
          <p:cNvPr id="622" name="Google Shape;622;p33"/>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23" name="Google Shape;623;p33"/>
          <p:cNvSpPr txBox="1"/>
          <p:nvPr>
            <p:ph type="title"/>
          </p:nvPr>
        </p:nvSpPr>
        <p:spPr>
          <a:xfrm>
            <a:off x="640080" y="329184"/>
            <a:ext cx="6532880"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Challenge options: Bequest</a:t>
            </a:r>
            <a:endParaRPr/>
          </a:p>
        </p:txBody>
      </p:sp>
      <p:sp>
        <p:nvSpPr>
          <p:cNvPr id="624" name="Google Shape;624;p33"/>
          <p:cNvSpPr/>
          <p:nvPr/>
        </p:nvSpPr>
        <p:spPr>
          <a:xfrm>
            <a:off x="758952" y="2395728"/>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25" name="Google Shape;625;p33"/>
          <p:cNvSpPr txBox="1"/>
          <p:nvPr>
            <p:ph idx="1" type="body"/>
          </p:nvPr>
        </p:nvSpPr>
        <p:spPr>
          <a:xfrm>
            <a:off x="640080" y="2598928"/>
            <a:ext cx="6532880" cy="4240784"/>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3200"/>
              <a:buNone/>
            </a:pPr>
            <a:r>
              <a:rPr lang="en-US" sz="3200"/>
              <a:t>Requests that “lead with death” have low response rates</a:t>
            </a:r>
            <a:endParaRPr/>
          </a:p>
          <a:p>
            <a:pPr indent="-457200" lvl="0" marL="457200" rtl="0" algn="l">
              <a:lnSpc>
                <a:spcPct val="80000"/>
              </a:lnSpc>
              <a:spcBef>
                <a:spcPts val="600"/>
              </a:spcBef>
              <a:spcAft>
                <a:spcPts val="0"/>
              </a:spcAft>
              <a:buClr>
                <a:schemeClr val="dk1"/>
              </a:buClr>
              <a:buSzPts val="3200"/>
              <a:buFont typeface="Arial"/>
              <a:buChar char="•"/>
            </a:pPr>
            <a:r>
              <a:rPr lang="en-US" sz="3200"/>
              <a:t>The survey “buries” the “death” question</a:t>
            </a:r>
            <a:endParaRPr/>
          </a:p>
          <a:p>
            <a:pPr indent="-457200" lvl="0" marL="457200" rtl="0" algn="l">
              <a:lnSpc>
                <a:spcPct val="80000"/>
              </a:lnSpc>
              <a:spcBef>
                <a:spcPts val="600"/>
              </a:spcBef>
              <a:spcAft>
                <a:spcPts val="0"/>
              </a:spcAft>
              <a:buClr>
                <a:schemeClr val="dk1"/>
              </a:buClr>
              <a:buSzPts val="3200"/>
              <a:buFont typeface="Arial"/>
              <a:buChar char="•"/>
            </a:pPr>
            <a:r>
              <a:rPr lang="en-US" sz="3200"/>
              <a:t>The list starts with the most familiar ways to give</a:t>
            </a:r>
            <a:endParaRPr/>
          </a:p>
          <a:p>
            <a:pPr indent="-457200" lvl="0" marL="457200" rtl="0" algn="l">
              <a:lnSpc>
                <a:spcPct val="80000"/>
              </a:lnSpc>
              <a:spcBef>
                <a:spcPts val="600"/>
              </a:spcBef>
              <a:spcAft>
                <a:spcPts val="0"/>
              </a:spcAft>
              <a:buClr>
                <a:schemeClr val="dk1"/>
              </a:buClr>
              <a:buSzPts val="3200"/>
              <a:buFont typeface="Arial"/>
              <a:buChar char="•"/>
            </a:pPr>
            <a:r>
              <a:rPr lang="en-US" sz="3200"/>
              <a:t>The estate gift is in the middle of the list, worded just the same as every other gift</a:t>
            </a:r>
            <a:endParaRPr/>
          </a:p>
          <a:p>
            <a:pPr indent="-457200" lvl="0" marL="457200" rtl="0" algn="l">
              <a:lnSpc>
                <a:spcPct val="80000"/>
              </a:lnSpc>
              <a:spcBef>
                <a:spcPts val="600"/>
              </a:spcBef>
              <a:spcAft>
                <a:spcPts val="0"/>
              </a:spcAft>
              <a:buClr>
                <a:schemeClr val="dk1"/>
              </a:buClr>
              <a:buSzPts val="3200"/>
              <a:buFont typeface="Arial"/>
              <a:buChar char="•"/>
            </a:pPr>
            <a:r>
              <a:rPr lang="en-US" sz="3200"/>
              <a:t>It’s just another way to give</a:t>
            </a:r>
            <a:endParaRPr/>
          </a:p>
        </p:txBody>
      </p:sp>
      <p:pic>
        <p:nvPicPr>
          <p:cNvPr descr="Table, timeline&#10;&#10;Description automatically generated" id="626" name="Google Shape;626;p33"/>
          <p:cNvPicPr preferRelativeResize="0"/>
          <p:nvPr/>
        </p:nvPicPr>
        <p:blipFill rotWithShape="1">
          <a:blip r:embed="rId3">
            <a:alphaModFix/>
          </a:blip>
          <a:srcRect b="18464" l="115" r="46298" t="24991"/>
          <a:stretch/>
        </p:blipFill>
        <p:spPr>
          <a:xfrm>
            <a:off x="7328081" y="3826995"/>
            <a:ext cx="4726069" cy="2890058"/>
          </a:xfrm>
          <a:prstGeom prst="rect">
            <a:avLst/>
          </a:prstGeom>
          <a:noFill/>
          <a:ln>
            <a:noFill/>
          </a:ln>
        </p:spPr>
      </p:pic>
      <p:pic>
        <p:nvPicPr>
          <p:cNvPr id="627" name="Google Shape;627;p33"/>
          <p:cNvPicPr preferRelativeResize="0"/>
          <p:nvPr>
            <p:ph idx="2" type="pic"/>
          </p:nvPr>
        </p:nvPicPr>
        <p:blipFill rotWithShape="1">
          <a:blip r:embed="rId4">
            <a:alphaModFix/>
          </a:blip>
          <a:srcRect b="6677" l="17967" r="23207" t="13385"/>
          <a:stretch/>
        </p:blipFill>
        <p:spPr>
          <a:xfrm>
            <a:off x="7317921" y="140947"/>
            <a:ext cx="2395039" cy="3526813"/>
          </a:xfrm>
          <a:prstGeom prst="rect">
            <a:avLst/>
          </a:prstGeom>
          <a:noFill/>
          <a:ln>
            <a:noFill/>
          </a:ln>
        </p:spPr>
      </p:pic>
      <p:pic>
        <p:nvPicPr>
          <p:cNvPr descr="A picture containing text&#10;&#10;Description automatically generated" id="628" name="Google Shape;628;p33"/>
          <p:cNvPicPr preferRelativeResize="0"/>
          <p:nvPr/>
        </p:nvPicPr>
        <p:blipFill rotWithShape="1">
          <a:blip r:embed="rId5">
            <a:alphaModFix/>
          </a:blip>
          <a:srcRect b="0" l="20994" r="21803" t="739"/>
          <a:stretch/>
        </p:blipFill>
        <p:spPr>
          <a:xfrm>
            <a:off x="9712960" y="278245"/>
            <a:ext cx="2479040" cy="3252216"/>
          </a:xfrm>
          <a:prstGeom prst="rect">
            <a:avLst/>
          </a:prstGeom>
          <a:noFill/>
          <a:ln>
            <a:noFill/>
          </a:ln>
        </p:spPr>
      </p:pic>
      <p:sp>
        <p:nvSpPr>
          <p:cNvPr id="629" name="Google Shape;629;p33"/>
          <p:cNvSpPr/>
          <p:nvPr/>
        </p:nvSpPr>
        <p:spPr>
          <a:xfrm>
            <a:off x="7328081" y="568959"/>
            <a:ext cx="2381831" cy="2651761"/>
          </a:xfrm>
          <a:prstGeom prst="noSmoking">
            <a:avLst>
              <a:gd fmla="val 7199" name="adj"/>
            </a:avLst>
          </a:prstGeom>
          <a:solidFill>
            <a:srgbClr val="EE0E0E"/>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0" name="Google Shape;630;p33"/>
          <p:cNvSpPr/>
          <p:nvPr/>
        </p:nvSpPr>
        <p:spPr>
          <a:xfrm>
            <a:off x="6817418" y="4836160"/>
            <a:ext cx="711083" cy="589280"/>
          </a:xfrm>
          <a:prstGeom prst="leftBrace">
            <a:avLst>
              <a:gd fmla="val 20402" name="adj1"/>
              <a:gd fmla="val 50000" name="adj2"/>
            </a:avLst>
          </a:prstGeom>
          <a:noFill/>
          <a:ln cap="flat" cmpd="sng" w="57150">
            <a:solidFill>
              <a:srgbClr val="ED7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4" name="Shape 634"/>
        <p:cNvGrpSpPr/>
        <p:nvPr/>
      </p:nvGrpSpPr>
      <p:grpSpPr>
        <a:xfrm>
          <a:off x="0" y="0"/>
          <a:ext cx="0" cy="0"/>
          <a:chOff x="0" y="0"/>
          <a:chExt cx="0" cy="0"/>
        </a:xfrm>
      </p:grpSpPr>
      <p:sp>
        <p:nvSpPr>
          <p:cNvPr id="635" name="Google Shape;635;p34"/>
          <p:cNvSpPr txBox="1"/>
          <p:nvPr>
            <p:ph type="title"/>
          </p:nvPr>
        </p:nvSpPr>
        <p:spPr>
          <a:xfrm>
            <a:off x="101600" y="3586471"/>
            <a:ext cx="3556000" cy="3271519"/>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chemeClr val="dk1"/>
              </a:buClr>
              <a:buSzPts val="4400"/>
              <a:buFont typeface="Calibri"/>
              <a:buNone/>
            </a:pPr>
            <a:r>
              <a:rPr lang="en-US" sz="4400"/>
              <a:t>Estate-focused survey? Use permanence language!</a:t>
            </a:r>
            <a:endParaRPr/>
          </a:p>
        </p:txBody>
      </p:sp>
      <p:pic>
        <p:nvPicPr>
          <p:cNvPr descr="A picture containing text, businesscard&#10;&#10;Description automatically generated" id="636" name="Google Shape;636;p34"/>
          <p:cNvPicPr preferRelativeResize="0"/>
          <p:nvPr>
            <p:ph idx="2" type="pic"/>
          </p:nvPr>
        </p:nvPicPr>
        <p:blipFill rotWithShape="1">
          <a:blip r:embed="rId3">
            <a:alphaModFix/>
          </a:blip>
          <a:srcRect b="20901" l="0" r="0" t="30010"/>
          <a:stretch/>
        </p:blipFill>
        <p:spPr>
          <a:xfrm>
            <a:off x="20" y="10"/>
            <a:ext cx="12191980" cy="3710603"/>
          </a:xfrm>
          <a:prstGeom prst="rect">
            <a:avLst/>
          </a:prstGeom>
          <a:noFill/>
          <a:ln>
            <a:noFill/>
          </a:ln>
        </p:spPr>
      </p:pic>
      <p:sp>
        <p:nvSpPr>
          <p:cNvPr id="637" name="Google Shape;637;p34"/>
          <p:cNvSpPr txBox="1"/>
          <p:nvPr>
            <p:ph idx="1" type="body"/>
          </p:nvPr>
        </p:nvSpPr>
        <p:spPr>
          <a:xfrm>
            <a:off x="3738880" y="3637280"/>
            <a:ext cx="8453120" cy="3271520"/>
          </a:xfrm>
          <a:prstGeom prst="rect">
            <a:avLst/>
          </a:prstGeom>
          <a:noFill/>
          <a:ln>
            <a:noFill/>
          </a:ln>
        </p:spPr>
        <p:txBody>
          <a:bodyPr anchorCtr="0" anchor="ctr" bIns="45700" lIns="91425" spcFirstLastPara="1" rIns="91425" wrap="square" tIns="45700">
            <a:noAutofit/>
          </a:bodyPr>
          <a:lstStyle/>
          <a:p>
            <a:pPr indent="-457200" lvl="0" marL="457200" rtl="0" algn="l">
              <a:lnSpc>
                <a:spcPct val="69000"/>
              </a:lnSpc>
              <a:spcBef>
                <a:spcPts val="0"/>
              </a:spcBef>
              <a:spcAft>
                <a:spcPts val="0"/>
              </a:spcAft>
              <a:buClr>
                <a:schemeClr val="dk1"/>
              </a:buClr>
              <a:buSzPts val="3200"/>
              <a:buFont typeface="Arial"/>
              <a:buChar char="•"/>
            </a:pPr>
            <a:r>
              <a:rPr lang="en-US" sz="3200"/>
              <a:t>Describing a charity as “Creating lasting improvements that would benefit people in the future” rather than “Meeting the immediate needs of people” normally reduced donations, but it more than doubled gifts for those reminded of their mortality </a:t>
            </a:r>
            <a:endParaRPr/>
          </a:p>
          <a:p>
            <a:pPr indent="-457200" lvl="0" marL="457200" rtl="0" algn="l">
              <a:lnSpc>
                <a:spcPct val="69000"/>
              </a:lnSpc>
              <a:spcBef>
                <a:spcPts val="1200"/>
              </a:spcBef>
              <a:spcAft>
                <a:spcPts val="0"/>
              </a:spcAft>
              <a:buClr>
                <a:schemeClr val="dk1"/>
              </a:buClr>
              <a:buSzPts val="3200"/>
              <a:buFont typeface="Arial"/>
              <a:buChar char="•"/>
            </a:pPr>
            <a:r>
              <a:rPr lang="en-US" sz="3200"/>
              <a:t>Use permanence language: “protect” becomes “Lasting protection,” “Permanently protect,” “Protect forever,” or “Protect for future generations”</a:t>
            </a:r>
            <a:endParaRPr/>
          </a:p>
        </p:txBody>
      </p:sp>
      <p:sp>
        <p:nvSpPr>
          <p:cNvPr id="638" name="Google Shape;638;p34"/>
          <p:cNvSpPr txBox="1"/>
          <p:nvPr/>
        </p:nvSpPr>
        <p:spPr>
          <a:xfrm>
            <a:off x="0" y="0"/>
            <a:ext cx="5151120" cy="554447"/>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BFBFBF"/>
              </a:buClr>
              <a:buSzPts val="1400"/>
              <a:buFont typeface="Calibri"/>
              <a:buNone/>
            </a:pPr>
            <a:r>
              <a:rPr b="0" i="0" lang="en-US" sz="1400" u="none" cap="none" strike="noStrike">
                <a:solidFill>
                  <a:srgbClr val="BFBFBF"/>
                </a:solidFill>
                <a:latin typeface="Calibri"/>
                <a:ea typeface="Calibri"/>
                <a:cs typeface="Calibri"/>
                <a:sym typeface="Calibri"/>
              </a:rPr>
              <a:t>Wade-Benzoni, K. A., Tost, L. P., Hernandez, M., &amp; Larrick, R. P. (2012). It’s only a matter of time: Death, legacies, and intergenerational decisions. </a:t>
            </a:r>
            <a:r>
              <a:rPr b="0" i="1" lang="en-US" sz="1400" u="none" cap="none" strike="noStrike">
                <a:solidFill>
                  <a:srgbClr val="BFBFBF"/>
                </a:solidFill>
                <a:latin typeface="Calibri"/>
                <a:ea typeface="Calibri"/>
                <a:cs typeface="Calibri"/>
                <a:sym typeface="Calibri"/>
              </a:rPr>
              <a:t>Psychological Science, 23</a:t>
            </a:r>
            <a:r>
              <a:rPr b="0" i="0" lang="en-US" sz="1400" u="none" cap="none" strike="noStrike">
                <a:solidFill>
                  <a:srgbClr val="BFBFBF"/>
                </a:solidFill>
                <a:latin typeface="Calibri"/>
                <a:ea typeface="Calibri"/>
                <a:cs typeface="Calibri"/>
                <a:sym typeface="Calibri"/>
              </a:rPr>
              <a:t>(7), 704-709.</a:t>
            </a:r>
            <a:endParaRPr b="0" i="0" sz="1600" u="none" cap="none" strike="noStrike">
              <a:solidFill>
                <a:srgbClr val="BFBFBF"/>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2" name="Shape 642"/>
        <p:cNvGrpSpPr/>
        <p:nvPr/>
      </p:nvGrpSpPr>
      <p:grpSpPr>
        <a:xfrm>
          <a:off x="0" y="0"/>
          <a:ext cx="0" cy="0"/>
          <a:chOff x="0" y="0"/>
          <a:chExt cx="0" cy="0"/>
        </a:xfrm>
      </p:grpSpPr>
      <p:sp>
        <p:nvSpPr>
          <p:cNvPr id="643" name="Google Shape;643;p35"/>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44" name="Google Shape;644;p35"/>
          <p:cNvSpPr txBox="1"/>
          <p:nvPr>
            <p:ph type="title"/>
          </p:nvPr>
        </p:nvSpPr>
        <p:spPr>
          <a:xfrm>
            <a:off x="636609" y="0"/>
            <a:ext cx="5175480" cy="174975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Calibri"/>
              <a:buNone/>
            </a:pPr>
            <a:r>
              <a:rPr lang="en-US" sz="4800">
                <a:solidFill>
                  <a:schemeClr val="lt1"/>
                </a:solidFill>
                <a:latin typeface="Calibri"/>
                <a:ea typeface="Calibri"/>
                <a:cs typeface="Calibri"/>
                <a:sym typeface="Calibri"/>
              </a:rPr>
              <a:t>Challenge options: Memorial bequest </a:t>
            </a:r>
            <a:endParaRPr/>
          </a:p>
        </p:txBody>
      </p:sp>
      <p:cxnSp>
        <p:nvCxnSpPr>
          <p:cNvPr id="645" name="Google Shape;645;p35"/>
          <p:cNvCxnSpPr/>
          <p:nvPr/>
        </p:nvCxnSpPr>
        <p:spPr>
          <a:xfrm rot="10800000">
            <a:off x="831873" y="1749756"/>
            <a:ext cx="4718304" cy="0"/>
          </a:xfrm>
          <a:prstGeom prst="straightConnector1">
            <a:avLst/>
          </a:prstGeom>
          <a:noFill/>
          <a:ln cap="flat" cmpd="sng" w="12700">
            <a:solidFill>
              <a:schemeClr val="accent2"/>
            </a:solidFill>
            <a:prstDash val="solid"/>
            <a:miter lim="800000"/>
            <a:headEnd len="sm" w="sm" type="none"/>
            <a:tailEnd len="sm" w="sm" type="none"/>
          </a:ln>
        </p:spPr>
      </p:cxnSp>
      <p:sp>
        <p:nvSpPr>
          <p:cNvPr id="646" name="Google Shape;646;p35"/>
          <p:cNvSpPr txBox="1"/>
          <p:nvPr>
            <p:ph idx="1" type="body"/>
          </p:nvPr>
        </p:nvSpPr>
        <p:spPr>
          <a:xfrm>
            <a:off x="636608" y="1749755"/>
            <a:ext cx="5725609" cy="395791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lang="en-US" sz="3200">
                <a:solidFill>
                  <a:schemeClr val="lt1"/>
                </a:solidFill>
              </a:rPr>
              <a:t>In one experiment, mentioning this option increased interest in an estate gift for about one out of four people</a:t>
            </a:r>
            <a:endParaRPr/>
          </a:p>
        </p:txBody>
      </p:sp>
      <p:pic>
        <p:nvPicPr>
          <p:cNvPr descr="Table, timeline&#10;&#10;Description automatically generated" id="647" name="Google Shape;647;p35"/>
          <p:cNvPicPr preferRelativeResize="0"/>
          <p:nvPr/>
        </p:nvPicPr>
        <p:blipFill rotWithShape="1">
          <a:blip r:embed="rId3">
            <a:alphaModFix/>
          </a:blip>
          <a:srcRect b="9599" l="30" r="46703" t="33616"/>
          <a:stretch/>
        </p:blipFill>
        <p:spPr>
          <a:xfrm>
            <a:off x="6525453" y="3444241"/>
            <a:ext cx="5666547" cy="3398024"/>
          </a:xfrm>
          <a:prstGeom prst="rect">
            <a:avLst/>
          </a:prstGeom>
          <a:noFill/>
          <a:ln>
            <a:noFill/>
          </a:ln>
        </p:spPr>
      </p:pic>
      <p:cxnSp>
        <p:nvCxnSpPr>
          <p:cNvPr id="648" name="Google Shape;648;p35"/>
          <p:cNvCxnSpPr/>
          <p:nvPr/>
        </p:nvCxnSpPr>
        <p:spPr>
          <a:xfrm rot="10800000">
            <a:off x="6522277" y="3386960"/>
            <a:ext cx="5669723" cy="0"/>
          </a:xfrm>
          <a:prstGeom prst="straightConnector1">
            <a:avLst/>
          </a:prstGeom>
          <a:noFill/>
          <a:ln cap="flat" cmpd="sng" w="12700">
            <a:solidFill>
              <a:schemeClr val="accent2"/>
            </a:solidFill>
            <a:prstDash val="solid"/>
            <a:miter lim="800000"/>
            <a:headEnd len="sm" w="sm" type="none"/>
            <a:tailEnd len="sm" w="sm" type="none"/>
          </a:ln>
        </p:spPr>
      </p:cxnSp>
      <p:cxnSp>
        <p:nvCxnSpPr>
          <p:cNvPr id="649" name="Google Shape;649;p35"/>
          <p:cNvCxnSpPr/>
          <p:nvPr/>
        </p:nvCxnSpPr>
        <p:spPr>
          <a:xfrm rot="10800000">
            <a:off x="834027" y="5707672"/>
            <a:ext cx="4713997" cy="0"/>
          </a:xfrm>
          <a:prstGeom prst="straightConnector1">
            <a:avLst/>
          </a:prstGeom>
          <a:noFill/>
          <a:ln cap="flat" cmpd="sng" w="12700">
            <a:solidFill>
              <a:schemeClr val="accent2"/>
            </a:solidFill>
            <a:prstDash val="solid"/>
            <a:miter lim="800000"/>
            <a:headEnd len="sm" w="sm" type="none"/>
            <a:tailEnd len="sm" w="sm" type="none"/>
          </a:ln>
        </p:spPr>
      </p:cxnSp>
      <p:pic>
        <p:nvPicPr>
          <p:cNvPr id="650" name="Google Shape;650;p35"/>
          <p:cNvPicPr preferRelativeResize="0"/>
          <p:nvPr>
            <p:ph idx="2" type="pic"/>
          </p:nvPr>
        </p:nvPicPr>
        <p:blipFill rotWithShape="1">
          <a:blip r:embed="rId4">
            <a:alphaModFix/>
          </a:blip>
          <a:srcRect b="9500" l="0" r="0" t="9501"/>
          <a:stretch/>
        </p:blipFill>
        <p:spPr>
          <a:xfrm>
            <a:off x="6541347" y="0"/>
            <a:ext cx="5650654" cy="3329680"/>
          </a:xfrm>
          <a:prstGeom prst="rect">
            <a:avLst/>
          </a:prstGeom>
          <a:noFill/>
          <a:ln>
            <a:noFill/>
          </a:ln>
        </p:spPr>
      </p:pic>
      <p:sp>
        <p:nvSpPr>
          <p:cNvPr id="651" name="Google Shape;651;p35"/>
          <p:cNvSpPr/>
          <p:nvPr/>
        </p:nvSpPr>
        <p:spPr>
          <a:xfrm>
            <a:off x="6006676" y="4770559"/>
            <a:ext cx="711083" cy="589280"/>
          </a:xfrm>
          <a:prstGeom prst="leftBrace">
            <a:avLst>
              <a:gd fmla="val 20402" name="adj1"/>
              <a:gd fmla="val 50000" name="adj2"/>
            </a:avLst>
          </a:prstGeom>
          <a:noFill/>
          <a:ln cap="flat" cmpd="sng" w="57150">
            <a:solidFill>
              <a:srgbClr val="ED7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5" name="Shape 655"/>
        <p:cNvGrpSpPr/>
        <p:nvPr/>
      </p:nvGrpSpPr>
      <p:grpSpPr>
        <a:xfrm>
          <a:off x="0" y="0"/>
          <a:ext cx="0" cy="0"/>
          <a:chOff x="0" y="0"/>
          <a:chExt cx="0" cy="0"/>
        </a:xfrm>
      </p:grpSpPr>
      <p:sp>
        <p:nvSpPr>
          <p:cNvPr id="656" name="Google Shape;656;p3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57" name="Google Shape;657;p36"/>
          <p:cNvSpPr txBox="1"/>
          <p:nvPr>
            <p:ph type="title"/>
          </p:nvPr>
        </p:nvSpPr>
        <p:spPr>
          <a:xfrm>
            <a:off x="640080" y="329184"/>
            <a:ext cx="6532880"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Challenge options: </a:t>
            </a:r>
            <a:br>
              <a:rPr lang="en-US" sz="5400"/>
            </a:br>
            <a:r>
              <a:rPr lang="en-US" sz="5400"/>
              <a:t>A survey can teach!</a:t>
            </a:r>
            <a:endParaRPr/>
          </a:p>
        </p:txBody>
      </p:sp>
      <p:sp>
        <p:nvSpPr>
          <p:cNvPr id="658" name="Google Shape;658;p36"/>
          <p:cNvSpPr/>
          <p:nvPr/>
        </p:nvSpPr>
        <p:spPr>
          <a:xfrm>
            <a:off x="758952" y="2395728"/>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59" name="Google Shape;659;p36"/>
          <p:cNvSpPr txBox="1"/>
          <p:nvPr>
            <p:ph idx="1" type="body"/>
          </p:nvPr>
        </p:nvSpPr>
        <p:spPr>
          <a:xfrm>
            <a:off x="640080" y="2706624"/>
            <a:ext cx="6532880" cy="4133088"/>
          </a:xfrm>
          <a:prstGeom prst="rect">
            <a:avLst/>
          </a:prstGeom>
          <a:noFill/>
          <a:ln>
            <a:noFill/>
          </a:ln>
        </p:spPr>
        <p:txBody>
          <a:bodyPr anchorCtr="0" anchor="t" bIns="45700" lIns="91425" spcFirstLastPara="1" rIns="91425" wrap="square" tIns="45700">
            <a:normAutofit lnSpcReduction="10000"/>
          </a:bodyPr>
          <a:lstStyle/>
          <a:p>
            <a:pPr indent="-457200" lvl="0" marL="457200" rtl="0" algn="l">
              <a:lnSpc>
                <a:spcPct val="90000"/>
              </a:lnSpc>
              <a:spcBef>
                <a:spcPts val="0"/>
              </a:spcBef>
              <a:spcAft>
                <a:spcPts val="0"/>
              </a:spcAft>
              <a:buClr>
                <a:schemeClr val="dk1"/>
              </a:buClr>
              <a:buSzPts val="3200"/>
              <a:buFont typeface="Arial"/>
              <a:buChar char="•"/>
            </a:pPr>
            <a:r>
              <a:rPr lang="en-US" sz="3200"/>
              <a:t>It can ask about a “gift that pays you income for life,” a gift of inheritance rights (house or farmland) with an immediate income tax deduction, a named scholarship fund, a lectureship, an endowed professorship, a virtual endowment, etc.</a:t>
            </a:r>
            <a:endParaRPr/>
          </a:p>
          <a:p>
            <a:pPr indent="-457200" lvl="0" marL="457200" rtl="0" algn="l">
              <a:lnSpc>
                <a:spcPct val="90000"/>
              </a:lnSpc>
              <a:spcBef>
                <a:spcPts val="1000"/>
              </a:spcBef>
              <a:spcAft>
                <a:spcPts val="0"/>
              </a:spcAft>
              <a:buClr>
                <a:schemeClr val="dk1"/>
              </a:buClr>
              <a:buSzPts val="3200"/>
              <a:buFont typeface="Arial"/>
              <a:buChar char="•"/>
            </a:pPr>
            <a:r>
              <a:rPr lang="en-US" sz="3200"/>
              <a:t>Curiosity leads to conversations</a:t>
            </a:r>
            <a:endParaRPr/>
          </a:p>
        </p:txBody>
      </p:sp>
      <p:pic>
        <p:nvPicPr>
          <p:cNvPr descr="A person holding a blackboard&#10;&#10;Description automatically generated with medium confidence" id="660" name="Google Shape;660;p36"/>
          <p:cNvPicPr preferRelativeResize="0"/>
          <p:nvPr>
            <p:ph idx="2" type="pic"/>
          </p:nvPr>
        </p:nvPicPr>
        <p:blipFill rotWithShape="1">
          <a:blip r:embed="rId3">
            <a:alphaModFix/>
          </a:blip>
          <a:srcRect b="38626" l="10996" r="10321" t="4920"/>
          <a:stretch/>
        </p:blipFill>
        <p:spPr>
          <a:xfrm>
            <a:off x="7244080" y="42229"/>
            <a:ext cx="4856480" cy="3643819"/>
          </a:xfrm>
          <a:prstGeom prst="rect">
            <a:avLst/>
          </a:prstGeom>
          <a:noFill/>
          <a:ln>
            <a:noFill/>
          </a:ln>
        </p:spPr>
      </p:pic>
      <p:pic>
        <p:nvPicPr>
          <p:cNvPr id="661" name="Google Shape;661;p36"/>
          <p:cNvPicPr preferRelativeResize="0"/>
          <p:nvPr/>
        </p:nvPicPr>
        <p:blipFill rotWithShape="1">
          <a:blip r:embed="rId4">
            <a:alphaModFix/>
          </a:blip>
          <a:srcRect b="2161" l="0" r="47323" t="42108"/>
          <a:stretch/>
        </p:blipFill>
        <p:spPr>
          <a:xfrm>
            <a:off x="7289800" y="3826994"/>
            <a:ext cx="4856480" cy="2890059"/>
          </a:xfrm>
          <a:prstGeom prst="rect">
            <a:avLst/>
          </a:prstGeom>
          <a:noFill/>
          <a:ln>
            <a:noFill/>
          </a:ln>
        </p:spPr>
      </p:pic>
      <p:sp>
        <p:nvSpPr>
          <p:cNvPr id="662" name="Google Shape;662;p36"/>
          <p:cNvSpPr/>
          <p:nvPr/>
        </p:nvSpPr>
        <p:spPr>
          <a:xfrm>
            <a:off x="6888538" y="4814367"/>
            <a:ext cx="711083" cy="397713"/>
          </a:xfrm>
          <a:prstGeom prst="leftBrace">
            <a:avLst>
              <a:gd fmla="val 20402" name="adj1"/>
              <a:gd fmla="val 50000" name="adj2"/>
            </a:avLst>
          </a:prstGeom>
          <a:noFill/>
          <a:ln cap="flat" cmpd="sng" w="57150">
            <a:solidFill>
              <a:srgbClr val="ED7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6" name="Shape 666"/>
        <p:cNvGrpSpPr/>
        <p:nvPr/>
      </p:nvGrpSpPr>
      <p:grpSpPr>
        <a:xfrm>
          <a:off x="0" y="0"/>
          <a:ext cx="0" cy="0"/>
          <a:chOff x="0" y="0"/>
          <a:chExt cx="0" cy="0"/>
        </a:xfrm>
      </p:grpSpPr>
      <p:sp>
        <p:nvSpPr>
          <p:cNvPr id="667" name="Google Shape;667;p37"/>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68" name="Google Shape;668;p37"/>
          <p:cNvSpPr txBox="1"/>
          <p:nvPr>
            <p:ph type="title"/>
          </p:nvPr>
        </p:nvSpPr>
        <p:spPr>
          <a:xfrm>
            <a:off x="636609" y="0"/>
            <a:ext cx="5175480" cy="174975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Calibri"/>
              <a:buNone/>
            </a:pPr>
            <a:r>
              <a:rPr lang="en-US" sz="4800">
                <a:solidFill>
                  <a:schemeClr val="lt1"/>
                </a:solidFill>
                <a:latin typeface="Calibri"/>
                <a:ea typeface="Calibri"/>
                <a:cs typeface="Calibri"/>
                <a:sym typeface="Calibri"/>
              </a:rPr>
              <a:t>Challenge options: IRA Gifts </a:t>
            </a:r>
            <a:endParaRPr/>
          </a:p>
        </p:txBody>
      </p:sp>
      <p:cxnSp>
        <p:nvCxnSpPr>
          <p:cNvPr id="669" name="Google Shape;669;p37"/>
          <p:cNvCxnSpPr/>
          <p:nvPr/>
        </p:nvCxnSpPr>
        <p:spPr>
          <a:xfrm rot="10800000">
            <a:off x="831873" y="1749756"/>
            <a:ext cx="4718304" cy="0"/>
          </a:xfrm>
          <a:prstGeom prst="straightConnector1">
            <a:avLst/>
          </a:prstGeom>
          <a:noFill/>
          <a:ln cap="flat" cmpd="sng" w="12700">
            <a:solidFill>
              <a:schemeClr val="accent2"/>
            </a:solidFill>
            <a:prstDash val="solid"/>
            <a:miter lim="800000"/>
            <a:headEnd len="sm" w="sm" type="none"/>
            <a:tailEnd len="sm" w="sm" type="none"/>
          </a:ln>
        </p:spPr>
      </p:cxnSp>
      <p:sp>
        <p:nvSpPr>
          <p:cNvPr id="670" name="Google Shape;670;p37"/>
          <p:cNvSpPr txBox="1"/>
          <p:nvPr>
            <p:ph idx="1" type="body"/>
          </p:nvPr>
        </p:nvSpPr>
        <p:spPr>
          <a:xfrm>
            <a:off x="636608" y="1749755"/>
            <a:ext cx="5725609" cy="395791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lang="en-US" sz="3200">
                <a:solidFill>
                  <a:schemeClr val="lt1"/>
                </a:solidFill>
              </a:rPr>
              <a:t>1. Heirs inheriting any amount of IRA money pay income taxes on it but leaving to charity avoids these taxes.</a:t>
            </a:r>
            <a:endParaRPr/>
          </a:p>
          <a:p>
            <a:pPr indent="0" lvl="0" marL="0" rtl="0" algn="l">
              <a:lnSpc>
                <a:spcPct val="90000"/>
              </a:lnSpc>
              <a:spcBef>
                <a:spcPts val="1000"/>
              </a:spcBef>
              <a:spcAft>
                <a:spcPts val="0"/>
              </a:spcAft>
              <a:buClr>
                <a:schemeClr val="lt1"/>
              </a:buClr>
              <a:buSzPts val="3200"/>
              <a:buNone/>
            </a:pPr>
            <a:r>
              <a:rPr lang="en-US" sz="3200">
                <a:solidFill>
                  <a:schemeClr val="lt1"/>
                </a:solidFill>
              </a:rPr>
              <a:t>2. Donors over age 70½ can give directly from their IRA. (At 72+ this also offsets required distributions.) </a:t>
            </a:r>
            <a:endParaRPr/>
          </a:p>
        </p:txBody>
      </p:sp>
      <p:cxnSp>
        <p:nvCxnSpPr>
          <p:cNvPr id="671" name="Google Shape;671;p37"/>
          <p:cNvCxnSpPr/>
          <p:nvPr/>
        </p:nvCxnSpPr>
        <p:spPr>
          <a:xfrm rot="10800000">
            <a:off x="6522277" y="3386960"/>
            <a:ext cx="5669723" cy="0"/>
          </a:xfrm>
          <a:prstGeom prst="straightConnector1">
            <a:avLst/>
          </a:prstGeom>
          <a:noFill/>
          <a:ln cap="flat" cmpd="sng" w="12700">
            <a:solidFill>
              <a:schemeClr val="accent2"/>
            </a:solidFill>
            <a:prstDash val="solid"/>
            <a:miter lim="800000"/>
            <a:headEnd len="sm" w="sm" type="none"/>
            <a:tailEnd len="sm" w="sm" type="none"/>
          </a:ln>
        </p:spPr>
      </p:cxnSp>
      <p:cxnSp>
        <p:nvCxnSpPr>
          <p:cNvPr id="672" name="Google Shape;672;p37"/>
          <p:cNvCxnSpPr/>
          <p:nvPr/>
        </p:nvCxnSpPr>
        <p:spPr>
          <a:xfrm rot="10800000">
            <a:off x="834027" y="5707672"/>
            <a:ext cx="4713997" cy="0"/>
          </a:xfrm>
          <a:prstGeom prst="straightConnector1">
            <a:avLst/>
          </a:prstGeom>
          <a:noFill/>
          <a:ln cap="flat" cmpd="sng" w="12700">
            <a:solidFill>
              <a:schemeClr val="accent2"/>
            </a:solidFill>
            <a:prstDash val="solid"/>
            <a:miter lim="800000"/>
            <a:headEnd len="sm" w="sm" type="none"/>
            <a:tailEnd len="sm" w="sm" type="none"/>
          </a:ln>
        </p:spPr>
      </p:cxnSp>
      <p:pic>
        <p:nvPicPr>
          <p:cNvPr id="673" name="Google Shape;673;p37"/>
          <p:cNvPicPr preferRelativeResize="0"/>
          <p:nvPr>
            <p:ph idx="2" type="pic"/>
          </p:nvPr>
        </p:nvPicPr>
        <p:blipFill rotWithShape="1">
          <a:blip r:embed="rId3">
            <a:alphaModFix/>
          </a:blip>
          <a:srcRect b="5819" l="0" r="0" t="5820"/>
          <a:stretch/>
        </p:blipFill>
        <p:spPr>
          <a:xfrm>
            <a:off x="6541347" y="0"/>
            <a:ext cx="5650654" cy="3329680"/>
          </a:xfrm>
          <a:prstGeom prst="rect">
            <a:avLst/>
          </a:prstGeom>
          <a:noFill/>
          <a:ln>
            <a:noFill/>
          </a:ln>
        </p:spPr>
      </p:pic>
      <p:pic>
        <p:nvPicPr>
          <p:cNvPr id="674" name="Google Shape;674;p37"/>
          <p:cNvPicPr preferRelativeResize="0"/>
          <p:nvPr/>
        </p:nvPicPr>
        <p:blipFill rotWithShape="1">
          <a:blip r:embed="rId4">
            <a:alphaModFix/>
          </a:blip>
          <a:srcRect b="2161" l="0" r="47323" t="42108"/>
          <a:stretch/>
        </p:blipFill>
        <p:spPr>
          <a:xfrm>
            <a:off x="6532436" y="3470142"/>
            <a:ext cx="5666547" cy="3372124"/>
          </a:xfrm>
          <a:prstGeom prst="rect">
            <a:avLst/>
          </a:prstGeom>
          <a:noFill/>
          <a:ln>
            <a:noFill/>
          </a:ln>
        </p:spPr>
      </p:pic>
      <p:sp>
        <p:nvSpPr>
          <p:cNvPr id="675" name="Google Shape;675;p37"/>
          <p:cNvSpPr/>
          <p:nvPr/>
        </p:nvSpPr>
        <p:spPr>
          <a:xfrm>
            <a:off x="6091785" y="6217921"/>
            <a:ext cx="711083" cy="624346"/>
          </a:xfrm>
          <a:prstGeom prst="leftBrace">
            <a:avLst>
              <a:gd fmla="val 20402" name="adj1"/>
              <a:gd fmla="val 50000" name="adj2"/>
            </a:avLst>
          </a:prstGeom>
          <a:noFill/>
          <a:ln cap="flat" cmpd="sng" w="57150">
            <a:solidFill>
              <a:srgbClr val="ED7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9" name="Shape 679"/>
        <p:cNvGrpSpPr/>
        <p:nvPr/>
      </p:nvGrpSpPr>
      <p:grpSpPr>
        <a:xfrm>
          <a:off x="0" y="0"/>
          <a:ext cx="0" cy="0"/>
          <a:chOff x="0" y="0"/>
          <a:chExt cx="0" cy="0"/>
        </a:xfrm>
      </p:grpSpPr>
      <p:sp>
        <p:nvSpPr>
          <p:cNvPr id="680" name="Google Shape;680;p3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81" name="Google Shape;681;p38"/>
          <p:cNvSpPr txBox="1"/>
          <p:nvPr>
            <p:ph type="title"/>
          </p:nvPr>
        </p:nvSpPr>
        <p:spPr>
          <a:xfrm>
            <a:off x="640080" y="400304"/>
            <a:ext cx="6532880"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Challenge options: </a:t>
            </a:r>
            <a:br>
              <a:rPr lang="en-US" sz="4800"/>
            </a:br>
            <a:r>
              <a:rPr lang="en-US" sz="4800"/>
              <a:t>Asset gifts &amp; taxes</a:t>
            </a:r>
            <a:endParaRPr/>
          </a:p>
        </p:txBody>
      </p:sp>
      <p:sp>
        <p:nvSpPr>
          <p:cNvPr id="682" name="Google Shape;682;p38"/>
          <p:cNvSpPr/>
          <p:nvPr/>
        </p:nvSpPr>
        <p:spPr>
          <a:xfrm>
            <a:off x="758952" y="2395728"/>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83" name="Google Shape;683;p38"/>
          <p:cNvSpPr txBox="1"/>
          <p:nvPr>
            <p:ph idx="1" type="body"/>
          </p:nvPr>
        </p:nvSpPr>
        <p:spPr>
          <a:xfrm>
            <a:off x="640080" y="2706624"/>
            <a:ext cx="5953760" cy="4133088"/>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0"/>
              </a:spcBef>
              <a:spcAft>
                <a:spcPts val="0"/>
              </a:spcAft>
              <a:buClr>
                <a:schemeClr val="dk1"/>
              </a:buClr>
              <a:buSzPts val="3200"/>
              <a:buNone/>
            </a:pPr>
            <a:r>
              <a:rPr lang="en-US" sz="3200"/>
              <a:t>The final three questions lead with tax benefit. In one experiment, only 14% were “interested now” in pursuing a gift described as, </a:t>
            </a:r>
            <a:endParaRPr/>
          </a:p>
          <a:p>
            <a:pPr indent="0" lvl="1" marL="457200" rtl="0" algn="l">
              <a:lnSpc>
                <a:spcPct val="70000"/>
              </a:lnSpc>
              <a:spcBef>
                <a:spcPts val="500"/>
              </a:spcBef>
              <a:spcAft>
                <a:spcPts val="0"/>
              </a:spcAft>
              <a:buClr>
                <a:schemeClr val="dk1"/>
              </a:buClr>
              <a:buSzPts val="3200"/>
              <a:buNone/>
            </a:pPr>
            <a:r>
              <a:rPr b="1" lang="en-US" sz="3200"/>
              <a:t>“Make a gift of stocks or bonds to charity.” </a:t>
            </a:r>
            <a:endParaRPr/>
          </a:p>
          <a:p>
            <a:pPr indent="0" lvl="0" marL="0" rtl="0" algn="l">
              <a:lnSpc>
                <a:spcPct val="70000"/>
              </a:lnSpc>
              <a:spcBef>
                <a:spcPts val="1000"/>
              </a:spcBef>
              <a:spcAft>
                <a:spcPts val="0"/>
              </a:spcAft>
              <a:buClr>
                <a:schemeClr val="dk1"/>
              </a:buClr>
              <a:buSzPts val="3200"/>
              <a:buNone/>
            </a:pPr>
            <a:r>
              <a:rPr lang="en-US" sz="3200"/>
              <a:t>This increased to 20% when it was described as, </a:t>
            </a:r>
            <a:endParaRPr/>
          </a:p>
          <a:p>
            <a:pPr indent="0" lvl="1" marL="457200" rtl="0" algn="l">
              <a:lnSpc>
                <a:spcPct val="70000"/>
              </a:lnSpc>
              <a:spcBef>
                <a:spcPts val="500"/>
              </a:spcBef>
              <a:spcAft>
                <a:spcPts val="0"/>
              </a:spcAft>
              <a:buClr>
                <a:schemeClr val="dk1"/>
              </a:buClr>
              <a:buSzPts val="3200"/>
              <a:buNone/>
            </a:pPr>
            <a:r>
              <a:rPr b="1" lang="en-US" sz="3200"/>
              <a:t>“Avoid capital gains tax by making a gift of stocks or bonds to charity” </a:t>
            </a:r>
            <a:endParaRPr/>
          </a:p>
        </p:txBody>
      </p:sp>
      <p:pic>
        <p:nvPicPr>
          <p:cNvPr id="684" name="Google Shape;684;p38"/>
          <p:cNvPicPr preferRelativeResize="0"/>
          <p:nvPr>
            <p:ph idx="2" type="pic"/>
          </p:nvPr>
        </p:nvPicPr>
        <p:blipFill rotWithShape="1">
          <a:blip r:embed="rId3">
            <a:alphaModFix/>
          </a:blip>
          <a:srcRect b="8366" l="8167" r="15761" t="6047"/>
          <a:stretch/>
        </p:blipFill>
        <p:spPr>
          <a:xfrm>
            <a:off x="7244080" y="42229"/>
            <a:ext cx="4856480" cy="3643819"/>
          </a:xfrm>
          <a:prstGeom prst="rect">
            <a:avLst/>
          </a:prstGeom>
          <a:noFill/>
          <a:ln>
            <a:noFill/>
          </a:ln>
        </p:spPr>
      </p:pic>
      <p:pic>
        <p:nvPicPr>
          <p:cNvPr id="685" name="Google Shape;685;p38"/>
          <p:cNvPicPr preferRelativeResize="0"/>
          <p:nvPr/>
        </p:nvPicPr>
        <p:blipFill rotWithShape="1">
          <a:blip r:embed="rId4">
            <a:alphaModFix/>
          </a:blip>
          <a:srcRect b="2161" l="0" r="47323" t="42108"/>
          <a:stretch/>
        </p:blipFill>
        <p:spPr>
          <a:xfrm>
            <a:off x="7289800" y="3826994"/>
            <a:ext cx="4856480" cy="2890059"/>
          </a:xfrm>
          <a:prstGeom prst="rect">
            <a:avLst/>
          </a:prstGeom>
          <a:noFill/>
          <a:ln>
            <a:noFill/>
          </a:ln>
        </p:spPr>
      </p:pic>
      <p:sp>
        <p:nvSpPr>
          <p:cNvPr id="686" name="Google Shape;686;p38"/>
          <p:cNvSpPr txBox="1"/>
          <p:nvPr/>
        </p:nvSpPr>
        <p:spPr>
          <a:xfrm>
            <a:off x="9385" y="-14224"/>
            <a:ext cx="6096000" cy="554447"/>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7F7F7F"/>
              </a:buClr>
              <a:buSzPts val="1400"/>
              <a:buFont typeface="Calibri"/>
              <a:buNone/>
            </a:pPr>
            <a:r>
              <a:rPr b="0" i="0" lang="en-US" sz="1400" u="none" cap="none" strike="noStrike">
                <a:solidFill>
                  <a:srgbClr val="7F7F7F"/>
                </a:solidFill>
                <a:latin typeface="Calibri"/>
                <a:ea typeface="Calibri"/>
                <a:cs typeface="Calibri"/>
                <a:sym typeface="Calibri"/>
              </a:rPr>
              <a:t>James, R. N., III. (2018). Describing complex charitable giving instruments: Experimental tests of technical finance terms and tax benefits. </a:t>
            </a:r>
            <a:r>
              <a:rPr b="0" i="1" lang="en-US" sz="1400" u="none" cap="none" strike="noStrike">
                <a:solidFill>
                  <a:srgbClr val="7F7F7F"/>
                </a:solidFill>
                <a:latin typeface="Calibri"/>
                <a:ea typeface="Calibri"/>
                <a:cs typeface="Calibri"/>
                <a:sym typeface="Calibri"/>
              </a:rPr>
              <a:t>Nonprofit Management and Leadership, 28</a:t>
            </a:r>
            <a:r>
              <a:rPr b="0" i="0" lang="en-US" sz="1400" u="none" cap="none" strike="noStrike">
                <a:solidFill>
                  <a:srgbClr val="7F7F7F"/>
                </a:solidFill>
                <a:latin typeface="Calibri"/>
                <a:ea typeface="Calibri"/>
                <a:cs typeface="Calibri"/>
                <a:sym typeface="Calibri"/>
              </a:rPr>
              <a:t>(4), 437-452, 447.</a:t>
            </a:r>
            <a:endParaRPr b="0" i="0" sz="1600" u="none" cap="none" strike="noStrike">
              <a:solidFill>
                <a:srgbClr val="7F7F7F"/>
              </a:solidFill>
              <a:latin typeface="Calibri"/>
              <a:ea typeface="Calibri"/>
              <a:cs typeface="Calibri"/>
              <a:sym typeface="Calibri"/>
            </a:endParaRPr>
          </a:p>
        </p:txBody>
      </p:sp>
      <p:sp>
        <p:nvSpPr>
          <p:cNvPr id="687" name="Google Shape;687;p38"/>
          <p:cNvSpPr/>
          <p:nvPr/>
        </p:nvSpPr>
        <p:spPr>
          <a:xfrm>
            <a:off x="6802178" y="5110480"/>
            <a:ext cx="949902" cy="1705290"/>
          </a:xfrm>
          <a:prstGeom prst="leftBrace">
            <a:avLst>
              <a:gd fmla="val 20402" name="adj1"/>
              <a:gd fmla="val 50000" name="adj2"/>
            </a:avLst>
          </a:prstGeom>
          <a:noFill/>
          <a:ln cap="flat" cmpd="sng" w="57150">
            <a:solidFill>
              <a:srgbClr val="ED7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1" name="Shape 691"/>
        <p:cNvGrpSpPr/>
        <p:nvPr/>
      </p:nvGrpSpPr>
      <p:grpSpPr>
        <a:xfrm>
          <a:off x="0" y="0"/>
          <a:ext cx="0" cy="0"/>
          <a:chOff x="0" y="0"/>
          <a:chExt cx="0" cy="0"/>
        </a:xfrm>
      </p:grpSpPr>
      <p:sp>
        <p:nvSpPr>
          <p:cNvPr id="692" name="Google Shape;692;p3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93" name="Google Shape;693;p39"/>
          <p:cNvSpPr txBox="1"/>
          <p:nvPr>
            <p:ph type="title"/>
          </p:nvPr>
        </p:nvSpPr>
        <p:spPr>
          <a:xfrm>
            <a:off x="640080" y="329184"/>
            <a:ext cx="6532880"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Challenge options: Asset gifts &amp; taxes</a:t>
            </a:r>
            <a:endParaRPr/>
          </a:p>
        </p:txBody>
      </p:sp>
      <p:sp>
        <p:nvSpPr>
          <p:cNvPr id="694" name="Google Shape;694;p39"/>
          <p:cNvSpPr/>
          <p:nvPr/>
        </p:nvSpPr>
        <p:spPr>
          <a:xfrm>
            <a:off x="758952" y="2395728"/>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95" name="Google Shape;695;p39"/>
          <p:cNvSpPr txBox="1"/>
          <p:nvPr>
            <p:ph idx="1" type="body"/>
          </p:nvPr>
        </p:nvSpPr>
        <p:spPr>
          <a:xfrm>
            <a:off x="640080" y="2706624"/>
            <a:ext cx="6532880" cy="4133088"/>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0"/>
              </a:spcBef>
              <a:spcAft>
                <a:spcPts val="0"/>
              </a:spcAft>
              <a:buClr>
                <a:schemeClr val="dk1"/>
              </a:buClr>
              <a:buSzPts val="3200"/>
              <a:buNone/>
            </a:pPr>
            <a:r>
              <a:rPr lang="en-US" sz="3200"/>
              <a:t>In one study of over 5,000 people, the share “definitely” or “might be” </a:t>
            </a:r>
            <a:r>
              <a:rPr lang="en-US" sz="3200" u="sng"/>
              <a:t>interested in reading more</a:t>
            </a:r>
            <a:r>
              <a:rPr lang="en-US" sz="3200"/>
              <a:t> was: </a:t>
            </a:r>
            <a:endParaRPr/>
          </a:p>
          <a:p>
            <a:pPr indent="-731520" lvl="0" marL="731520" rtl="0" algn="l">
              <a:lnSpc>
                <a:spcPct val="70000"/>
              </a:lnSpc>
              <a:spcBef>
                <a:spcPts val="1000"/>
              </a:spcBef>
              <a:spcAft>
                <a:spcPts val="0"/>
              </a:spcAft>
              <a:buClr>
                <a:schemeClr val="dk1"/>
              </a:buClr>
              <a:buSzPts val="3200"/>
              <a:buFont typeface="Arial"/>
              <a:buChar char="•"/>
            </a:pPr>
            <a:r>
              <a:rPr lang="en-US" sz="3200"/>
              <a:t>16% for “Giving stocks”</a:t>
            </a:r>
            <a:endParaRPr/>
          </a:p>
          <a:p>
            <a:pPr indent="-731520" lvl="0" marL="731520" rtl="0" algn="l">
              <a:lnSpc>
                <a:spcPct val="70000"/>
              </a:lnSpc>
              <a:spcBef>
                <a:spcPts val="1000"/>
              </a:spcBef>
              <a:spcAft>
                <a:spcPts val="0"/>
              </a:spcAft>
              <a:buClr>
                <a:schemeClr val="dk1"/>
              </a:buClr>
              <a:buSzPts val="3200"/>
              <a:buFont typeface="Arial"/>
              <a:buChar char="•"/>
            </a:pPr>
            <a:r>
              <a:rPr lang="en-US" sz="3200"/>
              <a:t>16% for “Giving stocks, bonds, or real estate”</a:t>
            </a:r>
            <a:endParaRPr/>
          </a:p>
          <a:p>
            <a:pPr indent="-731520" lvl="0" marL="731520" rtl="0" algn="l">
              <a:lnSpc>
                <a:spcPct val="70000"/>
              </a:lnSpc>
              <a:spcBef>
                <a:spcPts val="1000"/>
              </a:spcBef>
              <a:spcAft>
                <a:spcPts val="0"/>
              </a:spcAft>
              <a:buClr>
                <a:schemeClr val="dk1"/>
              </a:buClr>
              <a:buSzPts val="3200"/>
              <a:buFont typeface="Arial"/>
              <a:buChar char="•"/>
            </a:pPr>
            <a:r>
              <a:rPr lang="en-US" sz="3200"/>
              <a:t>24% for “Avoiding capital gains taxes by giving stocks”</a:t>
            </a:r>
            <a:endParaRPr/>
          </a:p>
          <a:p>
            <a:pPr indent="-731520" lvl="0" marL="731520" rtl="0" algn="l">
              <a:lnSpc>
                <a:spcPct val="70000"/>
              </a:lnSpc>
              <a:spcBef>
                <a:spcPts val="1000"/>
              </a:spcBef>
              <a:spcAft>
                <a:spcPts val="0"/>
              </a:spcAft>
              <a:buClr>
                <a:schemeClr val="dk1"/>
              </a:buClr>
              <a:buSzPts val="3200"/>
              <a:buFont typeface="Arial"/>
              <a:buChar char="•"/>
            </a:pPr>
            <a:r>
              <a:rPr lang="en-US" sz="3200"/>
              <a:t>28% for “Avoiding taxes by giving stocks”</a:t>
            </a:r>
            <a:endParaRPr/>
          </a:p>
        </p:txBody>
      </p:sp>
      <p:pic>
        <p:nvPicPr>
          <p:cNvPr id="696" name="Google Shape;696;p39"/>
          <p:cNvPicPr preferRelativeResize="0"/>
          <p:nvPr>
            <p:ph idx="2" type="pic"/>
          </p:nvPr>
        </p:nvPicPr>
        <p:blipFill rotWithShape="1">
          <a:blip r:embed="rId3">
            <a:alphaModFix/>
          </a:blip>
          <a:srcRect b="9820" l="16266" r="14921" t="23343"/>
          <a:stretch/>
        </p:blipFill>
        <p:spPr>
          <a:xfrm>
            <a:off x="7244080" y="42229"/>
            <a:ext cx="4856480" cy="3643819"/>
          </a:xfrm>
          <a:prstGeom prst="rect">
            <a:avLst/>
          </a:prstGeom>
          <a:noFill/>
          <a:ln>
            <a:noFill/>
          </a:ln>
        </p:spPr>
      </p:pic>
      <p:pic>
        <p:nvPicPr>
          <p:cNvPr id="697" name="Google Shape;697;p39"/>
          <p:cNvPicPr preferRelativeResize="0"/>
          <p:nvPr/>
        </p:nvPicPr>
        <p:blipFill rotWithShape="1">
          <a:blip r:embed="rId4">
            <a:alphaModFix/>
          </a:blip>
          <a:srcRect b="2161" l="0" r="47323" t="42108"/>
          <a:stretch/>
        </p:blipFill>
        <p:spPr>
          <a:xfrm>
            <a:off x="7289800" y="3826994"/>
            <a:ext cx="4856480" cy="2890059"/>
          </a:xfrm>
          <a:prstGeom prst="rect">
            <a:avLst/>
          </a:prstGeom>
          <a:noFill/>
          <a:ln>
            <a:noFill/>
          </a:ln>
        </p:spPr>
      </p:pic>
      <p:sp>
        <p:nvSpPr>
          <p:cNvPr id="698" name="Google Shape;698;p39"/>
          <p:cNvSpPr/>
          <p:nvPr/>
        </p:nvSpPr>
        <p:spPr>
          <a:xfrm>
            <a:off x="6802178" y="5110480"/>
            <a:ext cx="949902" cy="1705290"/>
          </a:xfrm>
          <a:prstGeom prst="leftBrace">
            <a:avLst>
              <a:gd fmla="val 20402" name="adj1"/>
              <a:gd fmla="val 50000" name="adj2"/>
            </a:avLst>
          </a:prstGeom>
          <a:noFill/>
          <a:ln cap="flat" cmpd="sng" w="57150">
            <a:solidFill>
              <a:srgbClr val="ED7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2" name="Shape 702"/>
        <p:cNvGrpSpPr/>
        <p:nvPr/>
      </p:nvGrpSpPr>
      <p:grpSpPr>
        <a:xfrm>
          <a:off x="0" y="0"/>
          <a:ext cx="0" cy="0"/>
          <a:chOff x="0" y="0"/>
          <a:chExt cx="0" cy="0"/>
        </a:xfrm>
      </p:grpSpPr>
      <p:sp>
        <p:nvSpPr>
          <p:cNvPr id="703" name="Google Shape;703;p40"/>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04" name="Google Shape;704;p40"/>
          <p:cNvSpPr txBox="1"/>
          <p:nvPr>
            <p:ph type="title"/>
          </p:nvPr>
        </p:nvSpPr>
        <p:spPr>
          <a:xfrm>
            <a:off x="636609" y="0"/>
            <a:ext cx="5175480" cy="174975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Calibri"/>
              <a:buNone/>
            </a:pPr>
            <a:r>
              <a:rPr lang="en-US" sz="4800">
                <a:solidFill>
                  <a:schemeClr val="lt1"/>
                </a:solidFill>
                <a:latin typeface="Calibri"/>
                <a:ea typeface="Calibri"/>
                <a:cs typeface="Calibri"/>
                <a:sym typeface="Calibri"/>
              </a:rPr>
              <a:t>Challenge options: Gifts of assets</a:t>
            </a:r>
            <a:endParaRPr/>
          </a:p>
        </p:txBody>
      </p:sp>
      <p:cxnSp>
        <p:nvCxnSpPr>
          <p:cNvPr id="705" name="Google Shape;705;p40"/>
          <p:cNvCxnSpPr/>
          <p:nvPr/>
        </p:nvCxnSpPr>
        <p:spPr>
          <a:xfrm rot="10800000">
            <a:off x="831873" y="1749756"/>
            <a:ext cx="4718304" cy="0"/>
          </a:xfrm>
          <a:prstGeom prst="straightConnector1">
            <a:avLst/>
          </a:prstGeom>
          <a:noFill/>
          <a:ln cap="flat" cmpd="sng" w="12700">
            <a:solidFill>
              <a:schemeClr val="accent2"/>
            </a:solidFill>
            <a:prstDash val="solid"/>
            <a:miter lim="800000"/>
            <a:headEnd len="sm" w="sm" type="none"/>
            <a:tailEnd len="sm" w="sm" type="none"/>
          </a:ln>
        </p:spPr>
      </p:cxnSp>
      <p:sp>
        <p:nvSpPr>
          <p:cNvPr id="706" name="Google Shape;706;p40"/>
          <p:cNvSpPr txBox="1"/>
          <p:nvPr>
            <p:ph idx="1" type="body"/>
          </p:nvPr>
        </p:nvSpPr>
        <p:spPr>
          <a:xfrm>
            <a:off x="636608" y="1749755"/>
            <a:ext cx="5725609" cy="3957915"/>
          </a:xfrm>
          <a:prstGeom prst="rect">
            <a:avLst/>
          </a:prstGeom>
          <a:noFill/>
          <a:ln>
            <a:noFill/>
          </a:ln>
        </p:spPr>
        <p:txBody>
          <a:bodyPr anchorCtr="0" anchor="ctr" bIns="45700" lIns="91425" spcFirstLastPara="1" rIns="91425" wrap="square" tIns="45700">
            <a:noAutofit/>
          </a:bodyPr>
          <a:lstStyle/>
          <a:p>
            <a:pPr indent="-457200" lvl="0" marL="457200" rtl="0" algn="l">
              <a:lnSpc>
                <a:spcPct val="75000"/>
              </a:lnSpc>
              <a:spcBef>
                <a:spcPts val="0"/>
              </a:spcBef>
              <a:spcAft>
                <a:spcPts val="0"/>
              </a:spcAft>
              <a:buClr>
                <a:schemeClr val="lt1"/>
              </a:buClr>
              <a:buSzPts val="3200"/>
              <a:buFont typeface="Arial"/>
              <a:buChar char="•"/>
            </a:pPr>
            <a:r>
              <a:rPr lang="en-US" sz="3200">
                <a:solidFill>
                  <a:schemeClr val="lt1"/>
                </a:solidFill>
              </a:rPr>
              <a:t>Asset gift questions reveal capacity because a person wanting information about gifts of real estate, stocks, or bonds likely has these available to give</a:t>
            </a:r>
            <a:endParaRPr/>
          </a:p>
          <a:p>
            <a:pPr indent="-457200" lvl="0" marL="457200" rtl="0" algn="l">
              <a:lnSpc>
                <a:spcPct val="75000"/>
              </a:lnSpc>
              <a:spcBef>
                <a:spcPts val="1000"/>
              </a:spcBef>
              <a:spcAft>
                <a:spcPts val="0"/>
              </a:spcAft>
              <a:buClr>
                <a:schemeClr val="lt1"/>
              </a:buClr>
              <a:buSzPts val="3200"/>
              <a:buFont typeface="Arial"/>
              <a:buChar char="•"/>
            </a:pPr>
            <a:r>
              <a:rPr lang="en-US" sz="3200">
                <a:solidFill>
                  <a:schemeClr val="lt1"/>
                </a:solidFill>
              </a:rPr>
              <a:t>Just reminding people of their wealth (assets) triggers a larger reference point and increases giving</a:t>
            </a:r>
            <a:endParaRPr/>
          </a:p>
        </p:txBody>
      </p:sp>
      <p:cxnSp>
        <p:nvCxnSpPr>
          <p:cNvPr id="707" name="Google Shape;707;p40"/>
          <p:cNvCxnSpPr/>
          <p:nvPr/>
        </p:nvCxnSpPr>
        <p:spPr>
          <a:xfrm rot="10800000">
            <a:off x="6522277" y="3386960"/>
            <a:ext cx="5669723" cy="0"/>
          </a:xfrm>
          <a:prstGeom prst="straightConnector1">
            <a:avLst/>
          </a:prstGeom>
          <a:noFill/>
          <a:ln cap="flat" cmpd="sng" w="12700">
            <a:solidFill>
              <a:schemeClr val="accent2"/>
            </a:solidFill>
            <a:prstDash val="solid"/>
            <a:miter lim="800000"/>
            <a:headEnd len="sm" w="sm" type="none"/>
            <a:tailEnd len="sm" w="sm" type="none"/>
          </a:ln>
        </p:spPr>
      </p:cxnSp>
      <p:cxnSp>
        <p:nvCxnSpPr>
          <p:cNvPr id="708" name="Google Shape;708;p40"/>
          <p:cNvCxnSpPr/>
          <p:nvPr/>
        </p:nvCxnSpPr>
        <p:spPr>
          <a:xfrm rot="10800000">
            <a:off x="834027" y="5707672"/>
            <a:ext cx="4713997" cy="0"/>
          </a:xfrm>
          <a:prstGeom prst="straightConnector1">
            <a:avLst/>
          </a:prstGeom>
          <a:noFill/>
          <a:ln cap="flat" cmpd="sng" w="12700">
            <a:solidFill>
              <a:schemeClr val="accent2"/>
            </a:solidFill>
            <a:prstDash val="solid"/>
            <a:miter lim="800000"/>
            <a:headEnd len="sm" w="sm" type="none"/>
            <a:tailEnd len="sm" w="sm" type="none"/>
          </a:ln>
        </p:spPr>
      </p:cxnSp>
      <p:pic>
        <p:nvPicPr>
          <p:cNvPr id="709" name="Google Shape;709;p40"/>
          <p:cNvPicPr preferRelativeResize="0"/>
          <p:nvPr>
            <p:ph idx="2" type="pic"/>
          </p:nvPr>
        </p:nvPicPr>
        <p:blipFill rotWithShape="1">
          <a:blip r:embed="rId3">
            <a:alphaModFix/>
          </a:blip>
          <a:srcRect b="5819" l="0" r="0" t="5820"/>
          <a:stretch/>
        </p:blipFill>
        <p:spPr>
          <a:xfrm>
            <a:off x="6541347" y="0"/>
            <a:ext cx="5650654" cy="3329680"/>
          </a:xfrm>
          <a:prstGeom prst="rect">
            <a:avLst/>
          </a:prstGeom>
          <a:noFill/>
          <a:ln>
            <a:noFill/>
          </a:ln>
        </p:spPr>
      </p:pic>
      <p:pic>
        <p:nvPicPr>
          <p:cNvPr id="710" name="Google Shape;710;p40"/>
          <p:cNvPicPr preferRelativeResize="0"/>
          <p:nvPr/>
        </p:nvPicPr>
        <p:blipFill rotWithShape="1">
          <a:blip r:embed="rId4">
            <a:alphaModFix/>
          </a:blip>
          <a:srcRect b="2161" l="0" r="47323" t="42108"/>
          <a:stretch/>
        </p:blipFill>
        <p:spPr>
          <a:xfrm>
            <a:off x="6532436" y="3470142"/>
            <a:ext cx="5666547" cy="3372124"/>
          </a:xfrm>
          <a:prstGeom prst="rect">
            <a:avLst/>
          </a:prstGeom>
          <a:noFill/>
          <a:ln>
            <a:noFill/>
          </a:ln>
        </p:spPr>
      </p:pic>
      <p:sp>
        <p:nvSpPr>
          <p:cNvPr id="711" name="Google Shape;711;p40"/>
          <p:cNvSpPr/>
          <p:nvPr/>
        </p:nvSpPr>
        <p:spPr>
          <a:xfrm>
            <a:off x="5979218" y="4998723"/>
            <a:ext cx="949902" cy="1817047"/>
          </a:xfrm>
          <a:prstGeom prst="leftBrace">
            <a:avLst>
              <a:gd fmla="val 20402" name="adj1"/>
              <a:gd fmla="val 50000" name="adj2"/>
            </a:avLst>
          </a:prstGeom>
          <a:noFill/>
          <a:ln cap="flat" cmpd="sng" w="57150">
            <a:solidFill>
              <a:srgbClr val="ED7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8" name="Shape 278"/>
        <p:cNvGrpSpPr/>
        <p:nvPr/>
      </p:nvGrpSpPr>
      <p:grpSpPr>
        <a:xfrm>
          <a:off x="0" y="0"/>
          <a:ext cx="0" cy="0"/>
          <a:chOff x="0" y="0"/>
          <a:chExt cx="0" cy="0"/>
        </a:xfrm>
      </p:grpSpPr>
      <p:sp>
        <p:nvSpPr>
          <p:cNvPr id="279" name="Google Shape;279;p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80" name="Google Shape;280;p5"/>
          <p:cNvSpPr txBox="1"/>
          <p:nvPr>
            <p:ph type="title"/>
          </p:nvPr>
        </p:nvSpPr>
        <p:spPr>
          <a:xfrm>
            <a:off x="-3048" y="4306591"/>
            <a:ext cx="3978512" cy="255140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6000">
                <a:solidFill>
                  <a:schemeClr val="dk1"/>
                </a:solidFill>
                <a:latin typeface="Calibri"/>
                <a:ea typeface="Calibri"/>
                <a:cs typeface="Calibri"/>
                <a:sym typeface="Calibri"/>
              </a:rPr>
              <a:t>Asking questions still</a:t>
            </a:r>
            <a:endParaRPr/>
          </a:p>
        </p:txBody>
      </p:sp>
      <p:pic>
        <p:nvPicPr>
          <p:cNvPr id="281" name="Google Shape;281;p5"/>
          <p:cNvPicPr preferRelativeResize="0"/>
          <p:nvPr/>
        </p:nvPicPr>
        <p:blipFill rotWithShape="1">
          <a:blip r:embed="rId3">
            <a:alphaModFix/>
          </a:blip>
          <a:srcRect b="0" l="19220" r="19220" t="0"/>
          <a:stretch/>
        </p:blipFill>
        <p:spPr>
          <a:xfrm>
            <a:off x="20" y="-1"/>
            <a:ext cx="3975444" cy="4306593"/>
          </a:xfrm>
          <a:custGeom>
            <a:rect b="b" l="l" r="r" t="t"/>
            <a:pathLst>
              <a:path extrusionOk="0" h="4365555" w="3975464">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noFill/>
          <a:ln>
            <a:noFill/>
          </a:ln>
        </p:spPr>
      </p:pic>
      <p:pic>
        <p:nvPicPr>
          <p:cNvPr id="282" name="Google Shape;282;p5"/>
          <p:cNvPicPr preferRelativeResize="0"/>
          <p:nvPr>
            <p:ph idx="2" type="pic"/>
          </p:nvPr>
        </p:nvPicPr>
        <p:blipFill rotWithShape="1">
          <a:blip r:embed="rId4">
            <a:alphaModFix/>
          </a:blip>
          <a:srcRect b="0" l="20016" r="20016" t="0"/>
          <a:stretch/>
        </p:blipFill>
        <p:spPr>
          <a:xfrm>
            <a:off x="4148881" y="-1"/>
            <a:ext cx="3872656" cy="4306594"/>
          </a:xfrm>
          <a:prstGeom prst="rect">
            <a:avLst/>
          </a:prstGeom>
          <a:noFill/>
          <a:ln>
            <a:noFill/>
          </a:ln>
        </p:spPr>
      </p:pic>
      <p:pic>
        <p:nvPicPr>
          <p:cNvPr descr="Diagram&#10;&#10;Description automatically generated with medium confidence" id="283" name="Google Shape;283;p5"/>
          <p:cNvPicPr preferRelativeResize="0"/>
          <p:nvPr/>
        </p:nvPicPr>
        <p:blipFill rotWithShape="1">
          <a:blip r:embed="rId5">
            <a:alphaModFix/>
          </a:blip>
          <a:srcRect b="-2" l="25345" r="5044" t="0"/>
          <a:stretch/>
        </p:blipFill>
        <p:spPr>
          <a:xfrm>
            <a:off x="8194953" y="-1"/>
            <a:ext cx="3997047" cy="4306593"/>
          </a:xfrm>
          <a:custGeom>
            <a:rect b="b" l="l" r="r" t="t"/>
            <a:pathLst>
              <a:path extrusionOk="0" h="4358703" w="3997047">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a:noFill/>
          <a:ln>
            <a:noFill/>
          </a:ln>
        </p:spPr>
      </p:pic>
      <p:sp>
        <p:nvSpPr>
          <p:cNvPr id="284" name="Google Shape;284;p5"/>
          <p:cNvSpPr/>
          <p:nvPr/>
        </p:nvSpPr>
        <p:spPr>
          <a:xfrm rot="5400000">
            <a:off x="3422904" y="5413767"/>
            <a:ext cx="1554480" cy="18288"/>
          </a:xfrm>
          <a:custGeom>
            <a:rect b="b" l="l" r="r" t="t"/>
            <a:pathLst>
              <a:path extrusionOk="0" fill="none" h="18288" w="155448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extrusionOk="0" h="18288" w="155448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85" name="Google Shape;285;p5"/>
          <p:cNvSpPr txBox="1"/>
          <p:nvPr>
            <p:ph idx="1" type="body"/>
          </p:nvPr>
        </p:nvSpPr>
        <p:spPr>
          <a:xfrm>
            <a:off x="4413582" y="4306592"/>
            <a:ext cx="7831250" cy="2551408"/>
          </a:xfrm>
          <a:prstGeom prst="rect">
            <a:avLst/>
          </a:prstGeom>
          <a:noFill/>
          <a:ln>
            <a:noFill/>
          </a:ln>
        </p:spPr>
        <p:txBody>
          <a:bodyPr anchorCtr="0" anchor="ctr" bIns="45700" lIns="91425" spcFirstLastPara="1" rIns="91425" wrap="square" tIns="45700">
            <a:noAutofit/>
          </a:bodyPr>
          <a:lstStyle/>
          <a:p>
            <a:pPr indent="-342900" lvl="0" marL="342900" rtl="0" algn="l">
              <a:lnSpc>
                <a:spcPct val="75000"/>
              </a:lnSpc>
              <a:spcBef>
                <a:spcPts val="0"/>
              </a:spcBef>
              <a:spcAft>
                <a:spcPts val="0"/>
              </a:spcAft>
              <a:buClr>
                <a:schemeClr val="dk1"/>
              </a:buClr>
              <a:buSzPts val="3200"/>
              <a:buFont typeface="Arial"/>
              <a:buChar char="•"/>
            </a:pPr>
            <a:r>
              <a:rPr lang="en-US" sz="3200"/>
              <a:t>Donor telephone conversations (one-on-one but not face-to-face)</a:t>
            </a:r>
            <a:endParaRPr/>
          </a:p>
          <a:p>
            <a:pPr indent="-342900" lvl="0" marL="342900" rtl="0" algn="l">
              <a:lnSpc>
                <a:spcPct val="75000"/>
              </a:lnSpc>
              <a:spcBef>
                <a:spcPts val="1000"/>
              </a:spcBef>
              <a:spcAft>
                <a:spcPts val="0"/>
              </a:spcAft>
              <a:buClr>
                <a:schemeClr val="dk1"/>
              </a:buClr>
              <a:buSzPts val="3200"/>
              <a:buFont typeface="Arial"/>
              <a:buChar char="•"/>
            </a:pPr>
            <a:r>
              <a:rPr lang="en-US" sz="3200"/>
              <a:t>Donor focus groups (face-to-face but not one-on-one)</a:t>
            </a:r>
            <a:endParaRPr/>
          </a:p>
          <a:p>
            <a:pPr indent="-342900" lvl="0" marL="342900" rtl="0" algn="l">
              <a:lnSpc>
                <a:spcPct val="75000"/>
              </a:lnSpc>
              <a:spcBef>
                <a:spcPts val="1000"/>
              </a:spcBef>
              <a:spcAft>
                <a:spcPts val="0"/>
              </a:spcAft>
              <a:buClr>
                <a:schemeClr val="dk1"/>
              </a:buClr>
              <a:buSzPts val="3200"/>
              <a:buFont typeface="Arial"/>
              <a:buChar char="•"/>
            </a:pPr>
            <a:r>
              <a:rPr lang="en-US" sz="3200"/>
              <a:t>Donor surveys (neither one-on-one nor face-to-face)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5" name="Shape 715"/>
        <p:cNvGrpSpPr/>
        <p:nvPr/>
      </p:nvGrpSpPr>
      <p:grpSpPr>
        <a:xfrm>
          <a:off x="0" y="0"/>
          <a:ext cx="0" cy="0"/>
          <a:chOff x="0" y="0"/>
          <a:chExt cx="0" cy="0"/>
        </a:xfrm>
      </p:grpSpPr>
      <p:sp>
        <p:nvSpPr>
          <p:cNvPr id="716" name="Google Shape;716;p4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17" name="Google Shape;717;p41"/>
          <p:cNvSpPr txBox="1"/>
          <p:nvPr>
            <p:ph type="title"/>
          </p:nvPr>
        </p:nvSpPr>
        <p:spPr>
          <a:xfrm>
            <a:off x="640080" y="329184"/>
            <a:ext cx="6532880"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Challenge answers: What’s missing</a:t>
            </a:r>
            <a:endParaRPr/>
          </a:p>
        </p:txBody>
      </p:sp>
      <p:sp>
        <p:nvSpPr>
          <p:cNvPr id="718" name="Google Shape;718;p41"/>
          <p:cNvSpPr/>
          <p:nvPr/>
        </p:nvSpPr>
        <p:spPr>
          <a:xfrm>
            <a:off x="758952" y="2395728"/>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19" name="Google Shape;719;p41"/>
          <p:cNvSpPr txBox="1"/>
          <p:nvPr>
            <p:ph idx="1" type="body"/>
          </p:nvPr>
        </p:nvSpPr>
        <p:spPr>
          <a:xfrm>
            <a:off x="640080" y="2706624"/>
            <a:ext cx="6532880" cy="4133088"/>
          </a:xfrm>
          <a:prstGeom prst="rect">
            <a:avLst/>
          </a:prstGeom>
          <a:noFill/>
          <a:ln>
            <a:noFill/>
          </a:ln>
        </p:spPr>
        <p:txBody>
          <a:bodyPr anchorCtr="0" anchor="t" bIns="45700" lIns="91425" spcFirstLastPara="1" rIns="91425" wrap="square" tIns="45700">
            <a:normAutofit/>
          </a:bodyPr>
          <a:lstStyle/>
          <a:p>
            <a:pPr indent="-457200" lvl="0" marL="457200" rtl="0" algn="l">
              <a:lnSpc>
                <a:spcPct val="75000"/>
              </a:lnSpc>
              <a:spcBef>
                <a:spcPts val="0"/>
              </a:spcBef>
              <a:spcAft>
                <a:spcPts val="0"/>
              </a:spcAft>
              <a:buClr>
                <a:schemeClr val="dk1"/>
              </a:buClr>
              <a:buSzPts val="3200"/>
              <a:buFont typeface="Arial"/>
              <a:buChar char="•"/>
            </a:pPr>
            <a:r>
              <a:rPr lang="en-US" sz="3200"/>
              <a:t>There isn’t a hard “no” option, just “unlikely.” Predictions are powerful. We don’t want donors committing to a hard “no.” </a:t>
            </a:r>
            <a:endParaRPr/>
          </a:p>
          <a:p>
            <a:pPr indent="-457200" lvl="0" marL="457200" rtl="0" algn="l">
              <a:lnSpc>
                <a:spcPct val="75000"/>
              </a:lnSpc>
              <a:spcBef>
                <a:spcPts val="1200"/>
              </a:spcBef>
              <a:spcAft>
                <a:spcPts val="0"/>
              </a:spcAft>
              <a:buClr>
                <a:schemeClr val="dk1"/>
              </a:buClr>
              <a:buSzPts val="3200"/>
              <a:buFont typeface="Arial"/>
              <a:buChar char="•"/>
            </a:pPr>
            <a:r>
              <a:rPr lang="en-US" sz="3200"/>
              <a:t>There isn’t a “don’t know” option. Forcing a choice requires more thinking about gifts of assets. </a:t>
            </a:r>
            <a:endParaRPr/>
          </a:p>
          <a:p>
            <a:pPr indent="-457200" lvl="0" marL="457200" rtl="0" algn="l">
              <a:lnSpc>
                <a:spcPct val="75000"/>
              </a:lnSpc>
              <a:spcBef>
                <a:spcPts val="1200"/>
              </a:spcBef>
              <a:spcAft>
                <a:spcPts val="0"/>
              </a:spcAft>
              <a:buClr>
                <a:schemeClr val="dk1"/>
              </a:buClr>
              <a:buSzPts val="3200"/>
              <a:buFont typeface="Arial"/>
              <a:buChar char="•"/>
            </a:pPr>
            <a:r>
              <a:rPr lang="en-US" sz="3200"/>
              <a:t>A “don’t know” doesn’t invite follow up, but a “somewhat likely” does</a:t>
            </a:r>
            <a:endParaRPr/>
          </a:p>
        </p:txBody>
      </p:sp>
      <p:pic>
        <p:nvPicPr>
          <p:cNvPr id="720" name="Google Shape;720;p41"/>
          <p:cNvPicPr preferRelativeResize="0"/>
          <p:nvPr>
            <p:ph idx="2" type="pic"/>
          </p:nvPr>
        </p:nvPicPr>
        <p:blipFill rotWithShape="1">
          <a:blip r:embed="rId3">
            <a:alphaModFix/>
          </a:blip>
          <a:srcRect b="156" l="17158" r="0" t="6637"/>
          <a:stretch/>
        </p:blipFill>
        <p:spPr>
          <a:xfrm>
            <a:off x="7244080" y="42229"/>
            <a:ext cx="4856480" cy="3643819"/>
          </a:xfrm>
          <a:prstGeom prst="rect">
            <a:avLst/>
          </a:prstGeom>
          <a:noFill/>
          <a:ln>
            <a:noFill/>
          </a:ln>
        </p:spPr>
      </p:pic>
      <p:pic>
        <p:nvPicPr>
          <p:cNvPr id="721" name="Google Shape;721;p41"/>
          <p:cNvPicPr preferRelativeResize="0"/>
          <p:nvPr/>
        </p:nvPicPr>
        <p:blipFill rotWithShape="1">
          <a:blip r:embed="rId4">
            <a:alphaModFix/>
          </a:blip>
          <a:srcRect b="59101" l="48788" r="14675" t="1"/>
          <a:stretch/>
        </p:blipFill>
        <p:spPr>
          <a:xfrm>
            <a:off x="7244080" y="3757887"/>
            <a:ext cx="4856480" cy="3057883"/>
          </a:xfrm>
          <a:prstGeom prst="rect">
            <a:avLst/>
          </a:prstGeom>
          <a:noFill/>
          <a:ln>
            <a:noFill/>
          </a:ln>
        </p:spPr>
      </p:pic>
      <p:sp>
        <p:nvSpPr>
          <p:cNvPr id="722" name="Google Shape;722;p41"/>
          <p:cNvSpPr/>
          <p:nvPr/>
        </p:nvSpPr>
        <p:spPr>
          <a:xfrm rot="5726165">
            <a:off x="8811598" y="2248268"/>
            <a:ext cx="1965693" cy="3343768"/>
          </a:xfrm>
          <a:prstGeom prst="leftBrace">
            <a:avLst>
              <a:gd fmla="val 20402" name="adj1"/>
              <a:gd fmla="val 50000" name="adj2"/>
            </a:avLst>
          </a:prstGeom>
          <a:noFill/>
          <a:ln cap="flat" cmpd="sng" w="57150">
            <a:solidFill>
              <a:srgbClr val="006AA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6" name="Shape 726"/>
        <p:cNvGrpSpPr/>
        <p:nvPr/>
      </p:nvGrpSpPr>
      <p:grpSpPr>
        <a:xfrm>
          <a:off x="0" y="0"/>
          <a:ext cx="0" cy="0"/>
          <a:chOff x="0" y="0"/>
          <a:chExt cx="0" cy="0"/>
        </a:xfrm>
      </p:grpSpPr>
      <p:sp>
        <p:nvSpPr>
          <p:cNvPr id="727" name="Google Shape;727;p4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28" name="Google Shape;728;p42"/>
          <p:cNvSpPr txBox="1"/>
          <p:nvPr>
            <p:ph type="title"/>
          </p:nvPr>
        </p:nvSpPr>
        <p:spPr>
          <a:xfrm>
            <a:off x="640080" y="329184"/>
            <a:ext cx="6532880" cy="178308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5400"/>
              <a:t>Challenge answers: “Have already done so”</a:t>
            </a:r>
            <a:endParaRPr/>
          </a:p>
        </p:txBody>
      </p:sp>
      <p:sp>
        <p:nvSpPr>
          <p:cNvPr id="729" name="Google Shape;729;p42"/>
          <p:cNvSpPr/>
          <p:nvPr/>
        </p:nvSpPr>
        <p:spPr>
          <a:xfrm>
            <a:off x="758952" y="2395728"/>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30" name="Google Shape;730;p42"/>
          <p:cNvSpPr txBox="1"/>
          <p:nvPr>
            <p:ph idx="1" type="body"/>
          </p:nvPr>
        </p:nvSpPr>
        <p:spPr>
          <a:xfrm>
            <a:off x="640080" y="2706624"/>
            <a:ext cx="6532880" cy="4133088"/>
          </a:xfrm>
          <a:prstGeom prst="rect">
            <a:avLst/>
          </a:prstGeom>
          <a:noFill/>
          <a:ln>
            <a:noFill/>
          </a:ln>
        </p:spPr>
        <p:txBody>
          <a:bodyPr anchorCtr="0" anchor="t" bIns="45700" lIns="91425" spcFirstLastPara="1" rIns="91425" wrap="square" tIns="45700">
            <a:normAutofit/>
          </a:bodyPr>
          <a:lstStyle/>
          <a:p>
            <a:pPr indent="-457200" lvl="0" marL="457200" rtl="0" algn="l">
              <a:lnSpc>
                <a:spcPct val="80000"/>
              </a:lnSpc>
              <a:spcBef>
                <a:spcPts val="0"/>
              </a:spcBef>
              <a:spcAft>
                <a:spcPts val="0"/>
              </a:spcAft>
              <a:buClr>
                <a:schemeClr val="dk1"/>
              </a:buClr>
              <a:buSzPts val="3200"/>
              <a:buFont typeface="Arial"/>
              <a:buChar char="•"/>
            </a:pPr>
            <a:r>
              <a:rPr lang="en-US" sz="3200"/>
              <a:t>We want this information about the gift in a will. Including it for all gifts prevents the will question from standing out. </a:t>
            </a:r>
            <a:endParaRPr/>
          </a:p>
          <a:p>
            <a:pPr indent="-457200" lvl="0" marL="457200" rtl="0" algn="l">
              <a:lnSpc>
                <a:spcPct val="80000"/>
              </a:lnSpc>
              <a:spcBef>
                <a:spcPts val="1800"/>
              </a:spcBef>
              <a:spcAft>
                <a:spcPts val="0"/>
              </a:spcAft>
              <a:buClr>
                <a:schemeClr val="dk1"/>
              </a:buClr>
              <a:buSzPts val="3200"/>
              <a:buFont typeface="Arial"/>
              <a:buChar char="•"/>
            </a:pPr>
            <a:r>
              <a:rPr lang="en-US" sz="3200"/>
              <a:t>Answering yes to initial questions (check, credit card) creates inclusion: “I am the type of person who makes gifts like these.”</a:t>
            </a:r>
            <a:endParaRPr/>
          </a:p>
        </p:txBody>
      </p:sp>
      <p:pic>
        <p:nvPicPr>
          <p:cNvPr id="731" name="Google Shape;731;p42"/>
          <p:cNvPicPr preferRelativeResize="0"/>
          <p:nvPr/>
        </p:nvPicPr>
        <p:blipFill rotWithShape="1">
          <a:blip r:embed="rId3">
            <a:alphaModFix/>
          </a:blip>
          <a:srcRect b="58707" l="63463" r="0" t="396"/>
          <a:stretch/>
        </p:blipFill>
        <p:spPr>
          <a:xfrm>
            <a:off x="7244080" y="3757887"/>
            <a:ext cx="4856480" cy="3057883"/>
          </a:xfrm>
          <a:prstGeom prst="rect">
            <a:avLst/>
          </a:prstGeom>
          <a:noFill/>
          <a:ln>
            <a:noFill/>
          </a:ln>
        </p:spPr>
      </p:pic>
      <p:pic>
        <p:nvPicPr>
          <p:cNvPr descr="A picture containing toy&#10;&#10;Description automatically generated" id="732" name="Google Shape;732;p42"/>
          <p:cNvPicPr preferRelativeResize="0"/>
          <p:nvPr/>
        </p:nvPicPr>
        <p:blipFill rotWithShape="1">
          <a:blip r:embed="rId4">
            <a:alphaModFix/>
          </a:blip>
          <a:srcRect b="0" l="25313" r="25312" t="0"/>
          <a:stretch/>
        </p:blipFill>
        <p:spPr>
          <a:xfrm>
            <a:off x="7244080" y="42228"/>
            <a:ext cx="2432355" cy="3643819"/>
          </a:xfrm>
          <a:prstGeom prst="rect">
            <a:avLst/>
          </a:prstGeom>
          <a:noFill/>
          <a:ln>
            <a:noFill/>
          </a:ln>
        </p:spPr>
      </p:pic>
      <p:pic>
        <p:nvPicPr>
          <p:cNvPr id="733" name="Google Shape;733;p42"/>
          <p:cNvPicPr preferRelativeResize="0"/>
          <p:nvPr>
            <p:ph idx="2" type="pic"/>
          </p:nvPr>
        </p:nvPicPr>
        <p:blipFill rotWithShape="1">
          <a:blip r:embed="rId5">
            <a:alphaModFix/>
          </a:blip>
          <a:srcRect b="332" l="26802" r="30226" t="-333"/>
          <a:stretch/>
        </p:blipFill>
        <p:spPr>
          <a:xfrm>
            <a:off x="9747555" y="42229"/>
            <a:ext cx="2347989" cy="3643819"/>
          </a:xfrm>
          <a:prstGeom prst="rect">
            <a:avLst/>
          </a:prstGeom>
          <a:noFill/>
          <a:ln>
            <a:noFill/>
          </a:ln>
        </p:spPr>
      </p:pic>
      <p:sp>
        <p:nvSpPr>
          <p:cNvPr id="734" name="Google Shape;734;p42"/>
          <p:cNvSpPr/>
          <p:nvPr/>
        </p:nvSpPr>
        <p:spPr>
          <a:xfrm rot="5400000">
            <a:off x="9368105" y="3572205"/>
            <a:ext cx="1559826" cy="1401740"/>
          </a:xfrm>
          <a:prstGeom prst="leftBrace">
            <a:avLst>
              <a:gd fmla="val 20402" name="adj1"/>
              <a:gd fmla="val 50000" name="adj2"/>
            </a:avLst>
          </a:prstGeom>
          <a:noFill/>
          <a:ln cap="flat" cmpd="sng" w="57150">
            <a:solidFill>
              <a:srgbClr val="006AA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738" name="Shape 738"/>
        <p:cNvGrpSpPr/>
        <p:nvPr/>
      </p:nvGrpSpPr>
      <p:grpSpPr>
        <a:xfrm>
          <a:off x="0" y="0"/>
          <a:ext cx="0" cy="0"/>
          <a:chOff x="0" y="0"/>
          <a:chExt cx="0" cy="0"/>
        </a:xfrm>
      </p:grpSpPr>
      <p:sp>
        <p:nvSpPr>
          <p:cNvPr id="739" name="Google Shape;739;p43"/>
          <p:cNvSpPr/>
          <p:nvPr/>
        </p:nvSpPr>
        <p:spPr>
          <a:xfrm>
            <a:off x="0" y="-1"/>
            <a:ext cx="12192000" cy="6858000"/>
          </a:xfrm>
          <a:prstGeom prst="rect">
            <a:avLst/>
          </a:prstGeom>
          <a:solidFill>
            <a:srgbClr val="41414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740" name="Google Shape;740;p43"/>
          <p:cNvSpPr txBox="1"/>
          <p:nvPr>
            <p:ph type="title"/>
          </p:nvPr>
        </p:nvSpPr>
        <p:spPr>
          <a:xfrm>
            <a:off x="643269" y="4610243"/>
            <a:ext cx="3649703" cy="2247755"/>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chemeClr val="lt1"/>
              </a:buClr>
              <a:buSzPts val="5400"/>
              <a:buFont typeface="Calibri"/>
              <a:buNone/>
            </a:pPr>
            <a:r>
              <a:rPr lang="en-US" sz="5400">
                <a:solidFill>
                  <a:schemeClr val="lt1"/>
                </a:solidFill>
                <a:latin typeface="Calibri"/>
                <a:ea typeface="Calibri"/>
                <a:cs typeface="Calibri"/>
                <a:sym typeface="Calibri"/>
              </a:rPr>
              <a:t>Survey outcomes: Follow up</a:t>
            </a:r>
            <a:endParaRPr/>
          </a:p>
        </p:txBody>
      </p:sp>
      <p:pic>
        <p:nvPicPr>
          <p:cNvPr descr="Diagram&#10;&#10;Description automatically generated" id="741" name="Google Shape;741;p43"/>
          <p:cNvPicPr preferRelativeResize="0"/>
          <p:nvPr>
            <p:ph idx="2" type="pic"/>
          </p:nvPr>
        </p:nvPicPr>
        <p:blipFill rotWithShape="1">
          <a:blip r:embed="rId3">
            <a:alphaModFix/>
          </a:blip>
          <a:srcRect b="-2" l="16459" r="22306" t="0"/>
          <a:stretch/>
        </p:blipFill>
        <p:spPr>
          <a:xfrm>
            <a:off x="673749" y="370320"/>
            <a:ext cx="3716238" cy="4051011"/>
          </a:xfrm>
          <a:prstGeom prst="rect">
            <a:avLst/>
          </a:prstGeom>
          <a:noFill/>
          <a:ln>
            <a:noFill/>
          </a:ln>
        </p:spPr>
      </p:pic>
      <p:pic>
        <p:nvPicPr>
          <p:cNvPr id="742" name="Google Shape;742;p43"/>
          <p:cNvPicPr preferRelativeResize="0"/>
          <p:nvPr/>
        </p:nvPicPr>
        <p:blipFill rotWithShape="1">
          <a:blip r:embed="rId4">
            <a:alphaModFix/>
          </a:blip>
          <a:srcRect b="49820" l="53399" r="-70" t="744"/>
          <a:stretch/>
        </p:blipFill>
        <p:spPr>
          <a:xfrm>
            <a:off x="4719344" y="370320"/>
            <a:ext cx="6798905" cy="4051011"/>
          </a:xfrm>
          <a:prstGeom prst="rect">
            <a:avLst/>
          </a:prstGeom>
          <a:noFill/>
          <a:ln>
            <a:noFill/>
          </a:ln>
        </p:spPr>
      </p:pic>
      <p:sp>
        <p:nvSpPr>
          <p:cNvPr id="743" name="Google Shape;743;p43"/>
          <p:cNvSpPr txBox="1"/>
          <p:nvPr>
            <p:ph idx="1" type="body"/>
          </p:nvPr>
        </p:nvSpPr>
        <p:spPr>
          <a:xfrm>
            <a:off x="4389987" y="4579764"/>
            <a:ext cx="7802012" cy="2247756"/>
          </a:xfrm>
          <a:prstGeom prst="rect">
            <a:avLst/>
          </a:prstGeom>
          <a:noFill/>
          <a:ln>
            <a:noFill/>
          </a:ln>
        </p:spPr>
        <p:txBody>
          <a:bodyPr anchorCtr="0" anchor="ctr" bIns="45700" lIns="91425" spcFirstLastPara="1" rIns="91425" wrap="square" tIns="45700">
            <a:noAutofit/>
          </a:bodyPr>
          <a:lstStyle/>
          <a:p>
            <a:pPr indent="-457200" lvl="0" marL="457200" rtl="0" algn="l">
              <a:lnSpc>
                <a:spcPct val="75000"/>
              </a:lnSpc>
              <a:spcBef>
                <a:spcPts val="0"/>
              </a:spcBef>
              <a:spcAft>
                <a:spcPts val="0"/>
              </a:spcAft>
              <a:buClr>
                <a:schemeClr val="lt1"/>
              </a:buClr>
              <a:buSzPts val="3200"/>
              <a:buFont typeface="Arial"/>
              <a:buChar char="•"/>
            </a:pPr>
            <a:r>
              <a:rPr lang="en-US" sz="3200"/>
              <a:t>A donor might check, “Would like more information” or “Definitely” or “Somewhat likely” for an asset gift</a:t>
            </a:r>
            <a:endParaRPr/>
          </a:p>
          <a:p>
            <a:pPr indent="-457200" lvl="0" marL="457200" rtl="0" algn="l">
              <a:lnSpc>
                <a:spcPct val="75000"/>
              </a:lnSpc>
              <a:spcBef>
                <a:spcPts val="600"/>
              </a:spcBef>
              <a:spcAft>
                <a:spcPts val="0"/>
              </a:spcAft>
              <a:buClr>
                <a:schemeClr val="lt1"/>
              </a:buClr>
              <a:buSzPts val="3200"/>
              <a:buFont typeface="Arial"/>
              <a:buChar char="•"/>
            </a:pPr>
            <a:r>
              <a:rPr lang="en-US" sz="3200"/>
              <a:t>These give a reason for a follow-up contact</a:t>
            </a:r>
            <a:endParaRPr/>
          </a:p>
          <a:p>
            <a:pPr indent="-457200" lvl="0" marL="457200" rtl="0" algn="l">
              <a:lnSpc>
                <a:spcPct val="75000"/>
              </a:lnSpc>
              <a:spcBef>
                <a:spcPts val="600"/>
              </a:spcBef>
              <a:spcAft>
                <a:spcPts val="0"/>
              </a:spcAft>
              <a:buClr>
                <a:schemeClr val="lt1"/>
              </a:buClr>
              <a:buSzPts val="3200"/>
              <a:buFont typeface="Arial"/>
              <a:buChar char="•"/>
            </a:pPr>
            <a:r>
              <a:rPr lang="en-US" sz="3200"/>
              <a:t>This can lead to permission to present options (i.e., to make the ask)</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7" name="Shape 747"/>
        <p:cNvGrpSpPr/>
        <p:nvPr/>
      </p:nvGrpSpPr>
      <p:grpSpPr>
        <a:xfrm>
          <a:off x="0" y="0"/>
          <a:ext cx="0" cy="0"/>
          <a:chOff x="0" y="0"/>
          <a:chExt cx="0" cy="0"/>
        </a:xfrm>
      </p:grpSpPr>
      <p:sp>
        <p:nvSpPr>
          <p:cNvPr id="748" name="Google Shape;748;p4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49" name="Google Shape;749;p44"/>
          <p:cNvSpPr txBox="1"/>
          <p:nvPr>
            <p:ph type="title"/>
          </p:nvPr>
        </p:nvSpPr>
        <p:spPr>
          <a:xfrm>
            <a:off x="4937760" y="329184"/>
            <a:ext cx="6611112"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4400"/>
              <a:t>Follow up phone call: </a:t>
            </a:r>
            <a:br>
              <a:rPr lang="en-US" sz="4400"/>
            </a:br>
            <a:r>
              <a:rPr lang="en-US" sz="4400"/>
              <a:t>1. Thank you / reminder</a:t>
            </a:r>
            <a:endParaRPr/>
          </a:p>
        </p:txBody>
      </p:sp>
      <p:pic>
        <p:nvPicPr>
          <p:cNvPr descr="Diagram&#10;&#10;Description automatically generated" id="750" name="Google Shape;750;p44"/>
          <p:cNvPicPr preferRelativeResize="0"/>
          <p:nvPr>
            <p:ph idx="2" type="pic"/>
          </p:nvPr>
        </p:nvPicPr>
        <p:blipFill rotWithShape="1">
          <a:blip r:embed="rId3">
            <a:alphaModFix/>
          </a:blip>
          <a:srcRect b="-1" l="27335" r="27333" t="0"/>
          <a:stretch/>
        </p:blipFill>
        <p:spPr>
          <a:xfrm>
            <a:off x="1" y="10"/>
            <a:ext cx="4657344" cy="6857990"/>
          </a:xfrm>
          <a:prstGeom prst="rect">
            <a:avLst/>
          </a:prstGeom>
          <a:noFill/>
          <a:ln>
            <a:noFill/>
          </a:ln>
        </p:spPr>
      </p:pic>
      <p:sp>
        <p:nvSpPr>
          <p:cNvPr id="751" name="Google Shape;751;p44"/>
          <p:cNvSpPr/>
          <p:nvPr/>
        </p:nvSpPr>
        <p:spPr>
          <a:xfrm>
            <a:off x="5297762" y="2374947"/>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52" name="Google Shape;752;p44"/>
          <p:cNvSpPr txBox="1"/>
          <p:nvPr>
            <p:ph idx="1" type="body"/>
          </p:nvPr>
        </p:nvSpPr>
        <p:spPr>
          <a:xfrm>
            <a:off x="4937760" y="2706624"/>
            <a:ext cx="7251192" cy="4151376"/>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chemeClr val="dk1"/>
              </a:buClr>
              <a:buSzPts val="3200"/>
              <a:buNone/>
            </a:pPr>
            <a:r>
              <a:rPr lang="en-US" sz="3200"/>
              <a:t>“Hello Sara? Hi, this is [name] from [charity]. Don’t worry, I’m not calling to ask for a gift today. I wanted to thank you for your years of support of [cause]. Your gifts have really made a difference for [beneficiaries].” </a:t>
            </a:r>
            <a:endParaRPr/>
          </a:p>
          <a:p>
            <a:pPr indent="0" lvl="0" marL="0" rtl="0" algn="l">
              <a:lnSpc>
                <a:spcPct val="75000"/>
              </a:lnSpc>
              <a:spcBef>
                <a:spcPts val="600"/>
              </a:spcBef>
              <a:spcAft>
                <a:spcPts val="0"/>
              </a:spcAft>
              <a:buClr>
                <a:schemeClr val="dk1"/>
              </a:buClr>
              <a:buSzPts val="3200"/>
              <a:buNone/>
            </a:pPr>
            <a:r>
              <a:rPr lang="en-US" sz="3200"/>
              <a:t>“Also, I wanted to thank you for completing our survey a few days ago. This really helps our leadership. It’s important for them to know what matters to loyal donors like you. So, thanks for that!” …</a:t>
            </a:r>
            <a:endParaRPr/>
          </a:p>
          <a:p>
            <a:pPr indent="0" lvl="0" marL="0" rtl="0" algn="l">
              <a:lnSpc>
                <a:spcPct val="75000"/>
              </a:lnSpc>
              <a:spcBef>
                <a:spcPts val="600"/>
              </a:spcBef>
              <a:spcAft>
                <a:spcPts val="0"/>
              </a:spcAft>
              <a:buClr>
                <a:schemeClr val="dk1"/>
              </a:buClr>
              <a:buSzPts val="3200"/>
              <a:buNone/>
            </a:pPr>
            <a:r>
              <a:t/>
            </a:r>
            <a:endParaRPr sz="3200"/>
          </a:p>
        </p:txBody>
      </p:sp>
      <p:cxnSp>
        <p:nvCxnSpPr>
          <p:cNvPr id="753" name="Google Shape;753;p44"/>
          <p:cNvCxnSpPr/>
          <p:nvPr/>
        </p:nvCxnSpPr>
        <p:spPr>
          <a:xfrm>
            <a:off x="0" y="3429000"/>
            <a:ext cx="4657345" cy="0"/>
          </a:xfrm>
          <a:prstGeom prst="straightConnector1">
            <a:avLst/>
          </a:prstGeom>
          <a:noFill/>
          <a:ln cap="flat" cmpd="sng" w="76200">
            <a:solidFill>
              <a:schemeClr val="lt1"/>
            </a:solidFill>
            <a:prstDash val="solid"/>
            <a:miter lim="800000"/>
            <a:headEnd len="sm" w="sm" type="none"/>
            <a:tailEnd len="sm" w="sm" type="none"/>
          </a:ln>
        </p:spPr>
      </p:cxnSp>
      <p:cxnSp>
        <p:nvCxnSpPr>
          <p:cNvPr id="754" name="Google Shape;754;p44"/>
          <p:cNvCxnSpPr/>
          <p:nvPr/>
        </p:nvCxnSpPr>
        <p:spPr>
          <a:xfrm>
            <a:off x="0" y="1671320"/>
            <a:ext cx="4657345" cy="0"/>
          </a:xfrm>
          <a:prstGeom prst="straightConnector1">
            <a:avLst/>
          </a:prstGeom>
          <a:noFill/>
          <a:ln cap="flat" cmpd="sng" w="76200">
            <a:solidFill>
              <a:schemeClr val="lt1"/>
            </a:solidFill>
            <a:prstDash val="solid"/>
            <a:miter lim="800000"/>
            <a:headEnd len="sm" w="sm" type="none"/>
            <a:tailEnd len="sm" w="sm" type="none"/>
          </a:ln>
        </p:spPr>
      </p:cxnSp>
      <p:cxnSp>
        <p:nvCxnSpPr>
          <p:cNvPr id="755" name="Google Shape;755;p44"/>
          <p:cNvCxnSpPr/>
          <p:nvPr/>
        </p:nvCxnSpPr>
        <p:spPr>
          <a:xfrm>
            <a:off x="0" y="5257800"/>
            <a:ext cx="4657345" cy="0"/>
          </a:xfrm>
          <a:prstGeom prst="straightConnector1">
            <a:avLst/>
          </a:prstGeom>
          <a:noFill/>
          <a:ln cap="flat" cmpd="sng" w="76200">
            <a:solidFill>
              <a:schemeClr val="lt1"/>
            </a:solidFill>
            <a:prstDash val="solid"/>
            <a:miter lim="800000"/>
            <a:headEnd len="sm" w="sm" type="none"/>
            <a:tailEnd len="sm" w="sm" type="none"/>
          </a:ln>
        </p:spPr>
      </p:cxnSp>
      <p:sp>
        <p:nvSpPr>
          <p:cNvPr id="756" name="Google Shape;756;p44"/>
          <p:cNvSpPr txBox="1"/>
          <p:nvPr/>
        </p:nvSpPr>
        <p:spPr>
          <a:xfrm>
            <a:off x="995680" y="-182880"/>
            <a:ext cx="1767840" cy="186204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1500"/>
              <a:buFont typeface="Calibri"/>
              <a:buNone/>
            </a:pPr>
            <a:r>
              <a:rPr b="0" i="0" lang="en-US" sz="11500" u="none" cap="none" strike="noStrike">
                <a:solidFill>
                  <a:srgbClr val="FFFFFF"/>
                </a:solidFill>
                <a:latin typeface="Calibri"/>
                <a:ea typeface="Calibri"/>
                <a:cs typeface="Calibri"/>
                <a:sym typeface="Calibri"/>
              </a:rPr>
              <a:t>1</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0" name="Shape 760"/>
        <p:cNvGrpSpPr/>
        <p:nvPr/>
      </p:nvGrpSpPr>
      <p:grpSpPr>
        <a:xfrm>
          <a:off x="0" y="0"/>
          <a:ext cx="0" cy="0"/>
          <a:chOff x="0" y="0"/>
          <a:chExt cx="0" cy="0"/>
        </a:xfrm>
      </p:grpSpPr>
      <p:sp>
        <p:nvSpPr>
          <p:cNvPr id="761" name="Google Shape;761;p4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62" name="Google Shape;762;p45"/>
          <p:cNvSpPr txBox="1"/>
          <p:nvPr>
            <p:ph type="title"/>
          </p:nvPr>
        </p:nvSpPr>
        <p:spPr>
          <a:xfrm>
            <a:off x="4907280" y="329184"/>
            <a:ext cx="7281672" cy="178308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4400"/>
              <a:t>Follow up phone call: </a:t>
            </a:r>
            <a:br>
              <a:rPr lang="en-US" sz="4400"/>
            </a:br>
            <a:r>
              <a:rPr lang="en-US" sz="4400"/>
              <a:t>2. Tell me more / I help donors</a:t>
            </a:r>
            <a:endParaRPr/>
          </a:p>
        </p:txBody>
      </p:sp>
      <p:pic>
        <p:nvPicPr>
          <p:cNvPr descr="Diagram&#10;&#10;Description automatically generated" id="763" name="Google Shape;763;p45"/>
          <p:cNvPicPr preferRelativeResize="0"/>
          <p:nvPr>
            <p:ph idx="2" type="pic"/>
          </p:nvPr>
        </p:nvPicPr>
        <p:blipFill rotWithShape="1">
          <a:blip r:embed="rId3">
            <a:alphaModFix/>
          </a:blip>
          <a:srcRect b="-1" l="27335" r="27333" t="0"/>
          <a:stretch/>
        </p:blipFill>
        <p:spPr>
          <a:xfrm>
            <a:off x="1" y="10"/>
            <a:ext cx="4657344" cy="6857990"/>
          </a:xfrm>
          <a:prstGeom prst="rect">
            <a:avLst/>
          </a:prstGeom>
          <a:noFill/>
          <a:ln>
            <a:noFill/>
          </a:ln>
        </p:spPr>
      </p:pic>
      <p:sp>
        <p:nvSpPr>
          <p:cNvPr id="764" name="Google Shape;764;p45"/>
          <p:cNvSpPr/>
          <p:nvPr/>
        </p:nvSpPr>
        <p:spPr>
          <a:xfrm>
            <a:off x="5297762" y="2374947"/>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65" name="Google Shape;765;p45"/>
          <p:cNvSpPr txBox="1"/>
          <p:nvPr>
            <p:ph idx="1" type="body"/>
          </p:nvPr>
        </p:nvSpPr>
        <p:spPr>
          <a:xfrm>
            <a:off x="4907280" y="2455673"/>
            <a:ext cx="7281672" cy="4151376"/>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chemeClr val="dk1"/>
              </a:buClr>
              <a:buSzPts val="3200"/>
              <a:buNone/>
            </a:pPr>
            <a:r>
              <a:rPr lang="en-US" sz="3200"/>
              <a:t>“I also wanted to follow up with you on one thing. You mentioned in the survey that you </a:t>
            </a:r>
            <a:r>
              <a:rPr i="1" lang="en-US" sz="3200">
                <a:solidFill>
                  <a:srgbClr val="595959"/>
                </a:solidFill>
              </a:rPr>
              <a:t>[would like more information about / might be considering]</a:t>
            </a:r>
            <a:r>
              <a:rPr i="1" lang="en-US" sz="3200"/>
              <a:t> </a:t>
            </a:r>
            <a:r>
              <a:rPr lang="en-US" sz="3200"/>
              <a:t>a gift </a:t>
            </a:r>
            <a:r>
              <a:rPr i="1" lang="en-US" sz="3200">
                <a:solidFill>
                  <a:srgbClr val="595959"/>
                </a:solidFill>
              </a:rPr>
              <a:t>[of real estate / of stocks, bonds, or mutual funds / from an IRA]</a:t>
            </a:r>
            <a:r>
              <a:rPr lang="en-US" sz="3200"/>
              <a:t>. I work with many donors like you who’ve made these types of gifts. The extra tax benefits really make it a smarter way to give. Would you mind telling me if anything in particular prompted you to </a:t>
            </a:r>
            <a:r>
              <a:rPr i="1" lang="en-US" sz="3200">
                <a:solidFill>
                  <a:srgbClr val="595959"/>
                </a:solidFill>
              </a:rPr>
              <a:t>[request that information / consider this type of a gift]</a:t>
            </a:r>
            <a:r>
              <a:rPr lang="en-US" sz="3200"/>
              <a:t>?”…</a:t>
            </a:r>
            <a:endParaRPr/>
          </a:p>
        </p:txBody>
      </p:sp>
      <p:cxnSp>
        <p:nvCxnSpPr>
          <p:cNvPr id="766" name="Google Shape;766;p45"/>
          <p:cNvCxnSpPr/>
          <p:nvPr/>
        </p:nvCxnSpPr>
        <p:spPr>
          <a:xfrm>
            <a:off x="0" y="3429000"/>
            <a:ext cx="4657345" cy="0"/>
          </a:xfrm>
          <a:prstGeom prst="straightConnector1">
            <a:avLst/>
          </a:prstGeom>
          <a:noFill/>
          <a:ln cap="flat" cmpd="sng" w="76200">
            <a:solidFill>
              <a:schemeClr val="lt1"/>
            </a:solidFill>
            <a:prstDash val="solid"/>
            <a:miter lim="800000"/>
            <a:headEnd len="sm" w="sm" type="none"/>
            <a:tailEnd len="sm" w="sm" type="none"/>
          </a:ln>
        </p:spPr>
      </p:cxnSp>
      <p:cxnSp>
        <p:nvCxnSpPr>
          <p:cNvPr id="767" name="Google Shape;767;p45"/>
          <p:cNvCxnSpPr/>
          <p:nvPr/>
        </p:nvCxnSpPr>
        <p:spPr>
          <a:xfrm>
            <a:off x="0" y="1671320"/>
            <a:ext cx="4657345" cy="0"/>
          </a:xfrm>
          <a:prstGeom prst="straightConnector1">
            <a:avLst/>
          </a:prstGeom>
          <a:noFill/>
          <a:ln cap="flat" cmpd="sng" w="76200">
            <a:solidFill>
              <a:schemeClr val="lt1"/>
            </a:solidFill>
            <a:prstDash val="solid"/>
            <a:miter lim="800000"/>
            <a:headEnd len="sm" w="sm" type="none"/>
            <a:tailEnd len="sm" w="sm" type="none"/>
          </a:ln>
        </p:spPr>
      </p:cxnSp>
      <p:cxnSp>
        <p:nvCxnSpPr>
          <p:cNvPr id="768" name="Google Shape;768;p45"/>
          <p:cNvCxnSpPr/>
          <p:nvPr/>
        </p:nvCxnSpPr>
        <p:spPr>
          <a:xfrm>
            <a:off x="0" y="5257800"/>
            <a:ext cx="4657345" cy="0"/>
          </a:xfrm>
          <a:prstGeom prst="straightConnector1">
            <a:avLst/>
          </a:prstGeom>
          <a:noFill/>
          <a:ln cap="flat" cmpd="sng" w="76200">
            <a:solidFill>
              <a:schemeClr val="lt1"/>
            </a:solidFill>
            <a:prstDash val="solid"/>
            <a:miter lim="800000"/>
            <a:headEnd len="sm" w="sm" type="none"/>
            <a:tailEnd len="sm" w="sm" type="none"/>
          </a:ln>
        </p:spPr>
      </p:cxnSp>
      <p:sp>
        <p:nvSpPr>
          <p:cNvPr id="769" name="Google Shape;769;p45"/>
          <p:cNvSpPr txBox="1"/>
          <p:nvPr/>
        </p:nvSpPr>
        <p:spPr>
          <a:xfrm>
            <a:off x="995680" y="1788160"/>
            <a:ext cx="1767840" cy="186204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1500"/>
              <a:buFont typeface="Calibri"/>
              <a:buNone/>
            </a:pPr>
            <a:r>
              <a:rPr b="0" i="0" lang="en-US" sz="11500" u="none" cap="none" strike="noStrike">
                <a:solidFill>
                  <a:srgbClr val="FFFFFF"/>
                </a:solidFill>
                <a:latin typeface="Calibri"/>
                <a:ea typeface="Calibri"/>
                <a:cs typeface="Calibri"/>
                <a:sym typeface="Calibri"/>
              </a:rPr>
              <a:t>2</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3" name="Shape 773"/>
        <p:cNvGrpSpPr/>
        <p:nvPr/>
      </p:nvGrpSpPr>
      <p:grpSpPr>
        <a:xfrm>
          <a:off x="0" y="0"/>
          <a:ext cx="0" cy="0"/>
          <a:chOff x="0" y="0"/>
          <a:chExt cx="0" cy="0"/>
        </a:xfrm>
      </p:grpSpPr>
      <p:sp>
        <p:nvSpPr>
          <p:cNvPr id="774" name="Google Shape;774;p4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75" name="Google Shape;775;p46"/>
          <p:cNvSpPr txBox="1"/>
          <p:nvPr>
            <p:ph type="title"/>
          </p:nvPr>
        </p:nvSpPr>
        <p:spPr>
          <a:xfrm>
            <a:off x="5191760" y="461772"/>
            <a:ext cx="6997192" cy="178308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4400"/>
              <a:t>Follow up phone call: </a:t>
            </a:r>
            <a:br>
              <a:rPr lang="en-US" sz="4400"/>
            </a:br>
            <a:r>
              <a:rPr lang="en-US" sz="4400"/>
              <a:t>3. Can I show you some options?</a:t>
            </a:r>
            <a:endParaRPr/>
          </a:p>
        </p:txBody>
      </p:sp>
      <p:pic>
        <p:nvPicPr>
          <p:cNvPr descr="Diagram&#10;&#10;Description automatically generated" id="776" name="Google Shape;776;p46"/>
          <p:cNvPicPr preferRelativeResize="0"/>
          <p:nvPr>
            <p:ph idx="2" type="pic"/>
          </p:nvPr>
        </p:nvPicPr>
        <p:blipFill rotWithShape="1">
          <a:blip r:embed="rId3">
            <a:alphaModFix/>
          </a:blip>
          <a:srcRect b="-1" l="27335" r="27333" t="0"/>
          <a:stretch/>
        </p:blipFill>
        <p:spPr>
          <a:xfrm>
            <a:off x="1" y="10"/>
            <a:ext cx="4657344" cy="6857990"/>
          </a:xfrm>
          <a:prstGeom prst="rect">
            <a:avLst/>
          </a:prstGeom>
          <a:noFill/>
          <a:ln>
            <a:noFill/>
          </a:ln>
        </p:spPr>
      </p:pic>
      <p:sp>
        <p:nvSpPr>
          <p:cNvPr id="777" name="Google Shape;777;p46"/>
          <p:cNvSpPr/>
          <p:nvPr/>
        </p:nvSpPr>
        <p:spPr>
          <a:xfrm>
            <a:off x="5297762" y="2374947"/>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78" name="Google Shape;778;p46"/>
          <p:cNvSpPr txBox="1"/>
          <p:nvPr>
            <p:ph idx="1" type="body"/>
          </p:nvPr>
        </p:nvSpPr>
        <p:spPr>
          <a:xfrm>
            <a:off x="5297762" y="2706624"/>
            <a:ext cx="6891190" cy="3483864"/>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3200"/>
              <a:buNone/>
            </a:pPr>
            <a:r>
              <a:rPr lang="en-US" sz="3200"/>
              <a:t>“I’d love to share some examples of what others like you are doing. I think you’ll find some of the options interesting. This can also help with your giving to other causes, not just ours. I’ll be in your area next Tuesday. Would your calendar allow us to meet at 2pm?”…</a:t>
            </a:r>
            <a:endParaRPr/>
          </a:p>
          <a:p>
            <a:pPr indent="203200" lvl="0" marL="0" rtl="0" algn="l">
              <a:lnSpc>
                <a:spcPct val="90000"/>
              </a:lnSpc>
              <a:spcBef>
                <a:spcPts val="1000"/>
              </a:spcBef>
              <a:spcAft>
                <a:spcPts val="0"/>
              </a:spcAft>
              <a:buClr>
                <a:schemeClr val="dk1"/>
              </a:buClr>
              <a:buSzPts val="3200"/>
              <a:buFont typeface="Arial"/>
              <a:buNone/>
            </a:pPr>
            <a:r>
              <a:t/>
            </a:r>
            <a:endParaRPr sz="3200"/>
          </a:p>
        </p:txBody>
      </p:sp>
      <p:cxnSp>
        <p:nvCxnSpPr>
          <p:cNvPr id="779" name="Google Shape;779;p46"/>
          <p:cNvCxnSpPr/>
          <p:nvPr/>
        </p:nvCxnSpPr>
        <p:spPr>
          <a:xfrm>
            <a:off x="0" y="3429000"/>
            <a:ext cx="4657345" cy="0"/>
          </a:xfrm>
          <a:prstGeom prst="straightConnector1">
            <a:avLst/>
          </a:prstGeom>
          <a:noFill/>
          <a:ln cap="flat" cmpd="sng" w="76200">
            <a:solidFill>
              <a:schemeClr val="lt1"/>
            </a:solidFill>
            <a:prstDash val="solid"/>
            <a:miter lim="800000"/>
            <a:headEnd len="sm" w="sm" type="none"/>
            <a:tailEnd len="sm" w="sm" type="none"/>
          </a:ln>
        </p:spPr>
      </p:cxnSp>
      <p:cxnSp>
        <p:nvCxnSpPr>
          <p:cNvPr id="780" name="Google Shape;780;p46"/>
          <p:cNvCxnSpPr/>
          <p:nvPr/>
        </p:nvCxnSpPr>
        <p:spPr>
          <a:xfrm>
            <a:off x="0" y="1671320"/>
            <a:ext cx="4657345" cy="0"/>
          </a:xfrm>
          <a:prstGeom prst="straightConnector1">
            <a:avLst/>
          </a:prstGeom>
          <a:noFill/>
          <a:ln cap="flat" cmpd="sng" w="76200">
            <a:solidFill>
              <a:schemeClr val="lt1"/>
            </a:solidFill>
            <a:prstDash val="solid"/>
            <a:miter lim="800000"/>
            <a:headEnd len="sm" w="sm" type="none"/>
            <a:tailEnd len="sm" w="sm" type="none"/>
          </a:ln>
        </p:spPr>
      </p:cxnSp>
      <p:cxnSp>
        <p:nvCxnSpPr>
          <p:cNvPr id="781" name="Google Shape;781;p46"/>
          <p:cNvCxnSpPr/>
          <p:nvPr/>
        </p:nvCxnSpPr>
        <p:spPr>
          <a:xfrm>
            <a:off x="0" y="5257800"/>
            <a:ext cx="4657345" cy="0"/>
          </a:xfrm>
          <a:prstGeom prst="straightConnector1">
            <a:avLst/>
          </a:prstGeom>
          <a:noFill/>
          <a:ln cap="flat" cmpd="sng" w="76200">
            <a:solidFill>
              <a:schemeClr val="lt1"/>
            </a:solidFill>
            <a:prstDash val="solid"/>
            <a:miter lim="800000"/>
            <a:headEnd len="sm" w="sm" type="none"/>
            <a:tailEnd len="sm" w="sm" type="none"/>
          </a:ln>
        </p:spPr>
      </p:cxnSp>
      <p:sp>
        <p:nvSpPr>
          <p:cNvPr id="782" name="Google Shape;782;p46"/>
          <p:cNvSpPr txBox="1"/>
          <p:nvPr/>
        </p:nvSpPr>
        <p:spPr>
          <a:xfrm>
            <a:off x="995680" y="3403600"/>
            <a:ext cx="1767840" cy="186204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1500"/>
              <a:buFont typeface="Calibri"/>
              <a:buNone/>
            </a:pPr>
            <a:r>
              <a:rPr b="0" i="0" lang="en-US" sz="11500" u="none" cap="none" strike="noStrike">
                <a:solidFill>
                  <a:srgbClr val="FFFFFF"/>
                </a:solidFill>
                <a:latin typeface="Calibri"/>
                <a:ea typeface="Calibri"/>
                <a:cs typeface="Calibri"/>
                <a:sym typeface="Calibri"/>
              </a:rPr>
              <a:t>3</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6" name="Shape 786"/>
        <p:cNvGrpSpPr/>
        <p:nvPr/>
      </p:nvGrpSpPr>
      <p:grpSpPr>
        <a:xfrm>
          <a:off x="0" y="0"/>
          <a:ext cx="0" cy="0"/>
          <a:chOff x="0" y="0"/>
          <a:chExt cx="0" cy="0"/>
        </a:xfrm>
      </p:grpSpPr>
      <p:sp>
        <p:nvSpPr>
          <p:cNvPr id="787" name="Google Shape;787;p4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88" name="Google Shape;788;p47"/>
          <p:cNvSpPr txBox="1"/>
          <p:nvPr>
            <p:ph type="title"/>
          </p:nvPr>
        </p:nvSpPr>
        <p:spPr>
          <a:xfrm>
            <a:off x="5297762" y="329184"/>
            <a:ext cx="6251110"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4400"/>
              <a:t>Follow up phone call: </a:t>
            </a:r>
            <a:br>
              <a:rPr lang="en-US" sz="4400"/>
            </a:br>
            <a:r>
              <a:rPr lang="en-US" sz="4400"/>
              <a:t>4. Details?</a:t>
            </a:r>
            <a:endParaRPr/>
          </a:p>
        </p:txBody>
      </p:sp>
      <p:pic>
        <p:nvPicPr>
          <p:cNvPr descr="Diagram&#10;&#10;Description automatically generated" id="789" name="Google Shape;789;p47"/>
          <p:cNvPicPr preferRelativeResize="0"/>
          <p:nvPr>
            <p:ph idx="2" type="pic"/>
          </p:nvPr>
        </p:nvPicPr>
        <p:blipFill rotWithShape="1">
          <a:blip r:embed="rId3">
            <a:alphaModFix/>
          </a:blip>
          <a:srcRect b="-1" l="27335" r="27333" t="0"/>
          <a:stretch/>
        </p:blipFill>
        <p:spPr>
          <a:xfrm>
            <a:off x="1" y="10"/>
            <a:ext cx="4657344" cy="6857990"/>
          </a:xfrm>
          <a:prstGeom prst="rect">
            <a:avLst/>
          </a:prstGeom>
          <a:noFill/>
          <a:ln>
            <a:noFill/>
          </a:ln>
        </p:spPr>
      </p:pic>
      <p:sp>
        <p:nvSpPr>
          <p:cNvPr id="790" name="Google Shape;790;p47"/>
          <p:cNvSpPr/>
          <p:nvPr/>
        </p:nvSpPr>
        <p:spPr>
          <a:xfrm>
            <a:off x="5297762" y="2374947"/>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91" name="Google Shape;791;p47"/>
          <p:cNvSpPr txBox="1"/>
          <p:nvPr>
            <p:ph idx="1" type="body"/>
          </p:nvPr>
        </p:nvSpPr>
        <p:spPr>
          <a:xfrm>
            <a:off x="5297762" y="2706624"/>
            <a:ext cx="6894238" cy="348386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en-US" sz="3200"/>
              <a:t>“Great! I’ll put together some options for you. Before we meet, is there anything you want me to know about the </a:t>
            </a:r>
            <a:r>
              <a:rPr i="1" lang="en-US" sz="3200">
                <a:solidFill>
                  <a:srgbClr val="595959"/>
                </a:solidFill>
              </a:rPr>
              <a:t>[real estate / investments / IRA]</a:t>
            </a:r>
            <a:r>
              <a:rPr lang="en-US" sz="3200"/>
              <a:t>? I know sometimes there are special issues with </a:t>
            </a:r>
            <a:r>
              <a:rPr i="1" lang="en-US" sz="3200">
                <a:solidFill>
                  <a:srgbClr val="595959"/>
                </a:solidFill>
              </a:rPr>
              <a:t>[property / certain types of investments]</a:t>
            </a:r>
            <a:r>
              <a:rPr lang="en-US" sz="3200"/>
              <a:t>.”</a:t>
            </a:r>
            <a:endParaRPr/>
          </a:p>
          <a:p>
            <a:pPr indent="203200" lvl="0" marL="0" rtl="0" algn="l">
              <a:lnSpc>
                <a:spcPct val="90000"/>
              </a:lnSpc>
              <a:spcBef>
                <a:spcPts val="1000"/>
              </a:spcBef>
              <a:spcAft>
                <a:spcPts val="0"/>
              </a:spcAft>
              <a:buClr>
                <a:schemeClr val="dk1"/>
              </a:buClr>
              <a:buSzPts val="3200"/>
              <a:buFont typeface="Arial"/>
              <a:buNone/>
            </a:pPr>
            <a:r>
              <a:t/>
            </a:r>
            <a:endParaRPr sz="3200"/>
          </a:p>
        </p:txBody>
      </p:sp>
      <p:cxnSp>
        <p:nvCxnSpPr>
          <p:cNvPr id="792" name="Google Shape;792;p47"/>
          <p:cNvCxnSpPr/>
          <p:nvPr/>
        </p:nvCxnSpPr>
        <p:spPr>
          <a:xfrm>
            <a:off x="0" y="3429000"/>
            <a:ext cx="4657345" cy="0"/>
          </a:xfrm>
          <a:prstGeom prst="straightConnector1">
            <a:avLst/>
          </a:prstGeom>
          <a:noFill/>
          <a:ln cap="flat" cmpd="sng" w="76200">
            <a:solidFill>
              <a:schemeClr val="lt1"/>
            </a:solidFill>
            <a:prstDash val="solid"/>
            <a:miter lim="800000"/>
            <a:headEnd len="sm" w="sm" type="none"/>
            <a:tailEnd len="sm" w="sm" type="none"/>
          </a:ln>
        </p:spPr>
      </p:cxnSp>
      <p:cxnSp>
        <p:nvCxnSpPr>
          <p:cNvPr id="793" name="Google Shape;793;p47"/>
          <p:cNvCxnSpPr/>
          <p:nvPr/>
        </p:nvCxnSpPr>
        <p:spPr>
          <a:xfrm>
            <a:off x="0" y="1671320"/>
            <a:ext cx="4657345" cy="0"/>
          </a:xfrm>
          <a:prstGeom prst="straightConnector1">
            <a:avLst/>
          </a:prstGeom>
          <a:noFill/>
          <a:ln cap="flat" cmpd="sng" w="76200">
            <a:solidFill>
              <a:schemeClr val="lt1"/>
            </a:solidFill>
            <a:prstDash val="solid"/>
            <a:miter lim="800000"/>
            <a:headEnd len="sm" w="sm" type="none"/>
            <a:tailEnd len="sm" w="sm" type="none"/>
          </a:ln>
        </p:spPr>
      </p:cxnSp>
      <p:cxnSp>
        <p:nvCxnSpPr>
          <p:cNvPr id="794" name="Google Shape;794;p47"/>
          <p:cNvCxnSpPr/>
          <p:nvPr/>
        </p:nvCxnSpPr>
        <p:spPr>
          <a:xfrm>
            <a:off x="0" y="5257800"/>
            <a:ext cx="4657345" cy="0"/>
          </a:xfrm>
          <a:prstGeom prst="straightConnector1">
            <a:avLst/>
          </a:prstGeom>
          <a:noFill/>
          <a:ln cap="flat" cmpd="sng" w="76200">
            <a:solidFill>
              <a:schemeClr val="lt1"/>
            </a:solidFill>
            <a:prstDash val="solid"/>
            <a:miter lim="800000"/>
            <a:headEnd len="sm" w="sm" type="none"/>
            <a:tailEnd len="sm" w="sm" type="none"/>
          </a:ln>
        </p:spPr>
      </p:cxnSp>
      <p:sp>
        <p:nvSpPr>
          <p:cNvPr id="795" name="Google Shape;795;p47"/>
          <p:cNvSpPr txBox="1"/>
          <p:nvPr/>
        </p:nvSpPr>
        <p:spPr>
          <a:xfrm>
            <a:off x="995680" y="5110480"/>
            <a:ext cx="1767840" cy="186204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1500"/>
              <a:buFont typeface="Calibri"/>
              <a:buNone/>
            </a:pPr>
            <a:r>
              <a:rPr b="0" i="0" lang="en-US" sz="11500" u="none" cap="none" strike="noStrike">
                <a:solidFill>
                  <a:srgbClr val="FFFFFF"/>
                </a:solidFill>
                <a:latin typeface="Calibri"/>
                <a:ea typeface="Calibri"/>
                <a:cs typeface="Calibri"/>
                <a:sym typeface="Calibri"/>
              </a:rPr>
              <a:t>4</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9" name="Shape 799"/>
        <p:cNvGrpSpPr/>
        <p:nvPr/>
      </p:nvGrpSpPr>
      <p:grpSpPr>
        <a:xfrm>
          <a:off x="0" y="0"/>
          <a:ext cx="0" cy="0"/>
          <a:chOff x="0" y="0"/>
          <a:chExt cx="0" cy="0"/>
        </a:xfrm>
      </p:grpSpPr>
      <p:sp>
        <p:nvSpPr>
          <p:cNvPr id="800" name="Google Shape;800;p4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01" name="Google Shape;801;p48"/>
          <p:cNvSpPr txBox="1"/>
          <p:nvPr>
            <p:ph type="title"/>
          </p:nvPr>
        </p:nvSpPr>
        <p:spPr>
          <a:xfrm>
            <a:off x="640079" y="54865"/>
            <a:ext cx="4670097" cy="226451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Survey outcomes: </a:t>
            </a:r>
            <a:br>
              <a:rPr lang="en-US" sz="4800"/>
            </a:br>
            <a:r>
              <a:rPr lang="en-US" sz="4800"/>
              <a:t>Follow up conversations</a:t>
            </a:r>
            <a:endParaRPr/>
          </a:p>
        </p:txBody>
      </p:sp>
      <p:sp>
        <p:nvSpPr>
          <p:cNvPr id="802" name="Google Shape;802;p48"/>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03" name="Google Shape;803;p48"/>
          <p:cNvSpPr txBox="1"/>
          <p:nvPr>
            <p:ph idx="1" type="body"/>
          </p:nvPr>
        </p:nvSpPr>
        <p:spPr>
          <a:xfrm>
            <a:off x="640080" y="2761139"/>
            <a:ext cx="4572000" cy="3948524"/>
          </a:xfrm>
          <a:prstGeom prst="rect">
            <a:avLst/>
          </a:prstGeom>
          <a:noFill/>
          <a:ln>
            <a:noFill/>
          </a:ln>
        </p:spPr>
        <p:txBody>
          <a:bodyPr anchorCtr="0" anchor="t" bIns="45700" lIns="91425" spcFirstLastPara="1" rIns="91425" wrap="square" tIns="45700">
            <a:noAutofit/>
          </a:bodyPr>
          <a:lstStyle/>
          <a:p>
            <a:pPr indent="-457200" lvl="0" marL="457200" rtl="0" algn="l">
              <a:lnSpc>
                <a:spcPct val="80000"/>
              </a:lnSpc>
              <a:spcBef>
                <a:spcPts val="0"/>
              </a:spcBef>
              <a:spcAft>
                <a:spcPts val="0"/>
              </a:spcAft>
              <a:buClr>
                <a:schemeClr val="dk1"/>
              </a:buClr>
              <a:buSzPts val="3200"/>
              <a:buFont typeface="Arial"/>
              <a:buChar char="•"/>
            </a:pPr>
            <a:r>
              <a:rPr lang="en-US" sz="3200"/>
              <a:t>Follow up conversations can lead to permission to present options</a:t>
            </a:r>
            <a:endParaRPr/>
          </a:p>
          <a:p>
            <a:pPr indent="-457200" lvl="0" marL="457200" rtl="0" algn="l">
              <a:lnSpc>
                <a:spcPct val="80000"/>
              </a:lnSpc>
              <a:spcBef>
                <a:spcPts val="1000"/>
              </a:spcBef>
              <a:spcAft>
                <a:spcPts val="0"/>
              </a:spcAft>
              <a:buClr>
                <a:schemeClr val="dk1"/>
              </a:buClr>
              <a:buSzPts val="3200"/>
              <a:buFont typeface="Arial"/>
              <a:buChar char="•"/>
            </a:pPr>
            <a:r>
              <a:rPr lang="en-US" sz="3200"/>
              <a:t>This soft proposal gives examples of smart gifts and shows their impact in the areas most important to the donor (shown in the survey)</a:t>
            </a:r>
            <a:endParaRPr/>
          </a:p>
        </p:txBody>
      </p:sp>
      <p:pic>
        <p:nvPicPr>
          <p:cNvPr id="804" name="Google Shape;804;p48"/>
          <p:cNvPicPr preferRelativeResize="0"/>
          <p:nvPr>
            <p:ph idx="2" type="pic"/>
          </p:nvPr>
        </p:nvPicPr>
        <p:blipFill rotWithShape="1">
          <a:blip r:embed="rId3">
            <a:alphaModFix/>
          </a:blip>
          <a:srcRect b="1" l="10882" r="10882" t="0"/>
          <a:stretch/>
        </p:blipFill>
        <p:spPr>
          <a:xfrm>
            <a:off x="5311702" y="10"/>
            <a:ext cx="6878775" cy="685799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808" name="Shape 808"/>
        <p:cNvGrpSpPr/>
        <p:nvPr/>
      </p:nvGrpSpPr>
      <p:grpSpPr>
        <a:xfrm>
          <a:off x="0" y="0"/>
          <a:ext cx="0" cy="0"/>
          <a:chOff x="0" y="0"/>
          <a:chExt cx="0" cy="0"/>
        </a:xfrm>
      </p:grpSpPr>
      <p:pic>
        <p:nvPicPr>
          <p:cNvPr descr="A person standing in front of a clock&#10;&#10;Description automatically generated with low confidence" id="809" name="Google Shape;809;p49"/>
          <p:cNvPicPr preferRelativeResize="0"/>
          <p:nvPr>
            <p:ph idx="2" type="pic"/>
          </p:nvPr>
        </p:nvPicPr>
        <p:blipFill rotWithShape="1">
          <a:blip r:embed="rId3">
            <a:alphaModFix/>
          </a:blip>
          <a:srcRect b="0" l="23471" r="15200" t="0"/>
          <a:stretch/>
        </p:blipFill>
        <p:spPr>
          <a:xfrm>
            <a:off x="20" y="10"/>
            <a:ext cx="7009876" cy="6857990"/>
          </a:xfrm>
          <a:prstGeom prst="rect">
            <a:avLst/>
          </a:prstGeom>
          <a:noFill/>
          <a:ln>
            <a:noFill/>
          </a:ln>
        </p:spPr>
      </p:pic>
      <p:sp>
        <p:nvSpPr>
          <p:cNvPr id="810" name="Google Shape;810;p49"/>
          <p:cNvSpPr/>
          <p:nvPr/>
        </p:nvSpPr>
        <p:spPr>
          <a:xfrm flipH="1">
            <a:off x="5711927" y="-1"/>
            <a:ext cx="6480073" cy="6858002"/>
          </a:xfrm>
          <a:custGeom>
            <a:rect b="b" l="l" r="r" t="t"/>
            <a:pathLst>
              <a:path extrusionOk="0" h="6858002" w="6480073">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11" name="Google Shape;811;p49"/>
          <p:cNvSpPr/>
          <p:nvPr/>
        </p:nvSpPr>
        <p:spPr>
          <a:xfrm flipH="1">
            <a:off x="5942784" y="0"/>
            <a:ext cx="6249216" cy="6858001"/>
          </a:xfrm>
          <a:custGeom>
            <a:rect b="b" l="l" r="r" t="t"/>
            <a:pathLst>
              <a:path extrusionOk="0" h="6858001" w="6249216">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rgbClr val="41414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12" name="Google Shape;812;p49"/>
          <p:cNvSpPr txBox="1"/>
          <p:nvPr>
            <p:ph type="title"/>
          </p:nvPr>
        </p:nvSpPr>
        <p:spPr>
          <a:xfrm>
            <a:off x="6575082" y="-91440"/>
            <a:ext cx="5616918" cy="163576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Calibri"/>
              <a:buNone/>
            </a:pPr>
            <a:r>
              <a:rPr lang="en-US" sz="4800"/>
              <a:t>Survey outcomes: Follow up calculations</a:t>
            </a:r>
            <a:endParaRPr/>
          </a:p>
        </p:txBody>
      </p:sp>
      <p:sp>
        <p:nvSpPr>
          <p:cNvPr id="813" name="Google Shape;813;p49"/>
          <p:cNvSpPr txBox="1"/>
          <p:nvPr>
            <p:ph idx="1" type="body"/>
          </p:nvPr>
        </p:nvSpPr>
        <p:spPr>
          <a:xfrm>
            <a:off x="6575082" y="1762443"/>
            <a:ext cx="5689580" cy="3181684"/>
          </a:xfrm>
          <a:prstGeom prst="rect">
            <a:avLst/>
          </a:prstGeom>
          <a:noFill/>
          <a:ln>
            <a:noFill/>
          </a:ln>
        </p:spPr>
        <p:txBody>
          <a:bodyPr anchorCtr="0" anchor="t" bIns="45700" lIns="91425" spcFirstLastPara="1" rIns="91425" wrap="square" tIns="45700">
            <a:noAutofit/>
          </a:bodyPr>
          <a:lstStyle/>
          <a:p>
            <a:pPr indent="-457200" lvl="0" marL="457200" rtl="0" algn="l">
              <a:lnSpc>
                <a:spcPct val="80000"/>
              </a:lnSpc>
              <a:spcBef>
                <a:spcPts val="0"/>
              </a:spcBef>
              <a:spcAft>
                <a:spcPts val="0"/>
              </a:spcAft>
              <a:buClr>
                <a:schemeClr val="lt1"/>
              </a:buClr>
              <a:buSzPts val="3200"/>
              <a:buFont typeface="Arial"/>
              <a:buChar char="•"/>
            </a:pPr>
            <a:r>
              <a:rPr lang="en-US" sz="3200"/>
              <a:t>Good follow up can’t work with big mailings </a:t>
            </a:r>
            <a:endParaRPr/>
          </a:p>
          <a:p>
            <a:pPr indent="-457200" lvl="0" marL="457200" rtl="0" algn="l">
              <a:lnSpc>
                <a:spcPct val="80000"/>
              </a:lnSpc>
              <a:spcBef>
                <a:spcPts val="1000"/>
              </a:spcBef>
              <a:spcAft>
                <a:spcPts val="0"/>
              </a:spcAft>
              <a:buClr>
                <a:schemeClr val="lt1"/>
              </a:buClr>
              <a:buSzPts val="3200"/>
              <a:buFont typeface="Arial"/>
              <a:buChar char="•"/>
            </a:pPr>
            <a:r>
              <a:rPr lang="en-US" sz="3200"/>
              <a:t>How many follow up contacts can you make in a short time? </a:t>
            </a:r>
            <a:endParaRPr/>
          </a:p>
          <a:p>
            <a:pPr indent="-457200" lvl="0" marL="457200" rtl="0" algn="l">
              <a:lnSpc>
                <a:spcPct val="80000"/>
              </a:lnSpc>
              <a:spcBef>
                <a:spcPts val="1000"/>
              </a:spcBef>
              <a:spcAft>
                <a:spcPts val="0"/>
              </a:spcAft>
              <a:buClr>
                <a:schemeClr val="lt1"/>
              </a:buClr>
              <a:buSzPts val="3200"/>
              <a:buFont typeface="Arial"/>
              <a:buChar char="•"/>
            </a:pPr>
            <a:r>
              <a:rPr lang="en-US" sz="3200"/>
              <a:t>Divide this by the expected response rate then divide by the expected share of surveys with positive answers to key questions</a:t>
            </a:r>
            <a:endParaRPr/>
          </a:p>
          <a:p>
            <a:pPr indent="-457200" lvl="0" marL="457200" rtl="0" algn="l">
              <a:lnSpc>
                <a:spcPct val="80000"/>
              </a:lnSpc>
              <a:spcBef>
                <a:spcPts val="1000"/>
              </a:spcBef>
              <a:spcAft>
                <a:spcPts val="0"/>
              </a:spcAft>
              <a:buClr>
                <a:schemeClr val="lt1"/>
              </a:buClr>
              <a:buSzPts val="3200"/>
              <a:buFont typeface="Arial"/>
              <a:buChar char="•"/>
            </a:pPr>
            <a:r>
              <a:rPr lang="en-US" sz="3200"/>
              <a:t>Ex: (50 follow-up calls / .12 response rate) / .20 positive answers = 2,083 surveys MAX</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7" name="Shape 817"/>
        <p:cNvGrpSpPr/>
        <p:nvPr/>
      </p:nvGrpSpPr>
      <p:grpSpPr>
        <a:xfrm>
          <a:off x="0" y="0"/>
          <a:ext cx="0" cy="0"/>
          <a:chOff x="0" y="0"/>
          <a:chExt cx="0" cy="0"/>
        </a:xfrm>
      </p:grpSpPr>
      <p:sp>
        <p:nvSpPr>
          <p:cNvPr id="818" name="Google Shape;818;p50"/>
          <p:cNvSpPr txBox="1"/>
          <p:nvPr>
            <p:ph type="title"/>
          </p:nvPr>
        </p:nvSpPr>
        <p:spPr>
          <a:xfrm>
            <a:off x="5613400" y="0"/>
            <a:ext cx="6578598" cy="16287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4400"/>
              <a:t>Survey outcomes: Teach something about the donor</a:t>
            </a:r>
            <a:endParaRPr/>
          </a:p>
        </p:txBody>
      </p:sp>
      <p:pic>
        <p:nvPicPr>
          <p:cNvPr descr="A picture containing clipart&#10;&#10;Description automatically generated" id="819" name="Google Shape;819;p50"/>
          <p:cNvPicPr preferRelativeResize="0"/>
          <p:nvPr>
            <p:ph idx="2" type="pic"/>
          </p:nvPr>
        </p:nvPicPr>
        <p:blipFill rotWithShape="1">
          <a:blip r:embed="rId3">
            <a:alphaModFix/>
          </a:blip>
          <a:srcRect b="-2187" l="-3783" r="-30186" t="-2162"/>
          <a:stretch/>
        </p:blipFill>
        <p:spPr>
          <a:xfrm>
            <a:off x="2" y="1587"/>
            <a:ext cx="6095999" cy="6856413"/>
          </a:xfrm>
          <a:prstGeom prst="rect">
            <a:avLst/>
          </a:prstGeom>
          <a:noFill/>
          <a:ln>
            <a:noFill/>
          </a:ln>
        </p:spPr>
      </p:pic>
      <p:sp>
        <p:nvSpPr>
          <p:cNvPr id="820" name="Google Shape;820;p50"/>
          <p:cNvSpPr txBox="1"/>
          <p:nvPr>
            <p:ph idx="1" type="body"/>
          </p:nvPr>
        </p:nvSpPr>
        <p:spPr>
          <a:xfrm>
            <a:off x="5613400" y="2376066"/>
            <a:ext cx="6095998" cy="4370175"/>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3200"/>
              <a:buFont typeface="Arial"/>
              <a:buChar char="•"/>
            </a:pPr>
            <a:r>
              <a:rPr lang="en-US" sz="3200"/>
              <a:t>Questions can help a donor learn something about herself</a:t>
            </a:r>
            <a:endParaRPr/>
          </a:p>
          <a:p>
            <a:pPr indent="-457200" lvl="0" marL="457200" rtl="0" algn="l">
              <a:lnSpc>
                <a:spcPct val="90000"/>
              </a:lnSpc>
              <a:spcBef>
                <a:spcPts val="1000"/>
              </a:spcBef>
              <a:spcAft>
                <a:spcPts val="0"/>
              </a:spcAft>
              <a:buClr>
                <a:schemeClr val="dk1"/>
              </a:buClr>
              <a:buSzPts val="3200"/>
              <a:buFont typeface="Arial"/>
              <a:buChar char="•"/>
            </a:pPr>
            <a:r>
              <a:rPr lang="en-US" sz="3200"/>
              <a:t>They can help the donor to connect her values, people, and history with the charity and to define a personally meaningful victory</a:t>
            </a:r>
            <a:endParaRPr/>
          </a:p>
          <a:p>
            <a:pPr indent="-457200" lvl="0" marL="457200" rtl="0" algn="l">
              <a:lnSpc>
                <a:spcPct val="90000"/>
              </a:lnSpc>
              <a:spcBef>
                <a:spcPts val="1000"/>
              </a:spcBef>
              <a:spcAft>
                <a:spcPts val="0"/>
              </a:spcAft>
              <a:buClr>
                <a:schemeClr val="dk1"/>
              </a:buClr>
              <a:buSzPts val="3200"/>
              <a:buFont typeface="Arial"/>
              <a:buChar char="•"/>
            </a:pPr>
            <a:r>
              <a:rPr lang="en-US" sz="3200"/>
              <a:t>This personal discover process can increase interest in giving</a:t>
            </a:r>
            <a:endParaRPr/>
          </a:p>
        </p:txBody>
      </p:sp>
      <p:cxnSp>
        <p:nvCxnSpPr>
          <p:cNvPr id="821" name="Google Shape;821;p50"/>
          <p:cNvCxnSpPr/>
          <p:nvPr/>
        </p:nvCxnSpPr>
        <p:spPr>
          <a:xfrm>
            <a:off x="5648443" y="2002420"/>
            <a:ext cx="5879939" cy="0"/>
          </a:xfrm>
          <a:prstGeom prst="straightConnector1">
            <a:avLst/>
          </a:prstGeom>
          <a:noFill/>
          <a:ln cap="flat" cmpd="sng" w="76200">
            <a:solidFill>
              <a:srgbClr val="CD7835"/>
            </a:solidFill>
            <a:prstDash val="solid"/>
            <a:miter lim="800000"/>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descr="Diagram&#10;&#10;Description automatically generated with low confidence" id="290" name="Google Shape;290;p6"/>
          <p:cNvPicPr preferRelativeResize="0"/>
          <p:nvPr/>
        </p:nvPicPr>
        <p:blipFill rotWithShape="1">
          <a:blip r:embed="rId3">
            <a:alphaModFix/>
          </a:blip>
          <a:srcRect b="27845" l="0" r="0" t="24421"/>
          <a:stretch/>
        </p:blipFill>
        <p:spPr>
          <a:xfrm>
            <a:off x="71700" y="5664708"/>
            <a:ext cx="12045552" cy="1097280"/>
          </a:xfrm>
          <a:prstGeom prst="rect">
            <a:avLst/>
          </a:prstGeom>
          <a:noFill/>
          <a:ln>
            <a:noFill/>
          </a:ln>
        </p:spPr>
      </p:pic>
      <p:pic>
        <p:nvPicPr>
          <p:cNvPr descr="Shape, circle&#10;&#10;Description automatically generated" id="291" name="Google Shape;291;p6"/>
          <p:cNvPicPr preferRelativeResize="0"/>
          <p:nvPr/>
        </p:nvPicPr>
        <p:blipFill rotWithShape="1">
          <a:blip r:embed="rId4">
            <a:alphaModFix/>
          </a:blip>
          <a:srcRect b="0" l="0" r="0" t="0"/>
          <a:stretch/>
        </p:blipFill>
        <p:spPr>
          <a:xfrm>
            <a:off x="6940145" y="-10433"/>
            <a:ext cx="5074920" cy="5074920"/>
          </a:xfrm>
          <a:prstGeom prst="rect">
            <a:avLst/>
          </a:prstGeom>
          <a:noFill/>
          <a:ln>
            <a:noFill/>
          </a:ln>
        </p:spPr>
      </p:pic>
      <p:pic>
        <p:nvPicPr>
          <p:cNvPr descr="Text&#10;&#10;Description automatically generated" id="292" name="Google Shape;292;p6"/>
          <p:cNvPicPr preferRelativeResize="0"/>
          <p:nvPr/>
        </p:nvPicPr>
        <p:blipFill rotWithShape="1">
          <a:blip r:embed="rId5">
            <a:alphaModFix/>
          </a:blip>
          <a:srcRect b="11199" l="30000" r="29425" t="9000"/>
          <a:stretch/>
        </p:blipFill>
        <p:spPr>
          <a:xfrm>
            <a:off x="8124291" y="1681734"/>
            <a:ext cx="2885695" cy="1257300"/>
          </a:xfrm>
          <a:prstGeom prst="rect">
            <a:avLst/>
          </a:prstGeom>
          <a:noFill/>
          <a:ln>
            <a:noFill/>
          </a:ln>
        </p:spPr>
      </p:pic>
      <p:sp>
        <p:nvSpPr>
          <p:cNvPr id="293" name="Google Shape;293;p6"/>
          <p:cNvSpPr/>
          <p:nvPr/>
        </p:nvSpPr>
        <p:spPr>
          <a:xfrm>
            <a:off x="0" y="0"/>
            <a:ext cx="6686145" cy="5095785"/>
          </a:xfrm>
          <a:prstGeom prst="rect">
            <a:avLst/>
          </a:prstGeom>
          <a:solidFill>
            <a:srgbClr val="5481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4" name="Google Shape;294;p6"/>
          <p:cNvSpPr txBox="1"/>
          <p:nvPr>
            <p:ph type="title"/>
          </p:nvPr>
        </p:nvSpPr>
        <p:spPr>
          <a:xfrm>
            <a:off x="229542" y="1"/>
            <a:ext cx="6441806" cy="120377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Calibri"/>
              <a:buNone/>
            </a:pPr>
            <a:r>
              <a:rPr b="1" lang="en-US" sz="4800">
                <a:solidFill>
                  <a:schemeClr val="lt1"/>
                </a:solidFill>
              </a:rPr>
              <a:t>Universal steps</a:t>
            </a:r>
            <a:endParaRPr/>
          </a:p>
        </p:txBody>
      </p:sp>
      <p:sp>
        <p:nvSpPr>
          <p:cNvPr id="295" name="Google Shape;295;p6"/>
          <p:cNvSpPr txBox="1"/>
          <p:nvPr>
            <p:ph idx="1" type="body"/>
          </p:nvPr>
        </p:nvSpPr>
        <p:spPr>
          <a:xfrm>
            <a:off x="239007" y="1203770"/>
            <a:ext cx="6447138" cy="3694910"/>
          </a:xfrm>
          <a:prstGeom prst="rect">
            <a:avLst/>
          </a:prstGeom>
          <a:noFill/>
          <a:ln>
            <a:noFill/>
          </a:ln>
        </p:spPr>
        <p:txBody>
          <a:bodyPr anchorCtr="0" anchor="ctr" bIns="45700" lIns="91425" spcFirstLastPara="1" rIns="91425" wrap="square" tIns="45700">
            <a:noAutofit/>
          </a:bodyPr>
          <a:lstStyle/>
          <a:p>
            <a:pPr indent="-457200" lvl="0" marL="457200" rtl="0" algn="l">
              <a:lnSpc>
                <a:spcPct val="75000"/>
              </a:lnSpc>
              <a:spcBef>
                <a:spcPts val="0"/>
              </a:spcBef>
              <a:spcAft>
                <a:spcPts val="0"/>
              </a:spcAft>
              <a:buClr>
                <a:schemeClr val="lt1"/>
              </a:buClr>
              <a:buSzPts val="3200"/>
              <a:buFont typeface="Arial"/>
              <a:buChar char="•"/>
            </a:pPr>
            <a:r>
              <a:rPr lang="en-US" sz="3200">
                <a:solidFill>
                  <a:schemeClr val="lt1"/>
                </a:solidFill>
              </a:rPr>
              <a:t>Connect the donor’s identity (history, people, and values) with the cause, the charity, or the project </a:t>
            </a:r>
            <a:r>
              <a:rPr i="1" lang="en-US" sz="3200">
                <a:solidFill>
                  <a:schemeClr val="lt1"/>
                </a:solidFill>
              </a:rPr>
              <a:t>[Original Identity → Challenge] </a:t>
            </a:r>
            <a:endParaRPr/>
          </a:p>
          <a:p>
            <a:pPr indent="-457200" lvl="0" marL="457200" rtl="0" algn="l">
              <a:lnSpc>
                <a:spcPct val="75000"/>
              </a:lnSpc>
              <a:spcBef>
                <a:spcPts val="1000"/>
              </a:spcBef>
              <a:spcAft>
                <a:spcPts val="0"/>
              </a:spcAft>
              <a:buClr>
                <a:schemeClr val="lt1"/>
              </a:buClr>
              <a:buSzPts val="3200"/>
              <a:buFont typeface="Arial"/>
              <a:buChar char="•"/>
            </a:pPr>
            <a:r>
              <a:rPr lang="en-US" sz="3200">
                <a:solidFill>
                  <a:schemeClr val="lt1"/>
                </a:solidFill>
              </a:rPr>
              <a:t>Define a personally meaningful victory </a:t>
            </a:r>
            <a:r>
              <a:rPr i="1" lang="en-US" sz="3200">
                <a:solidFill>
                  <a:schemeClr val="lt1"/>
                </a:solidFill>
              </a:rPr>
              <a:t>[Victory → Enhanced Identity]</a:t>
            </a:r>
            <a:endParaRPr sz="3200">
              <a:solidFill>
                <a:schemeClr val="lt1"/>
              </a:solidFill>
            </a:endParaRPr>
          </a:p>
          <a:p>
            <a:pPr indent="-457200" lvl="0" marL="457200" rtl="0" algn="l">
              <a:lnSpc>
                <a:spcPct val="75000"/>
              </a:lnSpc>
              <a:spcBef>
                <a:spcPts val="1000"/>
              </a:spcBef>
              <a:spcAft>
                <a:spcPts val="0"/>
              </a:spcAft>
              <a:buClr>
                <a:schemeClr val="lt1"/>
              </a:buClr>
              <a:buSzPts val="3200"/>
              <a:buFont typeface="Arial"/>
              <a:buChar char="•"/>
            </a:pPr>
            <a:r>
              <a:rPr lang="en-US" sz="3200">
                <a:solidFill>
                  <a:schemeClr val="lt1"/>
                </a:solidFill>
              </a:rPr>
              <a:t>Make a challenge that promises the victory </a:t>
            </a:r>
            <a:r>
              <a:rPr i="1" lang="en-US" sz="3200">
                <a:solidFill>
                  <a:schemeClr val="lt1"/>
                </a:solidFill>
              </a:rPr>
              <a:t>[Challenge → Victory]</a:t>
            </a:r>
            <a:endParaRPr/>
          </a:p>
        </p:txBody>
      </p:sp>
      <p:sp>
        <p:nvSpPr>
          <p:cNvPr id="296" name="Google Shape;296;p6"/>
          <p:cNvSpPr/>
          <p:nvPr/>
        </p:nvSpPr>
        <p:spPr>
          <a:xfrm>
            <a:off x="6695610" y="0"/>
            <a:ext cx="5502807" cy="5064487"/>
          </a:xfrm>
          <a:prstGeom prst="rect">
            <a:avLst/>
          </a:prstGeom>
          <a:noFill/>
          <a:ln cap="flat" cmpd="sng" w="76200">
            <a:solidFill>
              <a:srgbClr val="A8D08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297" name="Google Shape;297;p6"/>
          <p:cNvCxnSpPr/>
          <p:nvPr/>
        </p:nvCxnSpPr>
        <p:spPr>
          <a:xfrm>
            <a:off x="0" y="5169167"/>
            <a:ext cx="12192000" cy="0"/>
          </a:xfrm>
          <a:prstGeom prst="straightConnector1">
            <a:avLst/>
          </a:prstGeom>
          <a:noFill/>
          <a:ln cap="flat" cmpd="sng" w="57150">
            <a:solidFill>
              <a:srgbClr val="A8D08C"/>
            </a:solidFill>
            <a:prstDash val="solid"/>
            <a:miter lim="800000"/>
            <a:headEnd len="sm" w="sm" type="none"/>
            <a:tailEnd len="sm" w="sm" type="none"/>
          </a:ln>
        </p:spPr>
      </p:cxnSp>
      <p:cxnSp>
        <p:nvCxnSpPr>
          <p:cNvPr id="298" name="Google Shape;298;p6"/>
          <p:cNvCxnSpPr/>
          <p:nvPr/>
        </p:nvCxnSpPr>
        <p:spPr>
          <a:xfrm>
            <a:off x="-1524" y="5245166"/>
            <a:ext cx="12192000" cy="0"/>
          </a:xfrm>
          <a:prstGeom prst="straightConnector1">
            <a:avLst/>
          </a:prstGeom>
          <a:noFill/>
          <a:ln cap="flat" cmpd="sng" w="38100">
            <a:solidFill>
              <a:srgbClr val="A8D08C"/>
            </a:solidFill>
            <a:prstDash val="solid"/>
            <a:miter lim="800000"/>
            <a:headEnd len="sm" w="sm" type="none"/>
            <a:tailEnd len="sm" w="sm" type="none"/>
          </a:ln>
        </p:spPr>
      </p:cxnSp>
      <p:cxnSp>
        <p:nvCxnSpPr>
          <p:cNvPr id="299" name="Google Shape;299;p6"/>
          <p:cNvCxnSpPr/>
          <p:nvPr/>
        </p:nvCxnSpPr>
        <p:spPr>
          <a:xfrm>
            <a:off x="17650" y="5070909"/>
            <a:ext cx="12192000" cy="0"/>
          </a:xfrm>
          <a:prstGeom prst="straightConnector1">
            <a:avLst/>
          </a:prstGeom>
          <a:noFill/>
          <a:ln cap="flat" cmpd="sng" w="76200">
            <a:solidFill>
              <a:srgbClr val="A8D08C"/>
            </a:solidFill>
            <a:prstDash val="solid"/>
            <a:miter lim="800000"/>
            <a:headEnd len="sm" w="sm" type="none"/>
            <a:tailEnd len="sm" w="sm" type="non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descr="A picture containing shape&#10;&#10;Description automatically generated" id="826" name="Google Shape;826;p51"/>
          <p:cNvPicPr preferRelativeResize="0"/>
          <p:nvPr>
            <p:ph idx="2" type="pic"/>
          </p:nvPr>
        </p:nvPicPr>
        <p:blipFill rotWithShape="1">
          <a:blip r:embed="rId3">
            <a:alphaModFix/>
          </a:blip>
          <a:srcRect b="2877" l="1" r="-2" t="12851"/>
          <a:stretch/>
        </p:blipFill>
        <p:spPr>
          <a:xfrm>
            <a:off x="20" y="10"/>
            <a:ext cx="12191980" cy="6857990"/>
          </a:xfrm>
          <a:prstGeom prst="rect">
            <a:avLst/>
          </a:prstGeom>
          <a:noFill/>
          <a:ln>
            <a:noFill/>
          </a:ln>
        </p:spPr>
      </p:pic>
      <p:sp>
        <p:nvSpPr>
          <p:cNvPr id="827" name="Google Shape;827;p51"/>
          <p:cNvSpPr txBox="1"/>
          <p:nvPr>
            <p:ph type="title"/>
          </p:nvPr>
        </p:nvSpPr>
        <p:spPr>
          <a:xfrm>
            <a:off x="4182299" y="5312780"/>
            <a:ext cx="8009681" cy="154522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4800"/>
              <a:t>Survey outcomes: </a:t>
            </a:r>
            <a:br>
              <a:rPr b="1" lang="en-US" sz="4800"/>
            </a:br>
            <a:r>
              <a:rPr b="1" lang="en-US" sz="4800"/>
              <a:t>Teach something about the charity</a:t>
            </a:r>
            <a:endParaRPr/>
          </a:p>
        </p:txBody>
      </p:sp>
      <p:sp>
        <p:nvSpPr>
          <p:cNvPr id="828" name="Google Shape;828;p51"/>
          <p:cNvSpPr txBox="1"/>
          <p:nvPr>
            <p:ph idx="1" type="body"/>
          </p:nvPr>
        </p:nvSpPr>
        <p:spPr>
          <a:xfrm>
            <a:off x="0" y="12680"/>
            <a:ext cx="4896091" cy="1642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b="1" lang="en-US" sz="3600"/>
              <a:t>Rating the importance of a project requires learning about it</a:t>
            </a:r>
            <a:endParaRPr/>
          </a:p>
          <a:p>
            <a:pPr indent="228600" lvl="0" marL="0" rtl="0" algn="l">
              <a:lnSpc>
                <a:spcPct val="90000"/>
              </a:lnSpc>
              <a:spcBef>
                <a:spcPts val="1000"/>
              </a:spcBef>
              <a:spcAft>
                <a:spcPts val="0"/>
              </a:spcAft>
              <a:buClr>
                <a:schemeClr val="dk1"/>
              </a:buClr>
              <a:buSzPts val="3600"/>
              <a:buFont typeface="Arial"/>
              <a:buNone/>
            </a:pPr>
            <a:r>
              <a:t/>
            </a:r>
            <a:endParaRPr sz="3600"/>
          </a:p>
        </p:txBody>
      </p:sp>
      <p:sp>
        <p:nvSpPr>
          <p:cNvPr id="829" name="Google Shape;829;p51"/>
          <p:cNvSpPr txBox="1"/>
          <p:nvPr/>
        </p:nvSpPr>
        <p:spPr>
          <a:xfrm>
            <a:off x="5761630" y="879280"/>
            <a:ext cx="5014400" cy="1433021"/>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“I didn’t know they protected coral reefs, too.”</a:t>
            </a:r>
            <a:endParaRPr/>
          </a:p>
        </p:txBody>
      </p:sp>
      <p:sp>
        <p:nvSpPr>
          <p:cNvPr id="830" name="Google Shape;830;p51"/>
          <p:cNvSpPr txBox="1"/>
          <p:nvPr/>
        </p:nvSpPr>
        <p:spPr>
          <a:xfrm>
            <a:off x="6621215" y="2744877"/>
            <a:ext cx="5014400" cy="1433021"/>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“I didn’t know they had conservation centers. Maybe I should visit?”</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4" name="Shape 834"/>
        <p:cNvGrpSpPr/>
        <p:nvPr/>
      </p:nvGrpSpPr>
      <p:grpSpPr>
        <a:xfrm>
          <a:off x="0" y="0"/>
          <a:ext cx="0" cy="0"/>
          <a:chOff x="0" y="0"/>
          <a:chExt cx="0" cy="0"/>
        </a:xfrm>
      </p:grpSpPr>
      <p:sp>
        <p:nvSpPr>
          <p:cNvPr id="835" name="Google Shape;835;p52"/>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36" name="Google Shape;836;p52"/>
          <p:cNvSpPr txBox="1"/>
          <p:nvPr>
            <p:ph type="title"/>
          </p:nvPr>
        </p:nvSpPr>
        <p:spPr>
          <a:xfrm>
            <a:off x="517889" y="4883544"/>
            <a:ext cx="3876086" cy="194397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4400"/>
              <a:t>Survey outcomes: Teach something about giving</a:t>
            </a:r>
            <a:endParaRPr/>
          </a:p>
        </p:txBody>
      </p:sp>
      <p:sp>
        <p:nvSpPr>
          <p:cNvPr id="837" name="Google Shape;837;p52"/>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38" name="Google Shape;838;p52"/>
          <p:cNvSpPr/>
          <p:nvPr/>
        </p:nvSpPr>
        <p:spPr>
          <a:xfrm>
            <a:off x="517889" y="0"/>
            <a:ext cx="11231745"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group of people&#10;&#10;Description automatically generated with low confidence" id="839" name="Google Shape;839;p52"/>
          <p:cNvPicPr preferRelativeResize="0"/>
          <p:nvPr>
            <p:ph idx="2" type="pic"/>
          </p:nvPr>
        </p:nvPicPr>
        <p:blipFill rotWithShape="1">
          <a:blip r:embed="rId3">
            <a:alphaModFix/>
          </a:blip>
          <a:srcRect b="5863" l="34044" r="1481" t="5188"/>
          <a:stretch/>
        </p:blipFill>
        <p:spPr>
          <a:xfrm>
            <a:off x="517888" y="552917"/>
            <a:ext cx="11231745" cy="3867993"/>
          </a:xfrm>
          <a:prstGeom prst="rect">
            <a:avLst/>
          </a:prstGeom>
          <a:noFill/>
          <a:ln>
            <a:noFill/>
          </a:ln>
        </p:spPr>
      </p:pic>
      <p:sp>
        <p:nvSpPr>
          <p:cNvPr id="840" name="Google Shape;840;p52"/>
          <p:cNvSpPr/>
          <p:nvPr/>
        </p:nvSpPr>
        <p:spPr>
          <a:xfrm flipH="1" rot="5400000">
            <a:off x="4001107" y="5661132"/>
            <a:ext cx="146304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41" name="Google Shape;841;p52"/>
          <p:cNvSpPr txBox="1"/>
          <p:nvPr>
            <p:ph idx="1" type="body"/>
          </p:nvPr>
        </p:nvSpPr>
        <p:spPr>
          <a:xfrm>
            <a:off x="5162719" y="4883544"/>
            <a:ext cx="6586915" cy="197382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en-US" sz="3200"/>
              <a:t>Rating the likelihood of making a gift requires thinking about it</a:t>
            </a:r>
            <a:endParaRPr/>
          </a:p>
        </p:txBody>
      </p:sp>
      <p:sp>
        <p:nvSpPr>
          <p:cNvPr id="842" name="Google Shape;842;p52"/>
          <p:cNvSpPr txBox="1"/>
          <p:nvPr/>
        </p:nvSpPr>
        <p:spPr>
          <a:xfrm>
            <a:off x="537753" y="30480"/>
            <a:ext cx="614770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I didn’t know that other people …</a:t>
            </a:r>
            <a:endParaRPr/>
          </a:p>
        </p:txBody>
      </p:sp>
      <p:sp>
        <p:nvSpPr>
          <p:cNvPr id="843" name="Google Shape;843;p52"/>
          <p:cNvSpPr txBox="1"/>
          <p:nvPr/>
        </p:nvSpPr>
        <p:spPr>
          <a:xfrm>
            <a:off x="3908688" y="945277"/>
            <a:ext cx="2254250" cy="1401025"/>
          </a:xfrm>
          <a:prstGeom prst="rect">
            <a:avLst/>
          </a:prstGeom>
          <a:noFill/>
          <a:ln>
            <a:noFill/>
          </a:ln>
        </p:spPr>
        <p:txBody>
          <a:bodyPr anchorCtr="0" anchor="t" bIns="45700" lIns="91425" spcFirstLastPara="1" rIns="91425" wrap="square" tIns="45700">
            <a:spAutoFit/>
          </a:bodyPr>
          <a:lstStyle/>
          <a:p>
            <a:pPr indent="0" lvl="0" marL="0" marR="0" rtl="0" algn="ctr">
              <a:lnSpc>
                <a:spcPct val="65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Make gifts that pay them </a:t>
            </a:r>
            <a:endParaRPr/>
          </a:p>
          <a:p>
            <a:pPr indent="0" lvl="0" marL="0" marR="0" rtl="0" algn="ctr">
              <a:lnSpc>
                <a:spcPct val="65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income</a:t>
            </a:r>
            <a:endParaRPr/>
          </a:p>
        </p:txBody>
      </p:sp>
      <p:sp>
        <p:nvSpPr>
          <p:cNvPr id="844" name="Google Shape;844;p52"/>
          <p:cNvSpPr txBox="1"/>
          <p:nvPr/>
        </p:nvSpPr>
        <p:spPr>
          <a:xfrm>
            <a:off x="6406473" y="820705"/>
            <a:ext cx="2254250" cy="1493358"/>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Make estate gifts in memory of a loved one</a:t>
            </a:r>
            <a:endParaRPr/>
          </a:p>
        </p:txBody>
      </p:sp>
      <p:sp>
        <p:nvSpPr>
          <p:cNvPr id="845" name="Google Shape;845;p52"/>
          <p:cNvSpPr txBox="1"/>
          <p:nvPr/>
        </p:nvSpPr>
        <p:spPr>
          <a:xfrm>
            <a:off x="8998768" y="957212"/>
            <a:ext cx="2304829" cy="1401025"/>
          </a:xfrm>
          <a:prstGeom prst="rect">
            <a:avLst/>
          </a:prstGeom>
          <a:noFill/>
          <a:ln>
            <a:noFill/>
          </a:ln>
        </p:spPr>
        <p:txBody>
          <a:bodyPr anchorCtr="0" anchor="t" bIns="45700" lIns="91425" spcFirstLastPara="1" rIns="91425" wrap="square" tIns="45700">
            <a:spAutoFit/>
          </a:bodyPr>
          <a:lstStyle/>
          <a:p>
            <a:pPr indent="0" lvl="0" marL="0" marR="0" rtl="0" algn="ctr">
              <a:lnSpc>
                <a:spcPct val="65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Avoid taxes by making gifts from an IRA</a:t>
            </a:r>
            <a:endParaRPr/>
          </a:p>
        </p:txBody>
      </p:sp>
      <p:sp>
        <p:nvSpPr>
          <p:cNvPr id="846" name="Google Shape;846;p52"/>
          <p:cNvSpPr/>
          <p:nvPr/>
        </p:nvSpPr>
        <p:spPr>
          <a:xfrm>
            <a:off x="1017270" y="1108710"/>
            <a:ext cx="342900" cy="4762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47" name="Google Shape;847;p52"/>
          <p:cNvSpPr/>
          <p:nvPr/>
        </p:nvSpPr>
        <p:spPr>
          <a:xfrm rot="1544048">
            <a:off x="1305803" y="1880907"/>
            <a:ext cx="175335" cy="25285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48" name="Google Shape;848;p52"/>
          <p:cNvSpPr/>
          <p:nvPr/>
        </p:nvSpPr>
        <p:spPr>
          <a:xfrm>
            <a:off x="1251430" y="1560022"/>
            <a:ext cx="175335" cy="4762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49" name="Google Shape;849;p52"/>
          <p:cNvSpPr txBox="1"/>
          <p:nvPr/>
        </p:nvSpPr>
        <p:spPr>
          <a:xfrm>
            <a:off x="837603" y="791432"/>
            <a:ext cx="2682240" cy="1493358"/>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Save taxes by making gifts of stocks or real estate</a:t>
            </a:r>
            <a:endParaRPr/>
          </a:p>
        </p:txBody>
      </p:sp>
      <p:sp>
        <p:nvSpPr>
          <p:cNvPr id="850" name="Google Shape;850;p52"/>
          <p:cNvSpPr/>
          <p:nvPr/>
        </p:nvSpPr>
        <p:spPr>
          <a:xfrm>
            <a:off x="892359" y="2248001"/>
            <a:ext cx="342900" cy="4762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51" name="Google Shape;851;p52"/>
          <p:cNvSpPr/>
          <p:nvPr/>
        </p:nvSpPr>
        <p:spPr>
          <a:xfrm rot="3557214">
            <a:off x="631314" y="2090973"/>
            <a:ext cx="218600" cy="44618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52" name="Google Shape;852;p52"/>
          <p:cNvSpPr/>
          <p:nvPr/>
        </p:nvSpPr>
        <p:spPr>
          <a:xfrm>
            <a:off x="837602" y="1278296"/>
            <a:ext cx="133337" cy="76359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53" name="Google Shape;853;p52"/>
          <p:cNvSpPr/>
          <p:nvPr/>
        </p:nvSpPr>
        <p:spPr>
          <a:xfrm rot="-3190873">
            <a:off x="705184" y="1011662"/>
            <a:ext cx="120326" cy="36196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854" name="Google Shape;854;p52"/>
          <p:cNvCxnSpPr/>
          <p:nvPr/>
        </p:nvCxnSpPr>
        <p:spPr>
          <a:xfrm>
            <a:off x="837602" y="2076912"/>
            <a:ext cx="175533" cy="69881"/>
          </a:xfrm>
          <a:prstGeom prst="straightConnector1">
            <a:avLst/>
          </a:prstGeom>
          <a:noFill/>
          <a:ln cap="flat" cmpd="sng" w="57150">
            <a:solidFill>
              <a:srgbClr val="FCBB6E"/>
            </a:solidFill>
            <a:prstDash val="solid"/>
            <a:miter lim="800000"/>
            <a:headEnd len="sm" w="sm" type="none"/>
            <a:tailEnd len="sm" w="sm" type="none"/>
          </a:ln>
        </p:spPr>
      </p:cxnSp>
      <p:cxnSp>
        <p:nvCxnSpPr>
          <p:cNvPr id="855" name="Google Shape;855;p52"/>
          <p:cNvCxnSpPr/>
          <p:nvPr/>
        </p:nvCxnSpPr>
        <p:spPr>
          <a:xfrm flipH="1">
            <a:off x="545254" y="1036022"/>
            <a:ext cx="1697" cy="242274"/>
          </a:xfrm>
          <a:prstGeom prst="straightConnector1">
            <a:avLst/>
          </a:prstGeom>
          <a:noFill/>
          <a:ln cap="flat" cmpd="sng" w="57150">
            <a:solidFill>
              <a:srgbClr val="FCBB6E"/>
            </a:solidFill>
            <a:prstDash val="solid"/>
            <a:miter lim="800000"/>
            <a:headEnd len="sm" w="sm" type="none"/>
            <a:tailEnd len="sm" w="sm" type="none"/>
          </a:ln>
        </p:spPr>
      </p:cxnSp>
      <p:sp>
        <p:nvSpPr>
          <p:cNvPr id="856" name="Google Shape;856;p52"/>
          <p:cNvSpPr/>
          <p:nvPr/>
        </p:nvSpPr>
        <p:spPr>
          <a:xfrm rot="1453726">
            <a:off x="901997" y="1938633"/>
            <a:ext cx="133337" cy="1485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0" name="Shape 860"/>
        <p:cNvGrpSpPr/>
        <p:nvPr/>
      </p:nvGrpSpPr>
      <p:grpSpPr>
        <a:xfrm>
          <a:off x="0" y="0"/>
          <a:ext cx="0" cy="0"/>
          <a:chOff x="0" y="0"/>
          <a:chExt cx="0" cy="0"/>
        </a:xfrm>
      </p:grpSpPr>
      <p:sp>
        <p:nvSpPr>
          <p:cNvPr id="861" name="Google Shape;861;p5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62" name="Google Shape;862;p53"/>
          <p:cNvSpPr txBox="1"/>
          <p:nvPr>
            <p:ph type="title"/>
          </p:nvPr>
        </p:nvSpPr>
        <p:spPr>
          <a:xfrm>
            <a:off x="589559" y="57912"/>
            <a:ext cx="5069475" cy="2062502"/>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00"/>
              <a:buFont typeface="Calibri"/>
              <a:buNone/>
            </a:pPr>
            <a:r>
              <a:rPr lang="en-US" sz="4800"/>
              <a:t>Survey outcomes: Teach something by asking for guidance</a:t>
            </a:r>
            <a:endParaRPr/>
          </a:p>
        </p:txBody>
      </p:sp>
      <p:grpSp>
        <p:nvGrpSpPr>
          <p:cNvPr id="863" name="Google Shape;863;p53"/>
          <p:cNvGrpSpPr/>
          <p:nvPr/>
        </p:nvGrpSpPr>
        <p:grpSpPr>
          <a:xfrm>
            <a:off x="0" y="1083484"/>
            <a:ext cx="355196" cy="673460"/>
            <a:chOff x="0" y="823811"/>
            <a:chExt cx="355196" cy="673460"/>
          </a:xfrm>
        </p:grpSpPr>
        <p:sp>
          <p:nvSpPr>
            <p:cNvPr id="864" name="Google Shape;864;p53"/>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65" name="Google Shape;865;p53"/>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866" name="Google Shape;866;p53"/>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67" name="Google Shape;867;p53"/>
          <p:cNvSpPr txBox="1"/>
          <p:nvPr>
            <p:ph idx="1" type="body"/>
          </p:nvPr>
        </p:nvSpPr>
        <p:spPr>
          <a:xfrm>
            <a:off x="590719" y="2088156"/>
            <a:ext cx="4803112" cy="4769209"/>
          </a:xfrm>
          <a:prstGeom prst="rect">
            <a:avLst/>
          </a:prstGeom>
          <a:noFill/>
          <a:ln>
            <a:noFill/>
          </a:ln>
        </p:spPr>
        <p:txBody>
          <a:bodyPr anchorCtr="0" anchor="ctr" bIns="45700" lIns="91425" spcFirstLastPara="1" rIns="91425" wrap="square" tIns="45700">
            <a:noAutofit/>
          </a:bodyPr>
          <a:lstStyle/>
          <a:p>
            <a:pPr indent="0" lvl="0" marL="0" rtl="0" algn="l">
              <a:lnSpc>
                <a:spcPct val="75000"/>
              </a:lnSpc>
              <a:spcBef>
                <a:spcPts val="0"/>
              </a:spcBef>
              <a:spcAft>
                <a:spcPts val="0"/>
              </a:spcAft>
              <a:buClr>
                <a:schemeClr val="dk1"/>
              </a:buClr>
              <a:buSzPts val="3200"/>
              <a:buNone/>
            </a:pPr>
            <a:r>
              <a:rPr lang="en-US" sz="3200"/>
              <a:t>“Please compare the two stories and select which of the two stories made you feel the following. </a:t>
            </a:r>
            <a:endParaRPr/>
          </a:p>
          <a:p>
            <a:pPr indent="-514350" lvl="0" marL="514350" rtl="0" algn="l">
              <a:lnSpc>
                <a:spcPct val="75000"/>
              </a:lnSpc>
              <a:spcBef>
                <a:spcPts val="1000"/>
              </a:spcBef>
              <a:spcAft>
                <a:spcPts val="0"/>
              </a:spcAft>
              <a:buClr>
                <a:schemeClr val="dk1"/>
              </a:buClr>
              <a:buSzPts val="3200"/>
              <a:buFont typeface="Calibri"/>
              <a:buAutoNum type="arabicPeriod"/>
            </a:pPr>
            <a:r>
              <a:rPr lang="en-US" sz="3200"/>
              <a:t>Made me value the work of [charity] even more. </a:t>
            </a:r>
            <a:endParaRPr/>
          </a:p>
          <a:p>
            <a:pPr indent="-514350" lvl="0" marL="514350" rtl="0" algn="l">
              <a:lnSpc>
                <a:spcPct val="75000"/>
              </a:lnSpc>
              <a:spcBef>
                <a:spcPts val="1000"/>
              </a:spcBef>
              <a:spcAft>
                <a:spcPts val="0"/>
              </a:spcAft>
              <a:buClr>
                <a:schemeClr val="dk1"/>
              </a:buClr>
              <a:buSzPts val="3200"/>
              <a:buFont typeface="Calibri"/>
              <a:buAutoNum type="arabicPeriod"/>
            </a:pPr>
            <a:r>
              <a:rPr lang="en-US" sz="3200"/>
              <a:t>Increased my connection to the cause. </a:t>
            </a:r>
            <a:endParaRPr/>
          </a:p>
          <a:p>
            <a:pPr indent="-514350" lvl="0" marL="514350" rtl="0" algn="l">
              <a:lnSpc>
                <a:spcPct val="75000"/>
              </a:lnSpc>
              <a:spcBef>
                <a:spcPts val="1000"/>
              </a:spcBef>
              <a:spcAft>
                <a:spcPts val="0"/>
              </a:spcAft>
              <a:buClr>
                <a:schemeClr val="dk1"/>
              </a:buClr>
              <a:buSzPts val="3200"/>
              <a:buFont typeface="Calibri"/>
              <a:buAutoNum type="arabicPeriod"/>
            </a:pPr>
            <a:r>
              <a:rPr lang="en-US" sz="3200"/>
              <a:t>Moved me emotionally.”</a:t>
            </a:r>
            <a:endParaRPr/>
          </a:p>
        </p:txBody>
      </p:sp>
      <p:sp>
        <p:nvSpPr>
          <p:cNvPr id="868" name="Google Shape;868;p53"/>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69" name="Google Shape;869;p53"/>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Diagram&#10;&#10;Description automatically generated" id="870" name="Google Shape;870;p53"/>
          <p:cNvPicPr preferRelativeResize="0"/>
          <p:nvPr>
            <p:ph idx="2" type="pic"/>
          </p:nvPr>
        </p:nvPicPr>
        <p:blipFill rotWithShape="1">
          <a:blip r:embed="rId3">
            <a:alphaModFix/>
          </a:blip>
          <a:srcRect b="0" l="19697" r="19696" t="0"/>
          <a:stretch/>
        </p:blipFill>
        <p:spPr>
          <a:xfrm>
            <a:off x="5977788" y="799352"/>
            <a:ext cx="5425410" cy="5259296"/>
          </a:xfrm>
          <a:prstGeom prst="rect">
            <a:avLst/>
          </a:prstGeom>
          <a:noFill/>
          <a:ln>
            <a:noFill/>
          </a:ln>
        </p:spPr>
      </p:pic>
      <p:sp>
        <p:nvSpPr>
          <p:cNvPr id="871" name="Google Shape;871;p53"/>
          <p:cNvSpPr txBox="1"/>
          <p:nvPr/>
        </p:nvSpPr>
        <p:spPr>
          <a:xfrm>
            <a:off x="5685809" y="6356705"/>
            <a:ext cx="5011859" cy="554447"/>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7F7F7F"/>
              </a:buClr>
              <a:buSzPts val="1400"/>
              <a:buFont typeface="Calibri"/>
              <a:buNone/>
            </a:pPr>
            <a:r>
              <a:rPr b="0" i="0" lang="en-US" sz="1400" u="none" cap="none" strike="noStrike">
                <a:solidFill>
                  <a:srgbClr val="7F7F7F"/>
                </a:solidFill>
                <a:latin typeface="Calibri"/>
                <a:ea typeface="Calibri"/>
                <a:cs typeface="Calibri"/>
                <a:sym typeface="Calibri"/>
              </a:rPr>
              <a:t>Davis, L. &amp; Biles, S. (2019, February 28-March 1). Reinventing an established gifts in wills program. [Slide deck]. </a:t>
            </a:r>
            <a:r>
              <a:rPr b="0" i="1" lang="en-US" sz="1400" u="none" cap="none" strike="noStrike">
                <a:solidFill>
                  <a:srgbClr val="7F7F7F"/>
                </a:solidFill>
                <a:latin typeface="Calibri"/>
                <a:ea typeface="Calibri"/>
                <a:cs typeface="Calibri"/>
                <a:sym typeface="Calibri"/>
              </a:rPr>
              <a:t>Fundraising Institute of Australia Conference 2019</a:t>
            </a:r>
            <a:r>
              <a:rPr b="0" i="0" lang="en-US" sz="1400" u="none" cap="none" strike="noStrike">
                <a:solidFill>
                  <a:srgbClr val="7F7F7F"/>
                </a:solidFill>
                <a:latin typeface="Calibri"/>
                <a:ea typeface="Calibri"/>
                <a:cs typeface="Calibri"/>
                <a:sym typeface="Calibri"/>
              </a:rPr>
              <a:t>, Melbourne, Australia. </a:t>
            </a:r>
            <a:endParaRPr b="0" i="0" sz="1600" u="none" cap="none" strike="noStrike">
              <a:solidFill>
                <a:srgbClr val="7F7F7F"/>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5" name="Shape 875"/>
        <p:cNvGrpSpPr/>
        <p:nvPr/>
      </p:nvGrpSpPr>
      <p:grpSpPr>
        <a:xfrm>
          <a:off x="0" y="0"/>
          <a:ext cx="0" cy="0"/>
          <a:chOff x="0" y="0"/>
          <a:chExt cx="0" cy="0"/>
        </a:xfrm>
      </p:grpSpPr>
      <p:sp>
        <p:nvSpPr>
          <p:cNvPr id="876" name="Google Shape;876;p54"/>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877" name="Google Shape;877;p54"/>
          <p:cNvGrpSpPr/>
          <p:nvPr/>
        </p:nvGrpSpPr>
        <p:grpSpPr>
          <a:xfrm>
            <a:off x="0" y="1083484"/>
            <a:ext cx="355196" cy="673460"/>
            <a:chOff x="0" y="823811"/>
            <a:chExt cx="355196" cy="673460"/>
          </a:xfrm>
        </p:grpSpPr>
        <p:sp>
          <p:nvSpPr>
            <p:cNvPr id="878" name="Google Shape;878;p54"/>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79" name="Google Shape;879;p54"/>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880" name="Google Shape;880;p54"/>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81" name="Google Shape;881;p54"/>
          <p:cNvSpPr txBox="1"/>
          <p:nvPr>
            <p:ph idx="1" type="body"/>
          </p:nvPr>
        </p:nvSpPr>
        <p:spPr>
          <a:xfrm>
            <a:off x="590719" y="2141369"/>
            <a:ext cx="5095090" cy="4767431"/>
          </a:xfrm>
          <a:prstGeom prst="rect">
            <a:avLst/>
          </a:prstGeom>
          <a:noFill/>
          <a:ln>
            <a:noFill/>
          </a:ln>
        </p:spPr>
        <p:txBody>
          <a:bodyPr anchorCtr="0" anchor="ctr" bIns="45700" lIns="91425" spcFirstLastPara="1" rIns="91425" wrap="square" tIns="45700">
            <a:noAutofit/>
          </a:bodyPr>
          <a:lstStyle/>
          <a:p>
            <a:pPr indent="0" lvl="0" marL="0" rtl="0" algn="l">
              <a:lnSpc>
                <a:spcPct val="75000"/>
              </a:lnSpc>
              <a:spcBef>
                <a:spcPts val="0"/>
              </a:spcBef>
              <a:spcAft>
                <a:spcPts val="0"/>
              </a:spcAft>
              <a:buClr>
                <a:schemeClr val="dk1"/>
              </a:buClr>
              <a:buSzPts val="3200"/>
              <a:buNone/>
            </a:pPr>
            <a:r>
              <a:rPr lang="en-US" sz="3200"/>
              <a:t>“It would be most helpful to me if when you read the booklet you note how it’s written. Do you like the style? Are the examples clear? Do you have any suggestions on how we might improve it?” </a:t>
            </a:r>
            <a:endParaRPr/>
          </a:p>
          <a:p>
            <a:pPr indent="0" lvl="0" marL="0" rtl="0" algn="l">
              <a:lnSpc>
                <a:spcPct val="75000"/>
              </a:lnSpc>
              <a:spcBef>
                <a:spcPts val="1000"/>
              </a:spcBef>
              <a:spcAft>
                <a:spcPts val="0"/>
              </a:spcAft>
              <a:buClr>
                <a:schemeClr val="dk1"/>
              </a:buClr>
              <a:buSzPts val="3200"/>
              <a:buNone/>
            </a:pPr>
            <a:r>
              <a:rPr lang="en-US" sz="3200"/>
              <a:t>Which of these ads about giving stocks do you think others will find most compelling?</a:t>
            </a:r>
            <a:endParaRPr/>
          </a:p>
        </p:txBody>
      </p:sp>
      <p:sp>
        <p:nvSpPr>
          <p:cNvPr id="882" name="Google Shape;882;p54"/>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83" name="Google Shape;883;p54"/>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84" name="Google Shape;884;p54"/>
          <p:cNvSpPr txBox="1"/>
          <p:nvPr/>
        </p:nvSpPr>
        <p:spPr>
          <a:xfrm>
            <a:off x="5685810" y="6454363"/>
            <a:ext cx="5011859" cy="403637"/>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7F7F7F"/>
              </a:buClr>
              <a:buSzPts val="1400"/>
              <a:buFont typeface="Calibri"/>
              <a:buNone/>
            </a:pPr>
            <a:r>
              <a:rPr b="0" i="0" lang="en-US" sz="1400" u="none" cap="none" strike="noStrike">
                <a:solidFill>
                  <a:srgbClr val="7F7F7F"/>
                </a:solidFill>
                <a:latin typeface="Calibri"/>
                <a:ea typeface="Calibri"/>
                <a:cs typeface="Calibri"/>
                <a:sym typeface="Calibri"/>
              </a:rPr>
              <a:t>Ciconte, B. L. &amp; Jacob, J. G. (2009). </a:t>
            </a:r>
            <a:r>
              <a:rPr b="0" i="1" lang="en-US" sz="1400" u="none" cap="none" strike="noStrike">
                <a:solidFill>
                  <a:srgbClr val="7F7F7F"/>
                </a:solidFill>
                <a:latin typeface="Calibri"/>
                <a:ea typeface="Calibri"/>
                <a:cs typeface="Calibri"/>
                <a:sym typeface="Calibri"/>
              </a:rPr>
              <a:t>Fundraising basics: A complete guide</a:t>
            </a:r>
            <a:r>
              <a:rPr b="0" i="0" lang="en-US" sz="1400" u="none" cap="none" strike="noStrike">
                <a:solidFill>
                  <a:srgbClr val="7F7F7F"/>
                </a:solidFill>
                <a:latin typeface="Calibri"/>
                <a:ea typeface="Calibri"/>
                <a:cs typeface="Calibri"/>
                <a:sym typeface="Calibri"/>
              </a:rPr>
              <a:t>. Jones &amp; Bartlett Learning. p. 421.</a:t>
            </a:r>
            <a:endParaRPr b="0" i="0" sz="1200" u="none" cap="none" strike="noStrike">
              <a:solidFill>
                <a:srgbClr val="7F7F7F"/>
              </a:solidFill>
              <a:latin typeface="Calibri"/>
              <a:ea typeface="Calibri"/>
              <a:cs typeface="Calibri"/>
              <a:sym typeface="Calibri"/>
            </a:endParaRPr>
          </a:p>
        </p:txBody>
      </p:sp>
      <p:sp>
        <p:nvSpPr>
          <p:cNvPr id="885" name="Google Shape;885;p54"/>
          <p:cNvSpPr/>
          <p:nvPr/>
        </p:nvSpPr>
        <p:spPr>
          <a:xfrm>
            <a:off x="5977787" y="901413"/>
            <a:ext cx="2948404" cy="5054537"/>
          </a:xfrm>
          <a:prstGeom prst="rect">
            <a:avLst/>
          </a:prstGeom>
          <a:solidFill>
            <a:srgbClr val="99663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86" name="Google Shape;886;p54"/>
          <p:cNvSpPr/>
          <p:nvPr/>
        </p:nvSpPr>
        <p:spPr>
          <a:xfrm>
            <a:off x="8636000" y="795480"/>
            <a:ext cx="2767198" cy="5160470"/>
          </a:xfrm>
          <a:prstGeom prst="rect">
            <a:avLst/>
          </a:prstGeom>
          <a:solidFill>
            <a:srgbClr val="FDB88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Graphical user interface&#10;&#10;Description automatically generated with medium confidence" id="887" name="Google Shape;887;p54"/>
          <p:cNvPicPr preferRelativeResize="0"/>
          <p:nvPr>
            <p:ph idx="2" type="pic"/>
          </p:nvPr>
        </p:nvPicPr>
        <p:blipFill rotWithShape="1">
          <a:blip r:embed="rId3">
            <a:alphaModFix/>
          </a:blip>
          <a:srcRect b="-4" l="9907" r="11436" t="7"/>
          <a:stretch/>
        </p:blipFill>
        <p:spPr>
          <a:xfrm>
            <a:off x="5977788" y="799352"/>
            <a:ext cx="5425410" cy="5259296"/>
          </a:xfrm>
          <a:prstGeom prst="rect">
            <a:avLst/>
          </a:prstGeom>
          <a:noFill/>
          <a:ln>
            <a:noFill/>
          </a:ln>
        </p:spPr>
      </p:pic>
      <p:sp>
        <p:nvSpPr>
          <p:cNvPr id="888" name="Google Shape;888;p54"/>
          <p:cNvSpPr txBox="1"/>
          <p:nvPr>
            <p:ph type="title"/>
          </p:nvPr>
        </p:nvSpPr>
        <p:spPr>
          <a:xfrm>
            <a:off x="589559" y="57912"/>
            <a:ext cx="5069475" cy="2062502"/>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00"/>
              <a:buFont typeface="Calibri"/>
              <a:buNone/>
            </a:pPr>
            <a:r>
              <a:rPr lang="en-US" sz="4800"/>
              <a:t>Survey outcomes: Teach something by asking for guidance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2" name="Shape 892"/>
        <p:cNvGrpSpPr/>
        <p:nvPr/>
      </p:nvGrpSpPr>
      <p:grpSpPr>
        <a:xfrm>
          <a:off x="0" y="0"/>
          <a:ext cx="0" cy="0"/>
          <a:chOff x="0" y="0"/>
          <a:chExt cx="0" cy="0"/>
        </a:xfrm>
      </p:grpSpPr>
      <p:sp>
        <p:nvSpPr>
          <p:cNvPr id="893" name="Google Shape;893;p55"/>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894" name="Google Shape;894;p55"/>
          <p:cNvGrpSpPr/>
          <p:nvPr/>
        </p:nvGrpSpPr>
        <p:grpSpPr>
          <a:xfrm>
            <a:off x="0" y="1083484"/>
            <a:ext cx="355196" cy="673460"/>
            <a:chOff x="0" y="823811"/>
            <a:chExt cx="355196" cy="673460"/>
          </a:xfrm>
        </p:grpSpPr>
        <p:sp>
          <p:nvSpPr>
            <p:cNvPr id="895" name="Google Shape;895;p55"/>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96" name="Google Shape;896;p55"/>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897" name="Google Shape;897;p55"/>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98" name="Google Shape;898;p55"/>
          <p:cNvSpPr txBox="1"/>
          <p:nvPr>
            <p:ph idx="1" type="body"/>
          </p:nvPr>
        </p:nvSpPr>
        <p:spPr>
          <a:xfrm>
            <a:off x="590719" y="2118001"/>
            <a:ext cx="5095090" cy="4739364"/>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3200"/>
              <a:buNone/>
            </a:pPr>
            <a:r>
              <a:rPr lang="en-US" sz="3200"/>
              <a:t>“We need your help! Estate gifts have always been critical for [this charity]. But this is a sensitive topic. So, we need your advice. We’re considering using one of these two brochures. Would you share your thoughts by answering a few questions about them?”</a:t>
            </a:r>
            <a:endParaRPr/>
          </a:p>
        </p:txBody>
      </p:sp>
      <p:sp>
        <p:nvSpPr>
          <p:cNvPr id="899" name="Google Shape;899;p55"/>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00" name="Google Shape;900;p55"/>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Diagram&#10;&#10;Description automatically generated with medium confidence" id="901" name="Google Shape;901;p55"/>
          <p:cNvPicPr preferRelativeResize="0"/>
          <p:nvPr>
            <p:ph idx="2" type="pic"/>
          </p:nvPr>
        </p:nvPicPr>
        <p:blipFill rotWithShape="1">
          <a:blip r:embed="rId3">
            <a:alphaModFix/>
          </a:blip>
          <a:srcRect b="1" l="13214" r="17929" t="0"/>
          <a:stretch/>
        </p:blipFill>
        <p:spPr>
          <a:xfrm>
            <a:off x="5977788" y="799352"/>
            <a:ext cx="5425410" cy="5259296"/>
          </a:xfrm>
          <a:prstGeom prst="rect">
            <a:avLst/>
          </a:prstGeom>
          <a:noFill/>
          <a:ln>
            <a:noFill/>
          </a:ln>
        </p:spPr>
      </p:pic>
      <p:sp>
        <p:nvSpPr>
          <p:cNvPr id="902" name="Google Shape;902;p55"/>
          <p:cNvSpPr txBox="1"/>
          <p:nvPr>
            <p:ph type="title"/>
          </p:nvPr>
        </p:nvSpPr>
        <p:spPr>
          <a:xfrm>
            <a:off x="589559" y="57912"/>
            <a:ext cx="5069475" cy="2062502"/>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00"/>
              <a:buFont typeface="Calibri"/>
              <a:buNone/>
            </a:pPr>
            <a:r>
              <a:rPr lang="en-US" sz="4800"/>
              <a:t>Survey outcomes: Teach something by asking for guidance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6" name="Shape 906"/>
        <p:cNvGrpSpPr/>
        <p:nvPr/>
      </p:nvGrpSpPr>
      <p:grpSpPr>
        <a:xfrm>
          <a:off x="0" y="0"/>
          <a:ext cx="0" cy="0"/>
          <a:chOff x="0" y="0"/>
          <a:chExt cx="0" cy="0"/>
        </a:xfrm>
      </p:grpSpPr>
      <p:sp>
        <p:nvSpPr>
          <p:cNvPr id="907" name="Google Shape;907;p5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08" name="Google Shape;908;p56"/>
          <p:cNvSpPr txBox="1"/>
          <p:nvPr>
            <p:ph type="title"/>
          </p:nvPr>
        </p:nvSpPr>
        <p:spPr>
          <a:xfrm>
            <a:off x="640079" y="325369"/>
            <a:ext cx="5204129" cy="195684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Survey outcomes: Timely reminders</a:t>
            </a:r>
            <a:endParaRPr/>
          </a:p>
        </p:txBody>
      </p:sp>
      <p:sp>
        <p:nvSpPr>
          <p:cNvPr id="909" name="Google Shape;909;p56"/>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Graphical user interface&#10;&#10;Description automatically generated with medium confidence" id="910" name="Google Shape;910;p56"/>
          <p:cNvPicPr preferRelativeResize="0"/>
          <p:nvPr>
            <p:ph idx="2" type="pic"/>
          </p:nvPr>
        </p:nvPicPr>
        <p:blipFill rotWithShape="1">
          <a:blip r:embed="rId3">
            <a:alphaModFix/>
          </a:blip>
          <a:srcRect b="0" l="7408" r="7835" t="0"/>
          <a:stretch/>
        </p:blipFill>
        <p:spPr>
          <a:xfrm>
            <a:off x="5311702" y="10"/>
            <a:ext cx="6878775" cy="6857990"/>
          </a:xfrm>
          <a:prstGeom prst="rect">
            <a:avLst/>
          </a:prstGeom>
          <a:noFill/>
          <a:ln>
            <a:noFill/>
          </a:ln>
        </p:spPr>
      </p:pic>
      <p:sp>
        <p:nvSpPr>
          <p:cNvPr id="911" name="Google Shape;911;p56"/>
          <p:cNvSpPr txBox="1"/>
          <p:nvPr>
            <p:ph idx="1" type="body"/>
          </p:nvPr>
        </p:nvSpPr>
        <p:spPr>
          <a:xfrm>
            <a:off x="575387" y="2910066"/>
            <a:ext cx="5519089" cy="3966812"/>
          </a:xfrm>
          <a:prstGeom prst="rect">
            <a:avLst/>
          </a:prstGeom>
          <a:noFill/>
          <a:ln>
            <a:noFill/>
          </a:ln>
        </p:spPr>
        <p:txBody>
          <a:bodyPr anchorCtr="0" anchor="t" bIns="45700" lIns="91425" spcFirstLastPara="1" rIns="91425" wrap="square" tIns="45700">
            <a:noAutofit/>
          </a:bodyPr>
          <a:lstStyle/>
          <a:p>
            <a:pPr indent="-457200" lvl="0" marL="457200" rtl="0" algn="l">
              <a:lnSpc>
                <a:spcPct val="75000"/>
              </a:lnSpc>
              <a:spcBef>
                <a:spcPts val="0"/>
              </a:spcBef>
              <a:spcAft>
                <a:spcPts val="0"/>
              </a:spcAft>
              <a:buClr>
                <a:schemeClr val="dk1"/>
              </a:buClr>
              <a:buSzPts val="3200"/>
              <a:buFont typeface="Arial"/>
              <a:buChar char="•"/>
            </a:pPr>
            <a:r>
              <a:rPr lang="en-US" sz="3200"/>
              <a:t>Being “top of the mind” is particularly important for rare event gifts such as before the sale of stocks or real estate or the drafting a new will</a:t>
            </a:r>
            <a:endParaRPr/>
          </a:p>
          <a:p>
            <a:pPr indent="-457200" lvl="0" marL="457200" rtl="0" algn="l">
              <a:lnSpc>
                <a:spcPct val="75000"/>
              </a:lnSpc>
              <a:spcBef>
                <a:spcPts val="1000"/>
              </a:spcBef>
              <a:spcAft>
                <a:spcPts val="0"/>
              </a:spcAft>
              <a:buClr>
                <a:schemeClr val="dk1"/>
              </a:buClr>
              <a:buSzPts val="3200"/>
              <a:buFont typeface="Arial"/>
              <a:buChar char="•"/>
            </a:pPr>
            <a:r>
              <a:rPr lang="en-US" sz="3200"/>
              <a:t>A survey can remind donors of these gift ideas and sometimes the reminder will come at just the right time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5" name="Shape 915"/>
        <p:cNvGrpSpPr/>
        <p:nvPr/>
      </p:nvGrpSpPr>
      <p:grpSpPr>
        <a:xfrm>
          <a:off x="0" y="0"/>
          <a:ext cx="0" cy="0"/>
          <a:chOff x="0" y="0"/>
          <a:chExt cx="0" cy="0"/>
        </a:xfrm>
      </p:grpSpPr>
      <p:sp>
        <p:nvSpPr>
          <p:cNvPr id="916" name="Google Shape;916;p57"/>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17" name="Google Shape;917;p57"/>
          <p:cNvSpPr txBox="1"/>
          <p:nvPr>
            <p:ph type="title"/>
          </p:nvPr>
        </p:nvSpPr>
        <p:spPr>
          <a:xfrm>
            <a:off x="589560" y="357447"/>
            <a:ext cx="5279408" cy="16268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solidFill>
                  <a:schemeClr val="dk1"/>
                </a:solidFill>
                <a:latin typeface="Calibri"/>
                <a:ea typeface="Calibri"/>
                <a:cs typeface="Calibri"/>
                <a:sym typeface="Calibri"/>
              </a:rPr>
              <a:t>Survey outcomes: Learn something</a:t>
            </a:r>
            <a:endParaRPr/>
          </a:p>
        </p:txBody>
      </p:sp>
      <p:grpSp>
        <p:nvGrpSpPr>
          <p:cNvPr id="918" name="Google Shape;918;p57"/>
          <p:cNvGrpSpPr/>
          <p:nvPr/>
        </p:nvGrpSpPr>
        <p:grpSpPr>
          <a:xfrm>
            <a:off x="0" y="1083484"/>
            <a:ext cx="355196" cy="673460"/>
            <a:chOff x="0" y="823811"/>
            <a:chExt cx="355196" cy="673460"/>
          </a:xfrm>
        </p:grpSpPr>
        <p:sp>
          <p:nvSpPr>
            <p:cNvPr id="919" name="Google Shape;919;p57"/>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20" name="Google Shape;920;p57"/>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921" name="Google Shape;921;p57"/>
          <p:cNvSpPr/>
          <p:nvPr/>
        </p:nvSpPr>
        <p:spPr>
          <a:xfrm flipH="1">
            <a:off x="665085" y="2123821"/>
            <a:ext cx="4975066"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22" name="Google Shape;922;p57"/>
          <p:cNvSpPr txBox="1"/>
          <p:nvPr>
            <p:ph idx="1" type="body"/>
          </p:nvPr>
        </p:nvSpPr>
        <p:spPr>
          <a:xfrm>
            <a:off x="590902" y="2263939"/>
            <a:ext cx="5278066" cy="4307059"/>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3200"/>
              <a:buNone/>
            </a:pPr>
            <a:r>
              <a:rPr lang="en-US" sz="3200"/>
              <a:t>First, a warning: This isn’t survey research, it’s Socratic fundraising. </a:t>
            </a:r>
            <a:endParaRPr/>
          </a:p>
          <a:p>
            <a:pPr indent="0" lvl="0" marL="0" rtl="0" algn="l">
              <a:lnSpc>
                <a:spcPct val="90000"/>
              </a:lnSpc>
              <a:spcBef>
                <a:spcPts val="1000"/>
              </a:spcBef>
              <a:spcAft>
                <a:spcPts val="0"/>
              </a:spcAft>
              <a:buClr>
                <a:schemeClr val="dk1"/>
              </a:buClr>
              <a:buSzPts val="3200"/>
              <a:buNone/>
            </a:pPr>
            <a:r>
              <a:t/>
            </a:r>
            <a:endParaRPr sz="3200"/>
          </a:p>
          <a:p>
            <a:pPr indent="0" lvl="0" marL="0" rtl="0" algn="l">
              <a:lnSpc>
                <a:spcPct val="90000"/>
              </a:lnSpc>
              <a:spcBef>
                <a:spcPts val="1000"/>
              </a:spcBef>
              <a:spcAft>
                <a:spcPts val="0"/>
              </a:spcAft>
              <a:buClr>
                <a:schemeClr val="dk1"/>
              </a:buClr>
              <a:buSzPts val="3200"/>
              <a:buNone/>
            </a:pPr>
            <a:r>
              <a:rPr lang="en-US" sz="3200"/>
              <a:t>“A good [donor] survey is not about information. It’s about self-reflection. It’s a conversation on paper.” </a:t>
            </a:r>
            <a:endParaRPr/>
          </a:p>
          <a:p>
            <a:pPr indent="0" lvl="0" marL="0" rtl="0" algn="r">
              <a:lnSpc>
                <a:spcPct val="90000"/>
              </a:lnSpc>
              <a:spcBef>
                <a:spcPts val="1000"/>
              </a:spcBef>
              <a:spcAft>
                <a:spcPts val="0"/>
              </a:spcAft>
              <a:buClr>
                <a:schemeClr val="dk1"/>
              </a:buClr>
              <a:buSzPts val="3200"/>
              <a:buNone/>
            </a:pPr>
            <a:r>
              <a:rPr lang="en-US" sz="3200"/>
              <a:t>-Aimée Lindenberger </a:t>
            </a:r>
            <a:endParaRPr/>
          </a:p>
        </p:txBody>
      </p:sp>
      <p:sp>
        <p:nvSpPr>
          <p:cNvPr id="923" name="Google Shape;923;p57"/>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24" name="Google Shape;924;p57"/>
          <p:cNvSpPr/>
          <p:nvPr/>
        </p:nvSpPr>
        <p:spPr>
          <a:xfrm>
            <a:off x="6849687" y="357447"/>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diagram&#10;&#10;Description automatically generated" id="925" name="Google Shape;925;p57"/>
          <p:cNvPicPr preferRelativeResize="0"/>
          <p:nvPr/>
        </p:nvPicPr>
        <p:blipFill rotWithShape="1">
          <a:blip r:embed="rId3">
            <a:alphaModFix/>
          </a:blip>
          <a:srcRect b="-1" l="7032" r="-1" t="0"/>
          <a:stretch/>
        </p:blipFill>
        <p:spPr>
          <a:xfrm>
            <a:off x="7083423" y="581892"/>
            <a:ext cx="4397433" cy="2518756"/>
          </a:xfrm>
          <a:prstGeom prst="rect">
            <a:avLst/>
          </a:prstGeom>
          <a:noFill/>
          <a:ln>
            <a:noFill/>
          </a:ln>
        </p:spPr>
      </p:pic>
      <p:sp>
        <p:nvSpPr>
          <p:cNvPr id="926" name="Google Shape;926;p57"/>
          <p:cNvSpPr/>
          <p:nvPr/>
        </p:nvSpPr>
        <p:spPr>
          <a:xfrm>
            <a:off x="6849687" y="3505479"/>
            <a:ext cx="4845488" cy="292358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Graphical user interface, Teams&#10;&#10;Description automatically generated" id="927" name="Google Shape;927;p57"/>
          <p:cNvPicPr preferRelativeResize="0"/>
          <p:nvPr>
            <p:ph idx="2" type="pic"/>
          </p:nvPr>
        </p:nvPicPr>
        <p:blipFill rotWithShape="1">
          <a:blip r:embed="rId4">
            <a:alphaModFix/>
          </a:blip>
          <a:srcRect b="12471" l="-6539" r="6540" t="17003"/>
          <a:stretch/>
        </p:blipFill>
        <p:spPr>
          <a:xfrm>
            <a:off x="7083423" y="3707894"/>
            <a:ext cx="4395569" cy="2518756"/>
          </a:xfrm>
          <a:prstGeom prst="rect">
            <a:avLst/>
          </a:prstGeom>
          <a:noFill/>
          <a:ln>
            <a:noFill/>
          </a:ln>
        </p:spPr>
      </p:pic>
      <p:pic>
        <p:nvPicPr>
          <p:cNvPr descr="A picture containing clipart&#10;&#10;Description automatically generated" id="928" name="Google Shape;928;p57"/>
          <p:cNvPicPr preferRelativeResize="0"/>
          <p:nvPr/>
        </p:nvPicPr>
        <p:blipFill rotWithShape="1">
          <a:blip r:embed="rId5">
            <a:alphaModFix/>
          </a:blip>
          <a:srcRect b="0" l="51640" r="0" t="0"/>
          <a:stretch/>
        </p:blipFill>
        <p:spPr>
          <a:xfrm>
            <a:off x="7866585" y="183387"/>
            <a:ext cx="3578250" cy="3523872"/>
          </a:xfrm>
          <a:prstGeom prst="rect">
            <a:avLst/>
          </a:prstGeom>
          <a:noFill/>
          <a:ln>
            <a:noFill/>
          </a:ln>
        </p:spPr>
      </p:pic>
      <p:pic>
        <p:nvPicPr>
          <p:cNvPr descr="A picture containing clipart&#10;&#10;Description automatically generated" id="929" name="Google Shape;929;p57"/>
          <p:cNvPicPr preferRelativeResize="0"/>
          <p:nvPr/>
        </p:nvPicPr>
        <p:blipFill rotWithShape="1">
          <a:blip r:embed="rId5">
            <a:alphaModFix/>
          </a:blip>
          <a:srcRect b="0" l="0" r="49912" t="0"/>
          <a:stretch/>
        </p:blipFill>
        <p:spPr>
          <a:xfrm>
            <a:off x="5298472" y="2905194"/>
            <a:ext cx="3706125" cy="3523872"/>
          </a:xfrm>
          <a:prstGeom prst="rect">
            <a:avLst/>
          </a:prstGeom>
          <a:noFill/>
          <a:ln>
            <a:noFill/>
          </a:ln>
        </p:spPr>
      </p:pic>
      <p:sp>
        <p:nvSpPr>
          <p:cNvPr id="930" name="Google Shape;930;p57"/>
          <p:cNvSpPr txBox="1"/>
          <p:nvPr/>
        </p:nvSpPr>
        <p:spPr>
          <a:xfrm>
            <a:off x="6225112" y="6472794"/>
            <a:ext cx="6094638" cy="403637"/>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7F7F7F"/>
              </a:buClr>
              <a:buSzPts val="1400"/>
              <a:buFont typeface="Calibri"/>
              <a:buNone/>
            </a:pPr>
            <a:r>
              <a:rPr b="0" i="0" lang="en-US" sz="1400" u="none" cap="none" strike="noStrike">
                <a:solidFill>
                  <a:srgbClr val="7F7F7F"/>
                </a:solidFill>
                <a:latin typeface="Calibri"/>
                <a:ea typeface="Calibri"/>
                <a:cs typeface="Calibri"/>
                <a:sym typeface="Calibri"/>
              </a:rPr>
              <a:t>Lindenberger, A. (2019, March 31). </a:t>
            </a:r>
            <a:r>
              <a:rPr b="0" i="1" lang="en-US" sz="1400" u="none" cap="none" strike="noStrike">
                <a:solidFill>
                  <a:srgbClr val="7F7F7F"/>
                </a:solidFill>
                <a:latin typeface="Calibri"/>
                <a:ea typeface="Calibri"/>
                <a:cs typeface="Calibri"/>
                <a:sym typeface="Calibri"/>
              </a:rPr>
              <a:t>Why your donor doesn’t want to meet and what you can do about it. </a:t>
            </a:r>
            <a:r>
              <a:rPr b="0" i="0" lang="en-US" sz="1400" u="none" cap="none" strike="noStrike">
                <a:solidFill>
                  <a:srgbClr val="7F7F7F"/>
                </a:solidFill>
                <a:latin typeface="Calibri"/>
                <a:ea typeface="Calibri"/>
                <a:cs typeface="Calibri"/>
                <a:sym typeface="Calibri"/>
              </a:rPr>
              <a:t>[Slide deck]. </a:t>
            </a:r>
            <a:r>
              <a:rPr b="0" i="1" lang="en-US" sz="1400" u="none" cap="none" strike="noStrike">
                <a:solidFill>
                  <a:srgbClr val="7F7F7F"/>
                </a:solidFill>
                <a:latin typeface="Calibri"/>
                <a:ea typeface="Calibri"/>
                <a:cs typeface="Calibri"/>
                <a:sym typeface="Calibri"/>
              </a:rPr>
              <a:t>AFP ICON 2019</a:t>
            </a:r>
            <a:r>
              <a:rPr b="0" i="0" lang="en-US" sz="1400" u="none" cap="none" strike="noStrike">
                <a:solidFill>
                  <a:srgbClr val="7F7F7F"/>
                </a:solidFill>
                <a:latin typeface="Calibri"/>
                <a:ea typeface="Calibri"/>
                <a:cs typeface="Calibri"/>
                <a:sym typeface="Calibri"/>
              </a:rPr>
              <a:t>, San Antonio, TX. Slide 23.</a:t>
            </a:r>
            <a:endParaRPr b="0" i="0" sz="1600" u="none" cap="none" strike="noStrike">
              <a:solidFill>
                <a:srgbClr val="7F7F7F"/>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4" name="Shape 934"/>
        <p:cNvGrpSpPr/>
        <p:nvPr/>
      </p:nvGrpSpPr>
      <p:grpSpPr>
        <a:xfrm>
          <a:off x="0" y="0"/>
          <a:ext cx="0" cy="0"/>
          <a:chOff x="0" y="0"/>
          <a:chExt cx="0" cy="0"/>
        </a:xfrm>
      </p:grpSpPr>
      <p:sp>
        <p:nvSpPr>
          <p:cNvPr id="935" name="Google Shape;935;p5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36" name="Google Shape;936;p58"/>
          <p:cNvSpPr txBox="1"/>
          <p:nvPr>
            <p:ph type="title"/>
          </p:nvPr>
        </p:nvSpPr>
        <p:spPr>
          <a:xfrm>
            <a:off x="280088" y="-70871"/>
            <a:ext cx="4728594" cy="171679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600"/>
              <a:buFont typeface="Calibri"/>
              <a:buNone/>
            </a:pPr>
            <a:r>
              <a:rPr lang="en-US" sz="4600"/>
              <a:t>Survey outcomes: Learn something</a:t>
            </a:r>
            <a:endParaRPr/>
          </a:p>
        </p:txBody>
      </p:sp>
      <p:sp>
        <p:nvSpPr>
          <p:cNvPr id="937" name="Google Shape;937;p58"/>
          <p:cNvSpPr txBox="1"/>
          <p:nvPr>
            <p:ph idx="1" type="body"/>
          </p:nvPr>
        </p:nvSpPr>
        <p:spPr>
          <a:xfrm>
            <a:off x="280088" y="2236482"/>
            <a:ext cx="4880104" cy="4271005"/>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3200"/>
              <a:buNone/>
            </a:pPr>
            <a:r>
              <a:rPr lang="en-US" sz="3200"/>
              <a:t>These are persuasive surveys. The responses are intentionally biased. This means </a:t>
            </a:r>
            <a:r>
              <a:rPr lang="en-US" sz="3200" u="sng"/>
              <a:t>relative levels</a:t>
            </a:r>
            <a:r>
              <a:rPr lang="en-US" sz="3200"/>
              <a:t> will be more meaningful. </a:t>
            </a:r>
            <a:endParaRPr/>
          </a:p>
          <a:p>
            <a:pPr indent="-228600" lvl="0" marL="285750" rtl="0" algn="l">
              <a:lnSpc>
                <a:spcPct val="80000"/>
              </a:lnSpc>
              <a:spcBef>
                <a:spcPts val="1000"/>
              </a:spcBef>
              <a:spcAft>
                <a:spcPts val="0"/>
              </a:spcAft>
              <a:buClr>
                <a:schemeClr val="dk1"/>
              </a:buClr>
              <a:buSzPts val="3200"/>
              <a:buFont typeface="Arial"/>
              <a:buChar char="•"/>
            </a:pPr>
            <a:r>
              <a:rPr lang="en-US" sz="3200"/>
              <a:t>How does interest in project X </a:t>
            </a:r>
            <a:r>
              <a:rPr lang="en-US" sz="3200" u="sng"/>
              <a:t>compare with</a:t>
            </a:r>
            <a:r>
              <a:rPr lang="en-US" sz="3200"/>
              <a:t> project Y or Z?</a:t>
            </a:r>
            <a:endParaRPr/>
          </a:p>
          <a:p>
            <a:pPr indent="-228600" lvl="0" marL="285750" rtl="0" algn="l">
              <a:lnSpc>
                <a:spcPct val="80000"/>
              </a:lnSpc>
              <a:spcBef>
                <a:spcPts val="1000"/>
              </a:spcBef>
              <a:spcAft>
                <a:spcPts val="0"/>
              </a:spcAft>
              <a:buClr>
                <a:schemeClr val="dk1"/>
              </a:buClr>
              <a:buSzPts val="3200"/>
              <a:buFont typeface="Arial"/>
              <a:buChar char="•"/>
            </a:pPr>
            <a:r>
              <a:rPr lang="en-US" sz="3200" u="sng"/>
              <a:t>Relative</a:t>
            </a:r>
            <a:r>
              <a:rPr lang="en-US" sz="3200"/>
              <a:t> increases in estate gift interest reflect progress. </a:t>
            </a:r>
            <a:endParaRPr/>
          </a:p>
        </p:txBody>
      </p:sp>
      <p:pic>
        <p:nvPicPr>
          <p:cNvPr descr="Diagram&#10;&#10;Description automatically generated" id="938" name="Google Shape;938;p58"/>
          <p:cNvPicPr preferRelativeResize="0"/>
          <p:nvPr>
            <p:ph idx="2" type="pic"/>
          </p:nvPr>
        </p:nvPicPr>
        <p:blipFill rotWithShape="1">
          <a:blip r:embed="rId3">
            <a:alphaModFix/>
          </a:blip>
          <a:srcRect b="0" l="12386" r="12386" t="0"/>
          <a:stretch/>
        </p:blipFill>
        <p:spPr>
          <a:xfrm>
            <a:off x="5311702" y="10"/>
            <a:ext cx="6878775" cy="6857990"/>
          </a:xfrm>
          <a:prstGeom prst="rect">
            <a:avLst/>
          </a:prstGeom>
          <a:noFill/>
          <a:ln>
            <a:noFill/>
          </a:ln>
        </p:spPr>
      </p:pic>
      <p:cxnSp>
        <p:nvCxnSpPr>
          <p:cNvPr id="939" name="Google Shape;939;p58"/>
          <p:cNvCxnSpPr/>
          <p:nvPr/>
        </p:nvCxnSpPr>
        <p:spPr>
          <a:xfrm>
            <a:off x="386080" y="1920240"/>
            <a:ext cx="4409440" cy="0"/>
          </a:xfrm>
          <a:prstGeom prst="straightConnector1">
            <a:avLst/>
          </a:prstGeom>
          <a:noFill/>
          <a:ln cap="flat" cmpd="sng" w="57150">
            <a:solidFill>
              <a:srgbClr val="337992"/>
            </a:solidFill>
            <a:prstDash val="solid"/>
            <a:miter lim="800000"/>
            <a:headEnd len="sm" w="sm" type="none"/>
            <a:tailEnd len="sm" w="sm" type="non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3" name="Shape 943"/>
        <p:cNvGrpSpPr/>
        <p:nvPr/>
      </p:nvGrpSpPr>
      <p:grpSpPr>
        <a:xfrm>
          <a:off x="0" y="0"/>
          <a:ext cx="0" cy="0"/>
          <a:chOff x="0" y="0"/>
          <a:chExt cx="0" cy="0"/>
        </a:xfrm>
      </p:grpSpPr>
      <p:sp>
        <p:nvSpPr>
          <p:cNvPr id="944" name="Google Shape;944;p59"/>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45" name="Google Shape;945;p59"/>
          <p:cNvSpPr txBox="1"/>
          <p:nvPr>
            <p:ph type="title"/>
          </p:nvPr>
        </p:nvSpPr>
        <p:spPr>
          <a:xfrm>
            <a:off x="589560" y="547910"/>
            <a:ext cx="4804272" cy="143633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Survey outcomes: Learn something</a:t>
            </a:r>
            <a:endParaRPr/>
          </a:p>
        </p:txBody>
      </p:sp>
      <p:grpSp>
        <p:nvGrpSpPr>
          <p:cNvPr id="946" name="Google Shape;946;p59"/>
          <p:cNvGrpSpPr/>
          <p:nvPr/>
        </p:nvGrpSpPr>
        <p:grpSpPr>
          <a:xfrm>
            <a:off x="0" y="1083484"/>
            <a:ext cx="355196" cy="673460"/>
            <a:chOff x="0" y="823811"/>
            <a:chExt cx="355196" cy="673460"/>
          </a:xfrm>
        </p:grpSpPr>
        <p:sp>
          <p:nvSpPr>
            <p:cNvPr id="947" name="Google Shape;947;p59"/>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48" name="Google Shape;948;p59"/>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949" name="Google Shape;949;p59"/>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50" name="Google Shape;950;p59"/>
          <p:cNvSpPr txBox="1"/>
          <p:nvPr>
            <p:ph idx="1" type="body"/>
          </p:nvPr>
        </p:nvSpPr>
        <p:spPr>
          <a:xfrm>
            <a:off x="590719" y="2330505"/>
            <a:ext cx="4925498" cy="4090615"/>
          </a:xfrm>
          <a:prstGeom prst="rect">
            <a:avLst/>
          </a:prstGeom>
          <a:noFill/>
          <a:ln>
            <a:noFill/>
          </a:ln>
        </p:spPr>
        <p:txBody>
          <a:bodyPr anchorCtr="0" anchor="ctr" bIns="45700" lIns="91425" spcFirstLastPara="1" rIns="91425" wrap="square" tIns="45700">
            <a:noAutofit/>
          </a:bodyPr>
          <a:lstStyle/>
          <a:p>
            <a:pPr indent="-457200" lvl="0" marL="457200" rtl="0" algn="l">
              <a:lnSpc>
                <a:spcPct val="80000"/>
              </a:lnSpc>
              <a:spcBef>
                <a:spcPts val="0"/>
              </a:spcBef>
              <a:spcAft>
                <a:spcPts val="0"/>
              </a:spcAft>
              <a:buClr>
                <a:schemeClr val="dk1"/>
              </a:buClr>
              <a:buSzPts val="3200"/>
              <a:buFont typeface="Arial"/>
              <a:buChar char="•"/>
            </a:pPr>
            <a:r>
              <a:rPr lang="en-US" sz="3200"/>
              <a:t>Appeal letters can test words and phrases for small gifts, but this is harder for major gifts of assets</a:t>
            </a:r>
            <a:endParaRPr/>
          </a:p>
          <a:p>
            <a:pPr indent="-457200" lvl="0" marL="457200" rtl="0" algn="l">
              <a:lnSpc>
                <a:spcPct val="80000"/>
              </a:lnSpc>
              <a:spcBef>
                <a:spcPts val="1000"/>
              </a:spcBef>
              <a:spcAft>
                <a:spcPts val="0"/>
              </a:spcAft>
              <a:buClr>
                <a:schemeClr val="dk1"/>
              </a:buClr>
              <a:buSzPts val="3200"/>
              <a:buFont typeface="Arial"/>
              <a:buChar char="•"/>
            </a:pPr>
            <a:r>
              <a:rPr lang="en-US" sz="3200"/>
              <a:t>A survey can help because phrases or questions that increase predictions will also tend to increase donations</a:t>
            </a:r>
            <a:endParaRPr/>
          </a:p>
        </p:txBody>
      </p:sp>
      <p:sp>
        <p:nvSpPr>
          <p:cNvPr id="951" name="Google Shape;951;p59"/>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52" name="Google Shape;952;p59"/>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Graphical user interface&#10;&#10;Description automatically generated" id="953" name="Google Shape;953;p59"/>
          <p:cNvPicPr preferRelativeResize="0"/>
          <p:nvPr>
            <p:ph idx="2" type="pic"/>
          </p:nvPr>
        </p:nvPicPr>
        <p:blipFill rotWithShape="1">
          <a:blip r:embed="rId3">
            <a:alphaModFix/>
          </a:blip>
          <a:srcRect b="1322" l="40374" r="2100" t="10858"/>
          <a:stretch/>
        </p:blipFill>
        <p:spPr>
          <a:xfrm>
            <a:off x="5977788" y="799352"/>
            <a:ext cx="5425410" cy="525929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7" name="Shape 957"/>
        <p:cNvGrpSpPr/>
        <p:nvPr/>
      </p:nvGrpSpPr>
      <p:grpSpPr>
        <a:xfrm>
          <a:off x="0" y="0"/>
          <a:ext cx="0" cy="0"/>
          <a:chOff x="0" y="0"/>
          <a:chExt cx="0" cy="0"/>
        </a:xfrm>
      </p:grpSpPr>
      <p:sp>
        <p:nvSpPr>
          <p:cNvPr id="958" name="Google Shape;958;p60"/>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59" name="Google Shape;959;p60"/>
          <p:cNvSpPr txBox="1"/>
          <p:nvPr>
            <p:ph type="title"/>
          </p:nvPr>
        </p:nvSpPr>
        <p:spPr>
          <a:xfrm>
            <a:off x="640080" y="325369"/>
            <a:ext cx="4368602" cy="195684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4400"/>
              <a:t>Other survey issues: Print or online?</a:t>
            </a:r>
            <a:endParaRPr/>
          </a:p>
        </p:txBody>
      </p:sp>
      <p:sp>
        <p:nvSpPr>
          <p:cNvPr id="960" name="Google Shape;960;p60"/>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rgbClr val="C7210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61" name="Google Shape;961;p60"/>
          <p:cNvSpPr txBox="1"/>
          <p:nvPr>
            <p:ph idx="1" type="body"/>
          </p:nvPr>
        </p:nvSpPr>
        <p:spPr>
          <a:xfrm>
            <a:off x="213360" y="2910066"/>
            <a:ext cx="4670097" cy="3985101"/>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3200"/>
              <a:buFont typeface="Arial"/>
              <a:buChar char="•"/>
            </a:pPr>
            <a:r>
              <a:rPr lang="en-US" sz="3200"/>
              <a:t>The online survey is the cheapest</a:t>
            </a:r>
            <a:endParaRPr/>
          </a:p>
          <a:p>
            <a:pPr indent="-457200" lvl="0" marL="457200" rtl="0" algn="l">
              <a:lnSpc>
                <a:spcPct val="90000"/>
              </a:lnSpc>
              <a:spcBef>
                <a:spcPts val="1000"/>
              </a:spcBef>
              <a:spcAft>
                <a:spcPts val="0"/>
              </a:spcAft>
              <a:buClr>
                <a:schemeClr val="dk1"/>
              </a:buClr>
              <a:buSzPts val="3200"/>
              <a:buFont typeface="Arial"/>
              <a:buChar char="•"/>
            </a:pPr>
            <a:r>
              <a:rPr lang="en-US" sz="3200"/>
              <a:t>Reaching more people requires more channels </a:t>
            </a:r>
            <a:endParaRPr/>
          </a:p>
          <a:p>
            <a:pPr indent="-457200" lvl="0" marL="457200" rtl="0" algn="l">
              <a:lnSpc>
                <a:spcPct val="90000"/>
              </a:lnSpc>
              <a:spcBef>
                <a:spcPts val="1000"/>
              </a:spcBef>
              <a:spcAft>
                <a:spcPts val="0"/>
              </a:spcAft>
              <a:buClr>
                <a:schemeClr val="dk1"/>
              </a:buClr>
              <a:buSzPts val="3200"/>
              <a:buFont typeface="Arial"/>
              <a:buChar char="•"/>
            </a:pPr>
            <a:r>
              <a:rPr lang="en-US" sz="3200"/>
              <a:t>Ex: Mailing to the online non-responders then calling the online and mail non-responders</a:t>
            </a:r>
            <a:endParaRPr/>
          </a:p>
        </p:txBody>
      </p:sp>
      <p:pic>
        <p:nvPicPr>
          <p:cNvPr descr="Diagram&#10;&#10;Description automatically generated with medium confidence" id="962" name="Google Shape;962;p60"/>
          <p:cNvPicPr preferRelativeResize="0"/>
          <p:nvPr>
            <p:ph idx="2" type="pic"/>
          </p:nvPr>
        </p:nvPicPr>
        <p:blipFill rotWithShape="1">
          <a:blip r:embed="rId3">
            <a:alphaModFix/>
          </a:blip>
          <a:srcRect b="0" l="0" r="0" t="302"/>
          <a:stretch/>
        </p:blipFill>
        <p:spPr>
          <a:xfrm>
            <a:off x="5311702" y="10"/>
            <a:ext cx="6878775" cy="685799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3" name="Shape 303"/>
        <p:cNvGrpSpPr/>
        <p:nvPr/>
      </p:nvGrpSpPr>
      <p:grpSpPr>
        <a:xfrm>
          <a:off x="0" y="0"/>
          <a:ext cx="0" cy="0"/>
          <a:chOff x="0" y="0"/>
          <a:chExt cx="0" cy="0"/>
        </a:xfrm>
      </p:grpSpPr>
      <p:sp>
        <p:nvSpPr>
          <p:cNvPr id="304" name="Google Shape;304;p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5" name="Google Shape;305;p7"/>
          <p:cNvSpPr txBox="1"/>
          <p:nvPr>
            <p:ph type="title"/>
          </p:nvPr>
        </p:nvSpPr>
        <p:spPr>
          <a:xfrm>
            <a:off x="4583176" y="-11572"/>
            <a:ext cx="6894576" cy="1783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Questions won’t work if people won’t answer </a:t>
            </a:r>
            <a:endParaRPr/>
          </a:p>
        </p:txBody>
      </p:sp>
      <p:pic>
        <p:nvPicPr>
          <p:cNvPr descr="A picture containing silhouette&#10;&#10;Description automatically generated" id="306" name="Google Shape;306;p7"/>
          <p:cNvPicPr preferRelativeResize="0"/>
          <p:nvPr>
            <p:ph idx="2" type="pic"/>
          </p:nvPr>
        </p:nvPicPr>
        <p:blipFill rotWithShape="1">
          <a:blip r:embed="rId3">
            <a:alphaModFix/>
          </a:blip>
          <a:srcRect b="169" l="17868" r="23041" t="-169"/>
          <a:stretch/>
        </p:blipFill>
        <p:spPr>
          <a:xfrm>
            <a:off x="20" y="-11572"/>
            <a:ext cx="4052522" cy="6858000"/>
          </a:xfrm>
          <a:prstGeom prst="rect">
            <a:avLst/>
          </a:prstGeom>
          <a:noFill/>
          <a:ln>
            <a:noFill/>
          </a:ln>
        </p:spPr>
      </p:pic>
      <p:sp>
        <p:nvSpPr>
          <p:cNvPr id="307" name="Google Shape;307;p7"/>
          <p:cNvSpPr txBox="1"/>
          <p:nvPr>
            <p:ph idx="1" type="body"/>
          </p:nvPr>
        </p:nvSpPr>
        <p:spPr>
          <a:xfrm>
            <a:off x="4657344" y="2118756"/>
            <a:ext cx="7534656" cy="4162948"/>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3200"/>
              <a:buNone/>
            </a:pPr>
            <a:r>
              <a:rPr lang="en-US" sz="3200"/>
              <a:t>Justify asking questions:</a:t>
            </a:r>
            <a:endParaRPr/>
          </a:p>
          <a:p>
            <a:pPr indent="-457200" lvl="0" marL="457200" rtl="0" algn="l">
              <a:lnSpc>
                <a:spcPct val="80000"/>
              </a:lnSpc>
              <a:spcBef>
                <a:spcPts val="1800"/>
              </a:spcBef>
              <a:spcAft>
                <a:spcPts val="0"/>
              </a:spcAft>
              <a:buClr>
                <a:schemeClr val="dk1"/>
              </a:buClr>
              <a:buSzPts val="3200"/>
              <a:buFont typeface="Arial"/>
              <a:buChar char="•"/>
            </a:pPr>
            <a:r>
              <a:rPr lang="en-US" sz="3200"/>
              <a:t>I need your help or advice because </a:t>
            </a:r>
            <a:endParaRPr/>
          </a:p>
          <a:p>
            <a:pPr indent="-228600" lvl="2" marL="1257300" rtl="0" algn="l">
              <a:lnSpc>
                <a:spcPct val="80000"/>
              </a:lnSpc>
              <a:spcBef>
                <a:spcPts val="600"/>
              </a:spcBef>
              <a:spcAft>
                <a:spcPts val="0"/>
              </a:spcAft>
              <a:buClr>
                <a:schemeClr val="dk1"/>
              </a:buClr>
              <a:buSzPts val="3200"/>
              <a:buFont typeface="Arial"/>
              <a:buChar char="•"/>
            </a:pPr>
            <a:r>
              <a:rPr lang="en-US" sz="3200"/>
              <a:t>I’m new here</a:t>
            </a:r>
            <a:endParaRPr/>
          </a:p>
          <a:p>
            <a:pPr indent="-228600" lvl="2" marL="1257300" rtl="0" algn="l">
              <a:lnSpc>
                <a:spcPct val="80000"/>
              </a:lnSpc>
              <a:spcBef>
                <a:spcPts val="600"/>
              </a:spcBef>
              <a:spcAft>
                <a:spcPts val="0"/>
              </a:spcAft>
              <a:buClr>
                <a:schemeClr val="dk1"/>
              </a:buClr>
              <a:buSzPts val="3200"/>
              <a:buFont typeface="Arial"/>
              <a:buChar char="•"/>
            </a:pPr>
            <a:r>
              <a:rPr lang="en-US" sz="3200"/>
              <a:t>We have a problem</a:t>
            </a:r>
            <a:endParaRPr/>
          </a:p>
          <a:p>
            <a:pPr indent="-228600" lvl="2" marL="1257300" rtl="0" algn="l">
              <a:lnSpc>
                <a:spcPct val="80000"/>
              </a:lnSpc>
              <a:spcBef>
                <a:spcPts val="600"/>
              </a:spcBef>
              <a:spcAft>
                <a:spcPts val="0"/>
              </a:spcAft>
              <a:buClr>
                <a:schemeClr val="dk1"/>
              </a:buClr>
              <a:buSzPts val="3200"/>
              <a:buFont typeface="Arial"/>
              <a:buChar char="•"/>
            </a:pPr>
            <a:r>
              <a:rPr lang="en-US" sz="3200"/>
              <a:t>We have an idea</a:t>
            </a:r>
            <a:endParaRPr/>
          </a:p>
          <a:p>
            <a:pPr indent="-228600" lvl="2" marL="1257300" rtl="0" algn="l">
              <a:lnSpc>
                <a:spcPct val="80000"/>
              </a:lnSpc>
              <a:spcBef>
                <a:spcPts val="600"/>
              </a:spcBef>
              <a:spcAft>
                <a:spcPts val="0"/>
              </a:spcAft>
              <a:buClr>
                <a:schemeClr val="dk1"/>
              </a:buClr>
              <a:buSzPts val="3200"/>
              <a:buFont typeface="Arial"/>
              <a:buChar char="•"/>
            </a:pPr>
            <a:r>
              <a:rPr lang="en-US" sz="3200"/>
              <a:t>You’re in charge</a:t>
            </a:r>
            <a:endParaRPr/>
          </a:p>
          <a:p>
            <a:pPr indent="-228600" lvl="2" marL="1257300" rtl="0" algn="l">
              <a:lnSpc>
                <a:spcPct val="80000"/>
              </a:lnSpc>
              <a:spcBef>
                <a:spcPts val="600"/>
              </a:spcBef>
              <a:spcAft>
                <a:spcPts val="0"/>
              </a:spcAft>
              <a:buClr>
                <a:schemeClr val="dk1"/>
              </a:buClr>
              <a:buSzPts val="3200"/>
              <a:buFont typeface="Arial"/>
              <a:buChar char="•"/>
            </a:pPr>
            <a:r>
              <a:rPr lang="en-US" sz="3200"/>
              <a:t>You’re important</a:t>
            </a:r>
            <a:endParaRPr/>
          </a:p>
          <a:p>
            <a:pPr indent="-457200" lvl="0" marL="457200" rtl="0" algn="l">
              <a:lnSpc>
                <a:spcPct val="80000"/>
              </a:lnSpc>
              <a:spcBef>
                <a:spcPts val="1800"/>
              </a:spcBef>
              <a:spcAft>
                <a:spcPts val="0"/>
              </a:spcAft>
              <a:buClr>
                <a:schemeClr val="dk1"/>
              </a:buClr>
              <a:buSzPts val="3200"/>
              <a:buFont typeface="Arial"/>
              <a:buChar char="•"/>
            </a:pPr>
            <a:r>
              <a:rPr lang="en-US" sz="3200"/>
              <a:t>I can help or advise you</a:t>
            </a:r>
            <a:endParaRPr/>
          </a:p>
          <a:p>
            <a:pPr indent="-457200" lvl="0" marL="457200" rtl="0" algn="l">
              <a:lnSpc>
                <a:spcPct val="80000"/>
              </a:lnSpc>
              <a:spcBef>
                <a:spcPts val="1800"/>
              </a:spcBef>
              <a:spcAft>
                <a:spcPts val="0"/>
              </a:spcAft>
              <a:buClr>
                <a:schemeClr val="dk1"/>
              </a:buClr>
              <a:buSzPts val="3200"/>
              <a:buFont typeface="Arial"/>
              <a:buChar char="•"/>
            </a:pPr>
            <a:r>
              <a:rPr lang="en-US" sz="3200"/>
              <a:t>I’m interested in your story</a:t>
            </a:r>
            <a:endParaRPr/>
          </a:p>
        </p:txBody>
      </p:sp>
      <p:pic>
        <p:nvPicPr>
          <p:cNvPr descr="Logo&#10;&#10;Description automatically generated" id="308" name="Google Shape;308;p7"/>
          <p:cNvPicPr preferRelativeResize="0"/>
          <p:nvPr/>
        </p:nvPicPr>
        <p:blipFill rotWithShape="1">
          <a:blip r:embed="rId4">
            <a:alphaModFix/>
          </a:blip>
          <a:srcRect b="0" l="0" r="0" t="0"/>
          <a:stretch/>
        </p:blipFill>
        <p:spPr>
          <a:xfrm>
            <a:off x="4429760" y="1771507"/>
            <a:ext cx="7609840" cy="34724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6" name="Shape 966"/>
        <p:cNvGrpSpPr/>
        <p:nvPr/>
      </p:nvGrpSpPr>
      <p:grpSpPr>
        <a:xfrm>
          <a:off x="0" y="0"/>
          <a:ext cx="0" cy="0"/>
          <a:chOff x="0" y="0"/>
          <a:chExt cx="0" cy="0"/>
        </a:xfrm>
      </p:grpSpPr>
      <p:sp>
        <p:nvSpPr>
          <p:cNvPr id="967" name="Google Shape;967;p6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68" name="Google Shape;968;p61"/>
          <p:cNvSpPr txBox="1"/>
          <p:nvPr>
            <p:ph type="title"/>
          </p:nvPr>
        </p:nvSpPr>
        <p:spPr>
          <a:xfrm>
            <a:off x="6739128" y="618211"/>
            <a:ext cx="5452872" cy="147680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Other survey issues: </a:t>
            </a:r>
            <a:br>
              <a:rPr lang="en-US" sz="4400">
                <a:solidFill>
                  <a:schemeClr val="dk1"/>
                </a:solidFill>
                <a:latin typeface="Calibri"/>
                <a:ea typeface="Calibri"/>
                <a:cs typeface="Calibri"/>
                <a:sym typeface="Calibri"/>
              </a:rPr>
            </a:br>
            <a:r>
              <a:rPr lang="en-US" sz="4400">
                <a:solidFill>
                  <a:schemeClr val="dk1"/>
                </a:solidFill>
                <a:latin typeface="Calibri"/>
                <a:ea typeface="Calibri"/>
                <a:cs typeface="Calibri"/>
                <a:sym typeface="Calibri"/>
              </a:rPr>
              <a:t>How long should it be?</a:t>
            </a:r>
            <a:endParaRPr/>
          </a:p>
        </p:txBody>
      </p:sp>
      <p:pic>
        <p:nvPicPr>
          <p:cNvPr id="969" name="Google Shape;969;p61"/>
          <p:cNvPicPr preferRelativeResize="0"/>
          <p:nvPr>
            <p:ph idx="2" type="pic"/>
          </p:nvPr>
        </p:nvPicPr>
        <p:blipFill rotWithShape="1">
          <a:blip r:embed="rId3">
            <a:alphaModFix/>
          </a:blip>
          <a:srcRect b="0" l="26715" r="4575" t="-2"/>
          <a:stretch/>
        </p:blipFill>
        <p:spPr>
          <a:xfrm>
            <a:off x="792" y="159976"/>
            <a:ext cx="6738335" cy="6717999"/>
          </a:xfrm>
          <a:prstGeom prst="rect">
            <a:avLst/>
          </a:prstGeom>
          <a:noFill/>
          <a:ln>
            <a:noFill/>
          </a:ln>
        </p:spPr>
      </p:pic>
      <p:sp>
        <p:nvSpPr>
          <p:cNvPr id="970" name="Google Shape;970;p61"/>
          <p:cNvSpPr/>
          <p:nvPr/>
        </p:nvSpPr>
        <p:spPr>
          <a:xfrm>
            <a:off x="6739128" y="2372868"/>
            <a:ext cx="3255095" cy="18288"/>
          </a:xfrm>
          <a:custGeom>
            <a:rect b="b" l="l" r="r" t="t"/>
            <a:pathLst>
              <a:path extrusionOk="0" fill="none" h="18288"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extrusionOk="0" h="18288"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71" name="Google Shape;971;p61"/>
          <p:cNvSpPr txBox="1"/>
          <p:nvPr>
            <p:ph idx="1" type="body"/>
          </p:nvPr>
        </p:nvSpPr>
        <p:spPr>
          <a:xfrm>
            <a:off x="6739128" y="2664886"/>
            <a:ext cx="4818888" cy="421308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en-US" sz="3200"/>
              <a:t>Some donor surveys use just a few questions. (An appeal reply card might add just one or two.) Others are several pages long. </a:t>
            </a:r>
            <a:endParaRPr sz="1200"/>
          </a:p>
          <a:p>
            <a:pPr indent="0" lvl="0" marL="0" rtl="0" algn="l">
              <a:lnSpc>
                <a:spcPct val="90000"/>
              </a:lnSpc>
              <a:spcBef>
                <a:spcPts val="1000"/>
              </a:spcBef>
              <a:spcAft>
                <a:spcPts val="0"/>
              </a:spcAft>
              <a:buClr>
                <a:schemeClr val="dk1"/>
              </a:buClr>
              <a:buSzPts val="1200"/>
              <a:buNone/>
            </a:pPr>
            <a:r>
              <a:t/>
            </a:r>
            <a:endParaRPr sz="1200"/>
          </a:p>
          <a:p>
            <a:pPr indent="0" lvl="0" marL="0" rtl="0" algn="l">
              <a:lnSpc>
                <a:spcPct val="90000"/>
              </a:lnSpc>
              <a:spcBef>
                <a:spcPts val="1000"/>
              </a:spcBef>
              <a:spcAft>
                <a:spcPts val="0"/>
              </a:spcAft>
              <a:buClr>
                <a:schemeClr val="dk1"/>
              </a:buClr>
              <a:buSzPts val="3200"/>
              <a:buNone/>
            </a:pPr>
            <a:r>
              <a:rPr lang="en-US" sz="3200"/>
              <a:t>Which is better? It’s a tradeoff.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5" name="Shape 975"/>
        <p:cNvGrpSpPr/>
        <p:nvPr/>
      </p:nvGrpSpPr>
      <p:grpSpPr>
        <a:xfrm>
          <a:off x="0" y="0"/>
          <a:ext cx="0" cy="0"/>
          <a:chOff x="0" y="0"/>
          <a:chExt cx="0" cy="0"/>
        </a:xfrm>
      </p:grpSpPr>
      <p:sp>
        <p:nvSpPr>
          <p:cNvPr id="976" name="Google Shape;976;p62"/>
          <p:cNvSpPr/>
          <p:nvPr/>
        </p:nvSpPr>
        <p:spPr>
          <a:xfrm>
            <a:off x="327546" y="321732"/>
            <a:ext cx="7058307" cy="1964266"/>
          </a:xfrm>
          <a:prstGeom prst="rect">
            <a:avLst/>
          </a:prstGeom>
          <a:solidFill>
            <a:srgbClr val="548135">
              <a:alpha val="9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77" name="Google Shape;977;p62"/>
          <p:cNvSpPr txBox="1"/>
          <p:nvPr>
            <p:ph type="title"/>
          </p:nvPr>
        </p:nvSpPr>
        <p:spPr>
          <a:xfrm>
            <a:off x="524256" y="491260"/>
            <a:ext cx="6594189" cy="162521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5400"/>
              <a:buFont typeface="Calibri"/>
              <a:buNone/>
            </a:pPr>
            <a:r>
              <a:rPr lang="en-US" sz="5400">
                <a:solidFill>
                  <a:srgbClr val="FFFFFF"/>
                </a:solidFill>
              </a:rPr>
              <a:t>When more is better</a:t>
            </a:r>
            <a:endParaRPr/>
          </a:p>
        </p:txBody>
      </p:sp>
      <p:sp>
        <p:nvSpPr>
          <p:cNvPr id="978" name="Google Shape;978;p62"/>
          <p:cNvSpPr/>
          <p:nvPr/>
        </p:nvSpPr>
        <p:spPr>
          <a:xfrm>
            <a:off x="7556975" y="321732"/>
            <a:ext cx="4313293" cy="6214534"/>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79" name="Google Shape;979;p62"/>
          <p:cNvSpPr txBox="1"/>
          <p:nvPr>
            <p:ph idx="1" type="body"/>
          </p:nvPr>
        </p:nvSpPr>
        <p:spPr>
          <a:xfrm>
            <a:off x="7747907" y="321731"/>
            <a:ext cx="3861707" cy="6214533"/>
          </a:xfrm>
          <a:prstGeom prst="rect">
            <a:avLst/>
          </a:prstGeom>
          <a:no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Clr>
                <a:srgbClr val="FFFFFF"/>
              </a:buClr>
              <a:buSzPts val="3200"/>
              <a:buFont typeface="Arial"/>
              <a:buChar char="•"/>
            </a:pPr>
            <a:r>
              <a:rPr lang="en-US" sz="3200">
                <a:solidFill>
                  <a:srgbClr val="FFFFFF"/>
                </a:solidFill>
              </a:rPr>
              <a:t>One experiment used some of the previous questions about the donor’s (1) people, (2) values, and (3) life story connections</a:t>
            </a:r>
            <a:endParaRPr/>
          </a:p>
          <a:p>
            <a:pPr indent="-457200" lvl="0" marL="457200" rtl="0" algn="l">
              <a:lnSpc>
                <a:spcPct val="90000"/>
              </a:lnSpc>
              <a:spcBef>
                <a:spcPts val="2400"/>
              </a:spcBef>
              <a:spcAft>
                <a:spcPts val="0"/>
              </a:spcAft>
              <a:buClr>
                <a:srgbClr val="FFFFFF"/>
              </a:buClr>
              <a:buSzPts val="3200"/>
              <a:buFont typeface="Arial"/>
              <a:buChar char="•"/>
            </a:pPr>
            <a:r>
              <a:rPr lang="en-US" sz="3200">
                <a:solidFill>
                  <a:srgbClr val="FFFFFF"/>
                </a:solidFill>
              </a:rPr>
              <a:t>Using all three types worked better than using any one or two alone</a:t>
            </a:r>
            <a:endParaRPr/>
          </a:p>
        </p:txBody>
      </p:sp>
      <p:pic>
        <p:nvPicPr>
          <p:cNvPr id="980" name="Google Shape;980;p62"/>
          <p:cNvPicPr preferRelativeResize="0"/>
          <p:nvPr/>
        </p:nvPicPr>
        <p:blipFill rotWithShape="1">
          <a:blip r:embed="rId3">
            <a:alphaModFix/>
          </a:blip>
          <a:srcRect b="-624" l="-1926" r="-788" t="514"/>
          <a:stretch/>
        </p:blipFill>
        <p:spPr>
          <a:xfrm>
            <a:off x="347425" y="2423719"/>
            <a:ext cx="7058306" cy="4080254"/>
          </a:xfrm>
          <a:prstGeom prst="rect">
            <a:avLst/>
          </a:prstGeom>
          <a:noFill/>
          <a:ln>
            <a:noFill/>
          </a:ln>
        </p:spPr>
      </p:pic>
      <p:sp>
        <p:nvSpPr>
          <p:cNvPr id="981" name="Google Shape;981;p62"/>
          <p:cNvSpPr txBox="1"/>
          <p:nvPr/>
        </p:nvSpPr>
        <p:spPr>
          <a:xfrm>
            <a:off x="2525604" y="3429000"/>
            <a:ext cx="3820886" cy="23083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7200"/>
              <a:buFont typeface="Calibri"/>
              <a:buNone/>
            </a:pPr>
            <a:r>
              <a:rPr b="0" i="0" lang="en-US" sz="7200" u="none" cap="none" strike="noStrike">
                <a:solidFill>
                  <a:srgbClr val="FFFFFF"/>
                </a:solidFill>
                <a:latin typeface="Calibri"/>
                <a:ea typeface="Calibri"/>
                <a:cs typeface="Calibri"/>
                <a:sym typeface="Calibri"/>
              </a:rPr>
              <a:t>3&gt;2</a:t>
            </a:r>
            <a:endParaRPr/>
          </a:p>
          <a:p>
            <a:pPr indent="0" lvl="0" marL="0" marR="0" rtl="0" algn="ctr">
              <a:lnSpc>
                <a:spcPct val="100000"/>
              </a:lnSpc>
              <a:spcBef>
                <a:spcPts val="0"/>
              </a:spcBef>
              <a:spcAft>
                <a:spcPts val="0"/>
              </a:spcAft>
              <a:buClr>
                <a:srgbClr val="FFFFFF"/>
              </a:buClr>
              <a:buSzPts val="7200"/>
              <a:buFont typeface="Calibri"/>
              <a:buNone/>
            </a:pPr>
            <a:r>
              <a:rPr b="0" i="0" lang="en-US" sz="7200" u="none" cap="none" strike="noStrike">
                <a:solidFill>
                  <a:srgbClr val="FFFFFF"/>
                </a:solidFill>
                <a:latin typeface="Calibri"/>
                <a:ea typeface="Calibri"/>
                <a:cs typeface="Calibri"/>
                <a:sym typeface="Calibri"/>
              </a:rPr>
              <a:t>3&gt;1</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5" name="Shape 985"/>
        <p:cNvGrpSpPr/>
        <p:nvPr/>
      </p:nvGrpSpPr>
      <p:grpSpPr>
        <a:xfrm>
          <a:off x="0" y="0"/>
          <a:ext cx="0" cy="0"/>
          <a:chOff x="0" y="0"/>
          <a:chExt cx="0" cy="0"/>
        </a:xfrm>
      </p:grpSpPr>
      <p:sp>
        <p:nvSpPr>
          <p:cNvPr id="986" name="Google Shape;986;p63"/>
          <p:cNvSpPr/>
          <p:nvPr/>
        </p:nvSpPr>
        <p:spPr>
          <a:xfrm>
            <a:off x="327546" y="321732"/>
            <a:ext cx="7058307" cy="1964266"/>
          </a:xfrm>
          <a:prstGeom prst="rect">
            <a:avLst/>
          </a:prstGeom>
          <a:solidFill>
            <a:srgbClr val="548135">
              <a:alpha val="9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87" name="Google Shape;987;p63"/>
          <p:cNvSpPr txBox="1"/>
          <p:nvPr>
            <p:ph type="title"/>
          </p:nvPr>
        </p:nvSpPr>
        <p:spPr>
          <a:xfrm>
            <a:off x="524256" y="491260"/>
            <a:ext cx="6594189" cy="162521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5400"/>
              <a:buFont typeface="Calibri"/>
              <a:buNone/>
            </a:pPr>
            <a:r>
              <a:rPr lang="en-US" sz="5400">
                <a:solidFill>
                  <a:srgbClr val="FFFFFF"/>
                </a:solidFill>
              </a:rPr>
              <a:t>When more is better</a:t>
            </a:r>
            <a:endParaRPr/>
          </a:p>
        </p:txBody>
      </p:sp>
      <p:sp>
        <p:nvSpPr>
          <p:cNvPr id="988" name="Google Shape;988;p63"/>
          <p:cNvSpPr/>
          <p:nvPr/>
        </p:nvSpPr>
        <p:spPr>
          <a:xfrm>
            <a:off x="7556975" y="321732"/>
            <a:ext cx="4313293" cy="6214534"/>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89" name="Google Shape;989;p63"/>
          <p:cNvSpPr txBox="1"/>
          <p:nvPr>
            <p:ph idx="1" type="body"/>
          </p:nvPr>
        </p:nvSpPr>
        <p:spPr>
          <a:xfrm>
            <a:off x="8016240" y="321731"/>
            <a:ext cx="3362960" cy="621453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None/>
            </a:pPr>
            <a:r>
              <a:rPr lang="en-US" sz="3200">
                <a:solidFill>
                  <a:srgbClr val="FFFFFF"/>
                </a:solidFill>
              </a:rPr>
              <a:t>Another experiment found reading seven planned gift donor stories worked better than reading four, which worked better than reading none</a:t>
            </a:r>
            <a:endParaRPr/>
          </a:p>
        </p:txBody>
      </p:sp>
      <p:pic>
        <p:nvPicPr>
          <p:cNvPr id="990" name="Google Shape;990;p63"/>
          <p:cNvPicPr preferRelativeResize="0"/>
          <p:nvPr/>
        </p:nvPicPr>
        <p:blipFill rotWithShape="1">
          <a:blip r:embed="rId3">
            <a:alphaModFix/>
          </a:blip>
          <a:srcRect b="-624" l="-1926" r="-788" t="514"/>
          <a:stretch/>
        </p:blipFill>
        <p:spPr>
          <a:xfrm>
            <a:off x="327547" y="2423719"/>
            <a:ext cx="7058306" cy="4080254"/>
          </a:xfrm>
          <a:prstGeom prst="rect">
            <a:avLst/>
          </a:prstGeom>
          <a:noFill/>
          <a:ln>
            <a:noFill/>
          </a:ln>
        </p:spPr>
      </p:pic>
      <p:sp>
        <p:nvSpPr>
          <p:cNvPr id="991" name="Google Shape;991;p63"/>
          <p:cNvSpPr txBox="1"/>
          <p:nvPr/>
        </p:nvSpPr>
        <p:spPr>
          <a:xfrm>
            <a:off x="2555421" y="3428997"/>
            <a:ext cx="3820886" cy="23083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7200"/>
              <a:buFont typeface="Calibri"/>
              <a:buNone/>
            </a:pPr>
            <a:r>
              <a:rPr b="0" i="0" lang="en-US" sz="7200" u="none" cap="none" strike="noStrike">
                <a:solidFill>
                  <a:srgbClr val="FFFFFF"/>
                </a:solidFill>
                <a:latin typeface="Calibri"/>
                <a:ea typeface="Calibri"/>
                <a:cs typeface="Calibri"/>
                <a:sym typeface="Calibri"/>
              </a:rPr>
              <a:t>7&gt;4</a:t>
            </a:r>
            <a:endParaRPr/>
          </a:p>
          <a:p>
            <a:pPr indent="0" lvl="0" marL="0" marR="0" rtl="0" algn="ctr">
              <a:lnSpc>
                <a:spcPct val="100000"/>
              </a:lnSpc>
              <a:spcBef>
                <a:spcPts val="0"/>
              </a:spcBef>
              <a:spcAft>
                <a:spcPts val="0"/>
              </a:spcAft>
              <a:buClr>
                <a:srgbClr val="FFFFFF"/>
              </a:buClr>
              <a:buSzPts val="7200"/>
              <a:buFont typeface="Calibri"/>
              <a:buNone/>
            </a:pPr>
            <a:r>
              <a:rPr b="0" i="0" lang="en-US" sz="7200" u="none" cap="none" strike="noStrike">
                <a:solidFill>
                  <a:srgbClr val="FFFFFF"/>
                </a:solidFill>
                <a:latin typeface="Calibri"/>
                <a:ea typeface="Calibri"/>
                <a:cs typeface="Calibri"/>
                <a:sym typeface="Calibri"/>
              </a:rPr>
              <a:t>4&gt;0</a:t>
            </a:r>
            <a:endParaRPr/>
          </a:p>
        </p:txBody>
      </p:sp>
      <p:sp>
        <p:nvSpPr>
          <p:cNvPr id="992" name="Google Shape;992;p63"/>
          <p:cNvSpPr txBox="1"/>
          <p:nvPr/>
        </p:nvSpPr>
        <p:spPr>
          <a:xfrm>
            <a:off x="-48988" y="6503973"/>
            <a:ext cx="8563656" cy="403637"/>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757070"/>
              </a:buClr>
              <a:buSzPts val="1400"/>
              <a:buFont typeface="Calibri"/>
              <a:buNone/>
            </a:pPr>
            <a:r>
              <a:rPr b="0" i="0" lang="en-US" sz="1400" u="none" cap="none" strike="noStrike">
                <a:solidFill>
                  <a:srgbClr val="757070"/>
                </a:solidFill>
                <a:latin typeface="Calibri"/>
                <a:ea typeface="Calibri"/>
                <a:cs typeface="Calibri"/>
                <a:sym typeface="Calibri"/>
              </a:rPr>
              <a:t>James, R. N., III., &amp; Routley, C. (2016). We the living: the effects of living and deceased donor stories on charitable bequest giving intentions. International Journal of Nonprofit and Voluntary Sector Marketing, 21(2), 109-117.</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6" name="Shape 996"/>
        <p:cNvGrpSpPr/>
        <p:nvPr/>
      </p:nvGrpSpPr>
      <p:grpSpPr>
        <a:xfrm>
          <a:off x="0" y="0"/>
          <a:ext cx="0" cy="0"/>
          <a:chOff x="0" y="0"/>
          <a:chExt cx="0" cy="0"/>
        </a:xfrm>
      </p:grpSpPr>
      <p:sp>
        <p:nvSpPr>
          <p:cNvPr id="997" name="Google Shape;997;p6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98" name="Google Shape;998;p64"/>
          <p:cNvSpPr txBox="1"/>
          <p:nvPr>
            <p:ph type="title"/>
          </p:nvPr>
        </p:nvSpPr>
        <p:spPr>
          <a:xfrm>
            <a:off x="640080" y="325369"/>
            <a:ext cx="4368602" cy="195684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When more is better</a:t>
            </a:r>
            <a:endParaRPr/>
          </a:p>
        </p:txBody>
      </p:sp>
      <p:sp>
        <p:nvSpPr>
          <p:cNvPr id="999" name="Google Shape;999;p64"/>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00" name="Google Shape;1000;p64"/>
          <p:cNvSpPr txBox="1"/>
          <p:nvPr>
            <p:ph idx="1" type="body"/>
          </p:nvPr>
        </p:nvSpPr>
        <p:spPr>
          <a:xfrm>
            <a:off x="640080" y="2872899"/>
            <a:ext cx="4862649" cy="3109669"/>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3200"/>
              <a:buNone/>
            </a:pPr>
            <a:r>
              <a:rPr lang="en-US" sz="3200"/>
              <a:t>In experiments, triggering more expressions of an attitude increases commitment to the underlying belief and also actions that match those beliefs</a:t>
            </a:r>
            <a:endParaRPr/>
          </a:p>
        </p:txBody>
      </p:sp>
      <p:pic>
        <p:nvPicPr>
          <p:cNvPr descr="A picture containing text, vector graphics&#10;&#10;Description automatically generated" id="1001" name="Google Shape;1001;p64"/>
          <p:cNvPicPr preferRelativeResize="0"/>
          <p:nvPr>
            <p:ph idx="2" type="pic"/>
          </p:nvPr>
        </p:nvPicPr>
        <p:blipFill rotWithShape="1">
          <a:blip r:embed="rId3">
            <a:alphaModFix/>
          </a:blip>
          <a:srcRect b="0" l="0" r="0" t="302"/>
          <a:stretch/>
        </p:blipFill>
        <p:spPr>
          <a:xfrm>
            <a:off x="5311702" y="10"/>
            <a:ext cx="6878775" cy="6857990"/>
          </a:xfrm>
          <a:prstGeom prst="rect">
            <a:avLst/>
          </a:prstGeom>
          <a:noFill/>
          <a:ln>
            <a:noFill/>
          </a:ln>
        </p:spPr>
      </p:pic>
      <p:sp>
        <p:nvSpPr>
          <p:cNvPr id="1002" name="Google Shape;1002;p64"/>
          <p:cNvSpPr txBox="1"/>
          <p:nvPr/>
        </p:nvSpPr>
        <p:spPr>
          <a:xfrm>
            <a:off x="-3180" y="6055720"/>
            <a:ext cx="5783494" cy="810928"/>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757070"/>
              </a:buClr>
              <a:buSzPts val="1100"/>
              <a:buFont typeface="Calibri"/>
              <a:buNone/>
            </a:pPr>
            <a:r>
              <a:rPr b="0" i="0" lang="en-US" sz="1100" u="none" cap="none" strike="noStrike">
                <a:solidFill>
                  <a:srgbClr val="757070"/>
                </a:solidFill>
                <a:latin typeface="Calibri"/>
                <a:ea typeface="Calibri"/>
                <a:cs typeface="Calibri"/>
                <a:sym typeface="Calibri"/>
              </a:rPr>
              <a:t>Descheemaeker, M., Spruy, A., Faxio, R. H., &amp; Hermans, D. (2017). On the generalization of attitude accessibility after repeated attitude expression. </a:t>
            </a:r>
            <a:r>
              <a:rPr b="0" i="1" lang="en-US" sz="1100" u="none" cap="none" strike="noStrike">
                <a:solidFill>
                  <a:srgbClr val="757070"/>
                </a:solidFill>
                <a:latin typeface="Calibri"/>
                <a:ea typeface="Calibri"/>
                <a:cs typeface="Calibri"/>
                <a:sym typeface="Calibri"/>
              </a:rPr>
              <a:t>European Journal of Social Psychology, 47</a:t>
            </a:r>
            <a:r>
              <a:rPr b="0" i="0" lang="en-US" sz="1100" u="none" cap="none" strike="noStrike">
                <a:solidFill>
                  <a:srgbClr val="757070"/>
                </a:solidFill>
                <a:latin typeface="Calibri"/>
                <a:ea typeface="Calibri"/>
                <a:cs typeface="Calibri"/>
                <a:sym typeface="Calibri"/>
              </a:rPr>
              <a:t>, 97-104; Downing, J. W., Judd, C. M., &amp; Brauer, M. (1992). Effects of repeated expressions on attitude extremity. </a:t>
            </a:r>
            <a:r>
              <a:rPr b="0" i="1" lang="en-US" sz="1100" u="none" cap="none" strike="noStrike">
                <a:solidFill>
                  <a:srgbClr val="757070"/>
                </a:solidFill>
                <a:latin typeface="Calibri"/>
                <a:ea typeface="Calibri"/>
                <a:cs typeface="Calibri"/>
                <a:sym typeface="Calibri"/>
              </a:rPr>
              <a:t>Journal of Personality and Social Psychology, 63(</a:t>
            </a:r>
            <a:r>
              <a:rPr b="0" i="0" lang="en-US" sz="1100" u="none" cap="none" strike="noStrike">
                <a:solidFill>
                  <a:srgbClr val="757070"/>
                </a:solidFill>
                <a:latin typeface="Calibri"/>
                <a:ea typeface="Calibri"/>
                <a:cs typeface="Calibri"/>
                <a:sym typeface="Calibri"/>
              </a:rPr>
              <a:t>1), 17-29; Holland, R. W., Verplanken, B., &amp; van Knippenberg, A. (2003). From repetition to conviction: Attitude accessibility as a determinant of attitude certainty</a:t>
            </a:r>
            <a:r>
              <a:rPr b="0" i="1" lang="en-US" sz="1100" u="none" cap="none" strike="noStrike">
                <a:solidFill>
                  <a:srgbClr val="757070"/>
                </a:solidFill>
                <a:latin typeface="Calibri"/>
                <a:ea typeface="Calibri"/>
                <a:cs typeface="Calibri"/>
                <a:sym typeface="Calibri"/>
              </a:rPr>
              <a:t>. Journal of Experimental Social Psychology, 39</a:t>
            </a:r>
            <a:r>
              <a:rPr b="0" i="0" lang="en-US" sz="1100" u="none" cap="none" strike="noStrike">
                <a:solidFill>
                  <a:srgbClr val="757070"/>
                </a:solidFill>
                <a:latin typeface="Calibri"/>
                <a:ea typeface="Calibri"/>
                <a:cs typeface="Calibri"/>
                <a:sym typeface="Calibri"/>
              </a:rPr>
              <a:t>(6), 594-601.</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6" name="Shape 1006"/>
        <p:cNvGrpSpPr/>
        <p:nvPr/>
      </p:nvGrpSpPr>
      <p:grpSpPr>
        <a:xfrm>
          <a:off x="0" y="0"/>
          <a:ext cx="0" cy="0"/>
          <a:chOff x="0" y="0"/>
          <a:chExt cx="0" cy="0"/>
        </a:xfrm>
      </p:grpSpPr>
      <p:sp>
        <p:nvSpPr>
          <p:cNvPr id="1007" name="Google Shape;1007;p6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08" name="Google Shape;1008;p65"/>
          <p:cNvSpPr txBox="1"/>
          <p:nvPr>
            <p:ph type="title"/>
          </p:nvPr>
        </p:nvSpPr>
        <p:spPr>
          <a:xfrm>
            <a:off x="640080" y="0"/>
            <a:ext cx="4368602" cy="244112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4400"/>
              <a:t>The tradeoff: The longer the survey, the less likely it is to be completed</a:t>
            </a:r>
            <a:endParaRPr/>
          </a:p>
        </p:txBody>
      </p:sp>
      <p:sp>
        <p:nvSpPr>
          <p:cNvPr id="1009" name="Google Shape;1009;p65"/>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rgbClr val="FE222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10" name="Google Shape;1010;p65"/>
          <p:cNvSpPr txBox="1"/>
          <p:nvPr>
            <p:ph idx="1" type="body"/>
          </p:nvPr>
        </p:nvSpPr>
        <p:spPr>
          <a:xfrm>
            <a:off x="640080" y="2872898"/>
            <a:ext cx="4815840" cy="3985101"/>
          </a:xfrm>
          <a:prstGeom prst="rect">
            <a:avLst/>
          </a:prstGeom>
          <a:noFill/>
          <a:ln>
            <a:noFill/>
          </a:ln>
        </p:spPr>
        <p:txBody>
          <a:bodyPr anchorCtr="0" anchor="t" bIns="45700" lIns="91425" spcFirstLastPara="1" rIns="91425" wrap="square" tIns="45700">
            <a:normAutofit fontScale="92500" lnSpcReduction="10000"/>
          </a:bodyPr>
          <a:lstStyle/>
          <a:p>
            <a:pPr indent="-457200" lvl="0" marL="457200" rtl="0" algn="l">
              <a:lnSpc>
                <a:spcPct val="90000"/>
              </a:lnSpc>
              <a:spcBef>
                <a:spcPts val="0"/>
              </a:spcBef>
              <a:spcAft>
                <a:spcPts val="0"/>
              </a:spcAft>
              <a:buClr>
                <a:schemeClr val="dk1"/>
              </a:buClr>
              <a:buSzPct val="100000"/>
              <a:buFont typeface="Arial"/>
              <a:buChar char="•"/>
            </a:pPr>
            <a:r>
              <a:rPr lang="en-US" sz="3200"/>
              <a:t>But “length” here isn’t just about page numbers or word count</a:t>
            </a:r>
            <a:endParaRPr/>
          </a:p>
          <a:p>
            <a:pPr indent="-457200" lvl="0" marL="457200" rtl="0" algn="l">
              <a:lnSpc>
                <a:spcPct val="90000"/>
              </a:lnSpc>
              <a:spcBef>
                <a:spcPts val="1000"/>
              </a:spcBef>
              <a:spcAft>
                <a:spcPts val="0"/>
              </a:spcAft>
              <a:buClr>
                <a:schemeClr val="dk1"/>
              </a:buClr>
              <a:buSzPct val="100000"/>
              <a:buFont typeface="Arial"/>
              <a:buChar char="•"/>
            </a:pPr>
            <a:r>
              <a:rPr lang="en-US" sz="3200"/>
              <a:t>It’s about how </a:t>
            </a:r>
            <a:r>
              <a:rPr lang="en-US" sz="3200" u="sng"/>
              <a:t>easy it feels</a:t>
            </a:r>
            <a:r>
              <a:rPr lang="en-US" sz="3200"/>
              <a:t> to take the survey</a:t>
            </a:r>
            <a:endParaRPr/>
          </a:p>
          <a:p>
            <a:pPr indent="-457200" lvl="0" marL="457200" rtl="0" algn="l">
              <a:lnSpc>
                <a:spcPct val="90000"/>
              </a:lnSpc>
              <a:spcBef>
                <a:spcPts val="1000"/>
              </a:spcBef>
              <a:spcAft>
                <a:spcPts val="0"/>
              </a:spcAft>
              <a:buClr>
                <a:schemeClr val="dk1"/>
              </a:buClr>
              <a:buSzPct val="100000"/>
              <a:buFont typeface="Arial"/>
              <a:buChar char="•"/>
            </a:pPr>
            <a:r>
              <a:rPr lang="en-US" sz="3200"/>
              <a:t>Simple words, short sentences, and active verbs help</a:t>
            </a:r>
            <a:endParaRPr/>
          </a:p>
          <a:p>
            <a:pPr indent="-457200" lvl="0" marL="457200" rtl="0" algn="l">
              <a:lnSpc>
                <a:spcPct val="90000"/>
              </a:lnSpc>
              <a:spcBef>
                <a:spcPts val="1000"/>
              </a:spcBef>
              <a:spcAft>
                <a:spcPts val="0"/>
              </a:spcAft>
              <a:buClr>
                <a:schemeClr val="dk1"/>
              </a:buClr>
              <a:buSzPct val="100000"/>
              <a:buFont typeface="Arial"/>
              <a:buChar char="•"/>
            </a:pPr>
            <a:r>
              <a:rPr lang="en-US" sz="3200"/>
              <a:t>So does attractive design</a:t>
            </a:r>
            <a:endParaRPr/>
          </a:p>
        </p:txBody>
      </p:sp>
      <p:pic>
        <p:nvPicPr>
          <p:cNvPr descr="A picture containing text, athletic game, sport, table&#10;&#10;Description automatically generated" id="1011" name="Google Shape;1011;p65"/>
          <p:cNvPicPr preferRelativeResize="0"/>
          <p:nvPr>
            <p:ph idx="2" type="pic"/>
          </p:nvPr>
        </p:nvPicPr>
        <p:blipFill rotWithShape="1">
          <a:blip r:embed="rId3">
            <a:alphaModFix/>
          </a:blip>
          <a:srcRect b="330" l="14339" r="18708" t="-332"/>
          <a:stretch/>
        </p:blipFill>
        <p:spPr>
          <a:xfrm>
            <a:off x="5311702" y="10"/>
            <a:ext cx="6878775" cy="6857990"/>
          </a:xfrm>
          <a:prstGeom prst="rect">
            <a:avLst/>
          </a:prstGeom>
          <a:noFill/>
          <a:ln>
            <a:noFill/>
          </a:ln>
        </p:spPr>
      </p:pic>
      <p:sp>
        <p:nvSpPr>
          <p:cNvPr id="1012" name="Google Shape;1012;p65"/>
          <p:cNvSpPr txBox="1"/>
          <p:nvPr/>
        </p:nvSpPr>
        <p:spPr>
          <a:xfrm>
            <a:off x="5825793" y="6454353"/>
            <a:ext cx="6363159" cy="403637"/>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757070"/>
              </a:buClr>
              <a:buSzPts val="1400"/>
              <a:buFont typeface="Calibri"/>
              <a:buNone/>
            </a:pPr>
            <a:r>
              <a:rPr b="0" i="0" lang="en-US" sz="1400" u="none" cap="none" strike="noStrike">
                <a:solidFill>
                  <a:srgbClr val="757070"/>
                </a:solidFill>
                <a:latin typeface="Calibri"/>
                <a:ea typeface="Calibri"/>
                <a:cs typeface="Calibri"/>
                <a:sym typeface="Calibri"/>
              </a:rPr>
              <a:t>Rolstad, S., Adler, J., &amp; Rydén, A. (2011). Response burden and questionnaire length: is shorter better? A review and meta-analysis. </a:t>
            </a:r>
            <a:r>
              <a:rPr b="0" i="1" lang="en-US" sz="1400" u="none" cap="none" strike="noStrike">
                <a:solidFill>
                  <a:srgbClr val="757070"/>
                </a:solidFill>
                <a:latin typeface="Calibri"/>
                <a:ea typeface="Calibri"/>
                <a:cs typeface="Calibri"/>
                <a:sym typeface="Calibri"/>
              </a:rPr>
              <a:t>Value in Health, 14</a:t>
            </a:r>
            <a:r>
              <a:rPr b="0" i="0" lang="en-US" sz="1400" u="none" cap="none" strike="noStrike">
                <a:solidFill>
                  <a:srgbClr val="757070"/>
                </a:solidFill>
                <a:latin typeface="Calibri"/>
                <a:ea typeface="Calibri"/>
                <a:cs typeface="Calibri"/>
                <a:sym typeface="Calibri"/>
              </a:rPr>
              <a:t>(8), 1101-1108.</a:t>
            </a:r>
            <a:endParaRPr b="0" i="0" sz="1400" u="none" cap="none" strike="noStrike">
              <a:solidFill>
                <a:srgbClr val="757070"/>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pic>
        <p:nvPicPr>
          <p:cNvPr id="1017" name="Google Shape;1017;p66"/>
          <p:cNvPicPr preferRelativeResize="0"/>
          <p:nvPr>
            <p:ph idx="2" type="pic"/>
          </p:nvPr>
        </p:nvPicPr>
        <p:blipFill rotWithShape="1">
          <a:blip r:embed="rId3">
            <a:alphaModFix/>
          </a:blip>
          <a:srcRect b="7714" l="24817" r="3339" t="0"/>
          <a:stretch/>
        </p:blipFill>
        <p:spPr>
          <a:xfrm>
            <a:off x="-1" y="603431"/>
            <a:ext cx="6262777" cy="5927997"/>
          </a:xfrm>
          <a:prstGeom prst="rect">
            <a:avLst/>
          </a:prstGeom>
          <a:noFill/>
          <a:ln>
            <a:noFill/>
          </a:ln>
        </p:spPr>
      </p:pic>
      <p:sp>
        <p:nvSpPr>
          <p:cNvPr id="1018" name="Google Shape;1018;p66"/>
          <p:cNvSpPr txBox="1"/>
          <p:nvPr>
            <p:ph type="title"/>
          </p:nvPr>
        </p:nvSpPr>
        <p:spPr>
          <a:xfrm>
            <a:off x="0" y="-18686"/>
            <a:ext cx="5388429" cy="115352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4400"/>
              <a:t>Attractive design increases response rates</a:t>
            </a:r>
            <a:endParaRPr/>
          </a:p>
        </p:txBody>
      </p:sp>
      <p:sp>
        <p:nvSpPr>
          <p:cNvPr id="1019" name="Google Shape;1019;p66"/>
          <p:cNvSpPr txBox="1"/>
          <p:nvPr>
            <p:ph idx="1" type="body"/>
          </p:nvPr>
        </p:nvSpPr>
        <p:spPr>
          <a:xfrm>
            <a:off x="5705266" y="0"/>
            <a:ext cx="6486733" cy="685800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Clr>
                <a:schemeClr val="dk1"/>
              </a:buClr>
              <a:buSzPts val="3200"/>
              <a:buNone/>
            </a:pPr>
            <a:r>
              <a:rPr lang="en-US" sz="3200"/>
              <a:t>One study showed the positive effects of </a:t>
            </a:r>
            <a:endParaRPr/>
          </a:p>
          <a:p>
            <a:pPr indent="-457200" lvl="0" marL="457200" rtl="0" algn="l">
              <a:lnSpc>
                <a:spcPct val="70000"/>
              </a:lnSpc>
              <a:spcBef>
                <a:spcPts val="1200"/>
              </a:spcBef>
              <a:spcAft>
                <a:spcPts val="0"/>
              </a:spcAft>
              <a:buClr>
                <a:schemeClr val="dk1"/>
              </a:buClr>
              <a:buSzPts val="3200"/>
              <a:buFont typeface="Arial"/>
              <a:buChar char="•"/>
            </a:pPr>
            <a:r>
              <a:rPr lang="en-US" sz="3200"/>
              <a:t>“Use of accent color. </a:t>
            </a:r>
            <a:endParaRPr/>
          </a:p>
          <a:p>
            <a:pPr indent="-457200" lvl="0" marL="457200" rtl="0" algn="l">
              <a:lnSpc>
                <a:spcPct val="70000"/>
              </a:lnSpc>
              <a:spcBef>
                <a:spcPts val="600"/>
              </a:spcBef>
              <a:spcAft>
                <a:spcPts val="0"/>
              </a:spcAft>
              <a:buClr>
                <a:schemeClr val="dk1"/>
              </a:buClr>
              <a:buSzPts val="3200"/>
              <a:buFont typeface="Arial"/>
              <a:buChar char="•"/>
            </a:pPr>
            <a:r>
              <a:rPr lang="en-US" sz="3200"/>
              <a:t>Additional navigation cues to call out section headings. </a:t>
            </a:r>
            <a:endParaRPr/>
          </a:p>
          <a:p>
            <a:pPr indent="-457200" lvl="0" marL="457200" rtl="0" algn="l">
              <a:lnSpc>
                <a:spcPct val="70000"/>
              </a:lnSpc>
              <a:spcBef>
                <a:spcPts val="600"/>
              </a:spcBef>
              <a:spcAft>
                <a:spcPts val="0"/>
              </a:spcAft>
              <a:buClr>
                <a:schemeClr val="dk1"/>
              </a:buClr>
              <a:buSzPts val="3200"/>
              <a:buFont typeface="Arial"/>
              <a:buChar char="•"/>
            </a:pPr>
            <a:r>
              <a:rPr lang="en-US" sz="3200"/>
              <a:t>More than one blank line between survey questions. </a:t>
            </a:r>
            <a:endParaRPr/>
          </a:p>
          <a:p>
            <a:pPr indent="-457200" lvl="0" marL="457200" rtl="0" algn="l">
              <a:lnSpc>
                <a:spcPct val="70000"/>
              </a:lnSpc>
              <a:spcBef>
                <a:spcPts val="600"/>
              </a:spcBef>
              <a:spcAft>
                <a:spcPts val="0"/>
              </a:spcAft>
              <a:buClr>
                <a:schemeClr val="dk1"/>
              </a:buClr>
              <a:buSzPts val="3200"/>
              <a:buFont typeface="Arial"/>
              <a:buChar char="•"/>
            </a:pPr>
            <a:r>
              <a:rPr lang="en-US" sz="3200"/>
              <a:t>White space between survey question-response option block is larger than white space between a survey question and response options associated with the question. </a:t>
            </a:r>
            <a:endParaRPr/>
          </a:p>
          <a:p>
            <a:pPr indent="-457200" lvl="0" marL="457200" rtl="0" algn="l">
              <a:lnSpc>
                <a:spcPct val="70000"/>
              </a:lnSpc>
              <a:spcBef>
                <a:spcPts val="600"/>
              </a:spcBef>
              <a:spcAft>
                <a:spcPts val="0"/>
              </a:spcAft>
              <a:buClr>
                <a:schemeClr val="dk1"/>
              </a:buClr>
              <a:buSzPts val="3200"/>
              <a:buFont typeface="Arial"/>
              <a:buChar char="•"/>
            </a:pPr>
            <a:r>
              <a:rPr lang="en-US" sz="3200"/>
              <a:t>One or more blank lines between end of survey question and start of response options. </a:t>
            </a:r>
            <a:endParaRPr/>
          </a:p>
          <a:p>
            <a:pPr indent="-457200" lvl="0" marL="457200" rtl="0" algn="l">
              <a:lnSpc>
                <a:spcPct val="70000"/>
              </a:lnSpc>
              <a:spcBef>
                <a:spcPts val="600"/>
              </a:spcBef>
              <a:spcAft>
                <a:spcPts val="0"/>
              </a:spcAft>
              <a:buClr>
                <a:schemeClr val="dk1"/>
              </a:buClr>
              <a:buSzPts val="3200"/>
              <a:buFont typeface="Arial"/>
              <a:buChar char="•"/>
            </a:pPr>
            <a:r>
              <a:rPr lang="en-US" sz="3200"/>
              <a:t>A line or other demarcation between columns of survey questions. </a:t>
            </a:r>
            <a:endParaRPr/>
          </a:p>
          <a:p>
            <a:pPr indent="-457200" lvl="0" marL="457200" rtl="0" algn="l">
              <a:lnSpc>
                <a:spcPct val="70000"/>
              </a:lnSpc>
              <a:spcBef>
                <a:spcPts val="600"/>
              </a:spcBef>
              <a:spcAft>
                <a:spcPts val="0"/>
              </a:spcAft>
              <a:buClr>
                <a:schemeClr val="dk1"/>
              </a:buClr>
              <a:buSzPts val="3200"/>
              <a:buFont typeface="Arial"/>
              <a:buChar char="•"/>
            </a:pPr>
            <a:r>
              <a:rPr lang="en-US" sz="3200"/>
              <a:t>Visible or extra white space on the survey page” </a:t>
            </a:r>
            <a:endParaRPr/>
          </a:p>
          <a:p>
            <a:pPr indent="203200" lvl="0" marL="0" rtl="0" algn="l">
              <a:lnSpc>
                <a:spcPct val="70000"/>
              </a:lnSpc>
              <a:spcBef>
                <a:spcPts val="600"/>
              </a:spcBef>
              <a:spcAft>
                <a:spcPts val="0"/>
              </a:spcAft>
              <a:buClr>
                <a:schemeClr val="dk1"/>
              </a:buClr>
              <a:buSzPts val="3200"/>
              <a:buFont typeface="Arial"/>
              <a:buNone/>
            </a:pPr>
            <a:r>
              <a:t/>
            </a:r>
            <a:endParaRPr sz="3200"/>
          </a:p>
        </p:txBody>
      </p:sp>
      <p:sp>
        <p:nvSpPr>
          <p:cNvPr id="1020" name="Google Shape;1020;p66"/>
          <p:cNvSpPr txBox="1"/>
          <p:nvPr/>
        </p:nvSpPr>
        <p:spPr>
          <a:xfrm>
            <a:off x="0" y="6367418"/>
            <a:ext cx="5282597" cy="554447"/>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757070"/>
              </a:buClr>
              <a:buSzPts val="1400"/>
              <a:buFont typeface="Calibri"/>
              <a:buNone/>
            </a:pPr>
            <a:r>
              <a:rPr b="0" i="0" lang="en-US" sz="1400" u="none" cap="none" strike="noStrike">
                <a:solidFill>
                  <a:srgbClr val="757070"/>
                </a:solidFill>
                <a:latin typeface="Calibri"/>
                <a:ea typeface="Calibri"/>
                <a:cs typeface="Calibri"/>
                <a:sym typeface="Calibri"/>
              </a:rPr>
              <a:t>Burkhart, Q., Orr, N., Brown, J. A., Hays, R. D., Cleary, P. D., Beckett, M. K., ... &amp; Elliott, M. N. (2021). Associations of mail survey length and layout with response rates. </a:t>
            </a:r>
            <a:r>
              <a:rPr b="0" i="1" lang="en-US" sz="1400" u="none" cap="none" strike="noStrike">
                <a:solidFill>
                  <a:srgbClr val="757070"/>
                </a:solidFill>
                <a:latin typeface="Calibri"/>
                <a:ea typeface="Calibri"/>
                <a:cs typeface="Calibri"/>
                <a:sym typeface="Calibri"/>
              </a:rPr>
              <a:t>Medical Care Research and Review</a:t>
            </a:r>
            <a:endParaRPr b="0" i="0" sz="1600" u="none" cap="none" strike="noStrike">
              <a:solidFill>
                <a:srgbClr val="757070"/>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pic>
        <p:nvPicPr>
          <p:cNvPr id="1025" name="Google Shape;1025;p67"/>
          <p:cNvPicPr preferRelativeResize="0"/>
          <p:nvPr>
            <p:ph idx="2" type="pic"/>
          </p:nvPr>
        </p:nvPicPr>
        <p:blipFill rotWithShape="1">
          <a:blip r:embed="rId3">
            <a:alphaModFix/>
          </a:blip>
          <a:srcRect b="7714" l="24817" r="3339" t="0"/>
          <a:stretch/>
        </p:blipFill>
        <p:spPr>
          <a:xfrm>
            <a:off x="-1" y="603431"/>
            <a:ext cx="6262777" cy="5927997"/>
          </a:xfrm>
          <a:prstGeom prst="rect">
            <a:avLst/>
          </a:prstGeom>
          <a:noFill/>
          <a:ln>
            <a:noFill/>
          </a:ln>
        </p:spPr>
      </p:pic>
      <p:sp>
        <p:nvSpPr>
          <p:cNvPr id="1026" name="Google Shape;1026;p67"/>
          <p:cNvSpPr txBox="1"/>
          <p:nvPr>
            <p:ph type="title"/>
          </p:nvPr>
        </p:nvSpPr>
        <p:spPr>
          <a:xfrm>
            <a:off x="0" y="-18686"/>
            <a:ext cx="5388429" cy="115352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4400"/>
              <a:t>Attractive design increases response rates</a:t>
            </a:r>
            <a:endParaRPr/>
          </a:p>
        </p:txBody>
      </p:sp>
      <p:sp>
        <p:nvSpPr>
          <p:cNvPr id="1027" name="Google Shape;1027;p67"/>
          <p:cNvSpPr txBox="1"/>
          <p:nvPr>
            <p:ph idx="1" type="body"/>
          </p:nvPr>
        </p:nvSpPr>
        <p:spPr>
          <a:xfrm>
            <a:off x="5812971" y="2179864"/>
            <a:ext cx="6379028" cy="4678135"/>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3000"/>
              <a:buFont typeface="Arial"/>
              <a:buChar char="•"/>
            </a:pPr>
            <a:r>
              <a:rPr lang="en-US" sz="3000"/>
              <a:t>Most of these increase the physical length of the survey, but they make it feel easier and inviting</a:t>
            </a:r>
            <a:endParaRPr/>
          </a:p>
          <a:p>
            <a:pPr indent="-457200" lvl="0" marL="457200" rtl="0" algn="l">
              <a:lnSpc>
                <a:spcPct val="90000"/>
              </a:lnSpc>
              <a:spcBef>
                <a:spcPts val="2400"/>
              </a:spcBef>
              <a:spcAft>
                <a:spcPts val="0"/>
              </a:spcAft>
              <a:buClr>
                <a:schemeClr val="dk1"/>
              </a:buClr>
              <a:buSzPts val="3000"/>
              <a:buFont typeface="Arial"/>
              <a:buChar char="•"/>
            </a:pPr>
            <a:r>
              <a:rPr lang="en-US" sz="3000"/>
              <a:t>These increased responses the most from the oldest respondents</a:t>
            </a:r>
            <a:endParaRPr/>
          </a:p>
          <a:p>
            <a:pPr indent="0" lvl="0" marL="0" rtl="0" algn="l">
              <a:lnSpc>
                <a:spcPct val="90000"/>
              </a:lnSpc>
              <a:spcBef>
                <a:spcPts val="2400"/>
              </a:spcBef>
              <a:spcAft>
                <a:spcPts val="0"/>
              </a:spcAft>
              <a:buClr>
                <a:schemeClr val="dk1"/>
              </a:buClr>
              <a:buSzPts val="1800"/>
              <a:buNone/>
            </a:pPr>
            <a:r>
              <a:t/>
            </a:r>
            <a:endParaRPr sz="1800"/>
          </a:p>
        </p:txBody>
      </p:sp>
      <p:sp>
        <p:nvSpPr>
          <p:cNvPr id="1028" name="Google Shape;1028;p67"/>
          <p:cNvSpPr txBox="1"/>
          <p:nvPr/>
        </p:nvSpPr>
        <p:spPr>
          <a:xfrm>
            <a:off x="0" y="6367418"/>
            <a:ext cx="5282597" cy="554447"/>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757070"/>
              </a:buClr>
              <a:buSzPts val="1400"/>
              <a:buFont typeface="Calibri"/>
              <a:buNone/>
            </a:pPr>
            <a:r>
              <a:rPr b="0" i="0" lang="en-US" sz="1400" u="none" cap="none" strike="noStrike">
                <a:solidFill>
                  <a:srgbClr val="757070"/>
                </a:solidFill>
                <a:latin typeface="Calibri"/>
                <a:ea typeface="Calibri"/>
                <a:cs typeface="Calibri"/>
                <a:sym typeface="Calibri"/>
              </a:rPr>
              <a:t>Burkhart, Q., Orr, N., Brown, J. A., Hays, R. D., Cleary, P. D., Beckett, M. K., ... &amp; Elliott, M. N. (2021). Associations of mail survey length and layout with response rates. </a:t>
            </a:r>
            <a:r>
              <a:rPr b="0" i="1" lang="en-US" sz="1400" u="none" cap="none" strike="noStrike">
                <a:solidFill>
                  <a:srgbClr val="757070"/>
                </a:solidFill>
                <a:latin typeface="Calibri"/>
                <a:ea typeface="Calibri"/>
                <a:cs typeface="Calibri"/>
                <a:sym typeface="Calibri"/>
              </a:rPr>
              <a:t>Medical Care Research and Review</a:t>
            </a:r>
            <a:endParaRPr b="0" i="0" sz="1600" u="none" cap="none" strike="noStrike">
              <a:solidFill>
                <a:srgbClr val="757070"/>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2" name="Shape 1032"/>
        <p:cNvGrpSpPr/>
        <p:nvPr/>
      </p:nvGrpSpPr>
      <p:grpSpPr>
        <a:xfrm>
          <a:off x="0" y="0"/>
          <a:ext cx="0" cy="0"/>
          <a:chOff x="0" y="0"/>
          <a:chExt cx="0" cy="0"/>
        </a:xfrm>
      </p:grpSpPr>
      <p:sp>
        <p:nvSpPr>
          <p:cNvPr id="1033" name="Google Shape;1033;p68"/>
          <p:cNvSpPr/>
          <p:nvPr/>
        </p:nvSpPr>
        <p:spPr>
          <a:xfrm>
            <a:off x="3048" y="0"/>
            <a:ext cx="12188952"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34" name="Google Shape;1034;p68"/>
          <p:cNvSpPr/>
          <p:nvPr/>
        </p:nvSpPr>
        <p:spPr>
          <a:xfrm>
            <a:off x="0" y="0"/>
            <a:ext cx="12188952" cy="6858000"/>
          </a:xfrm>
          <a:prstGeom prst="rect">
            <a:avLst/>
          </a:prstGeom>
          <a:solidFill>
            <a:schemeClr val="dk1">
              <a:alpha val="5294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1035" name="Google Shape;1035;p68"/>
          <p:cNvGrpSpPr/>
          <p:nvPr/>
        </p:nvGrpSpPr>
        <p:grpSpPr>
          <a:xfrm>
            <a:off x="1" y="2075420"/>
            <a:ext cx="12396066" cy="4440643"/>
            <a:chOff x="1" y="2075420"/>
            <a:chExt cx="12396066" cy="4440643"/>
          </a:xfrm>
        </p:grpSpPr>
        <p:sp>
          <p:nvSpPr>
            <p:cNvPr id="1036" name="Google Shape;1036;p68"/>
            <p:cNvSpPr/>
            <p:nvPr/>
          </p:nvSpPr>
          <p:spPr>
            <a:xfrm rot="4500000">
              <a:off x="7942191" y="2507571"/>
              <a:ext cx="3563871" cy="3563871"/>
            </a:xfrm>
            <a:prstGeom prst="ellipse">
              <a:avLst/>
            </a:prstGeom>
            <a:noFill/>
            <a:ln cap="flat" cmpd="sng" w="31750">
              <a:solidFill>
                <a:srgbClr val="8296B0">
                  <a:alpha val="980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37" name="Google Shape;1037;p68"/>
            <p:cNvSpPr/>
            <p:nvPr/>
          </p:nvSpPr>
          <p:spPr>
            <a:xfrm rot="-5400000">
              <a:off x="10435065" y="4048931"/>
              <a:ext cx="1381607" cy="1381607"/>
            </a:xfrm>
            <a:prstGeom prst="ellipse">
              <a:avLst/>
            </a:prstGeom>
            <a:noFill/>
            <a:ln cap="flat" cmpd="sng" w="31750">
              <a:solidFill>
                <a:srgbClr val="8296B0">
                  <a:alpha val="20000"/>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38" name="Google Shape;1038;p68"/>
            <p:cNvSpPr/>
            <p:nvPr/>
          </p:nvSpPr>
          <p:spPr>
            <a:xfrm rot="-5400000">
              <a:off x="1" y="2075420"/>
              <a:ext cx="3144364" cy="3144364"/>
            </a:xfrm>
            <a:prstGeom prst="ellipse">
              <a:avLst/>
            </a:prstGeom>
            <a:gradFill>
              <a:gsLst>
                <a:gs pos="0">
                  <a:srgbClr val="323F4F">
                    <a:alpha val="20000"/>
                  </a:srgbClr>
                </a:gs>
                <a:gs pos="100000">
                  <a:srgbClr val="222A35">
                    <a:alpha val="9803"/>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39" name="Google Shape;1039;p68"/>
            <p:cNvSpPr/>
            <p:nvPr/>
          </p:nvSpPr>
          <p:spPr>
            <a:xfrm rot="-9000000">
              <a:off x="10150845" y="4270841"/>
              <a:ext cx="1897885" cy="1897885"/>
            </a:xfrm>
            <a:prstGeom prst="ellipse">
              <a:avLst/>
            </a:prstGeom>
            <a:gradFill>
              <a:gsLst>
                <a:gs pos="0">
                  <a:srgbClr val="323F4F">
                    <a:alpha val="9803"/>
                  </a:srgbClr>
                </a:gs>
                <a:gs pos="100000">
                  <a:srgbClr val="323F4F">
                    <a:alpha val="2000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40" name="Google Shape;1040;p68"/>
            <p:cNvSpPr/>
            <p:nvPr/>
          </p:nvSpPr>
          <p:spPr>
            <a:xfrm rot="4500000">
              <a:off x="2046780" y="3040492"/>
              <a:ext cx="2579322" cy="2579322"/>
            </a:xfrm>
            <a:prstGeom prst="ellipse">
              <a:avLst/>
            </a:prstGeom>
            <a:noFill/>
            <a:ln cap="flat" cmpd="sng" w="31750">
              <a:solidFill>
                <a:srgbClr val="8296B0">
                  <a:alpha val="20000"/>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41" name="Google Shape;1041;p68"/>
            <p:cNvSpPr/>
            <p:nvPr/>
          </p:nvSpPr>
          <p:spPr>
            <a:xfrm rot="4500000">
              <a:off x="2224640" y="3193975"/>
              <a:ext cx="2243193" cy="2243193"/>
            </a:xfrm>
            <a:prstGeom prst="ellipse">
              <a:avLst/>
            </a:prstGeom>
            <a:noFill/>
            <a:ln cap="flat" cmpd="sng" w="31750">
              <a:solidFill>
                <a:srgbClr val="8296B0">
                  <a:alpha val="9803"/>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1042" name="Google Shape;1042;p68"/>
          <p:cNvSpPr/>
          <p:nvPr/>
        </p:nvSpPr>
        <p:spPr>
          <a:xfrm rot="-5400000">
            <a:off x="10438146" y="1042605"/>
            <a:ext cx="2796461" cy="711252"/>
          </a:xfrm>
          <a:prstGeom prst="rect">
            <a:avLst/>
          </a:prstGeom>
          <a:gradFill>
            <a:gsLst>
              <a:gs pos="0">
                <a:srgbClr val="ACB8CA">
                  <a:alpha val="0"/>
                </a:srgbClr>
              </a:gs>
              <a:gs pos="100000">
                <a:srgbClr val="323F4F">
                  <a:alpha val="9803"/>
                </a:srgbClr>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1043" name="Google Shape;1043;p68"/>
          <p:cNvGrpSpPr/>
          <p:nvPr/>
        </p:nvGrpSpPr>
        <p:grpSpPr>
          <a:xfrm>
            <a:off x="11259539" y="317578"/>
            <a:ext cx="548640" cy="549007"/>
            <a:chOff x="7029447" y="3514725"/>
            <a:chExt cx="1285875" cy="549007"/>
          </a:xfrm>
        </p:grpSpPr>
        <p:cxnSp>
          <p:nvCxnSpPr>
            <p:cNvPr id="1044" name="Google Shape;1044;p68"/>
            <p:cNvCxnSpPr/>
            <p:nvPr/>
          </p:nvCxnSpPr>
          <p:spPr>
            <a:xfrm>
              <a:off x="7029447" y="3514725"/>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1045" name="Google Shape;1045;p68"/>
            <p:cNvCxnSpPr/>
            <p:nvPr/>
          </p:nvCxnSpPr>
          <p:spPr>
            <a:xfrm>
              <a:off x="7029447" y="3697727"/>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1046" name="Google Shape;1046;p68"/>
            <p:cNvCxnSpPr/>
            <p:nvPr/>
          </p:nvCxnSpPr>
          <p:spPr>
            <a:xfrm>
              <a:off x="7029447" y="3880729"/>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1047" name="Google Shape;1047;p68"/>
            <p:cNvCxnSpPr/>
            <p:nvPr/>
          </p:nvCxnSpPr>
          <p:spPr>
            <a:xfrm>
              <a:off x="7029447" y="4063732"/>
              <a:ext cx="1285875" cy="0"/>
            </a:xfrm>
            <a:prstGeom prst="straightConnector1">
              <a:avLst/>
            </a:prstGeom>
            <a:noFill/>
            <a:ln cap="rnd" cmpd="sng" w="31750">
              <a:solidFill>
                <a:srgbClr val="8296B0">
                  <a:alpha val="40000"/>
                </a:srgbClr>
              </a:solidFill>
              <a:prstDash val="dot"/>
              <a:round/>
              <a:headEnd len="sm" w="sm" type="none"/>
              <a:tailEnd len="sm" w="sm" type="none"/>
            </a:ln>
          </p:spPr>
        </p:cxnSp>
      </p:grpSp>
      <p:pic>
        <p:nvPicPr>
          <p:cNvPr descr="A picture containing text, clipart, window&#10;&#10;Description automatically generated" id="1048" name="Google Shape;1048;p68"/>
          <p:cNvPicPr preferRelativeResize="0"/>
          <p:nvPr>
            <p:ph idx="2" type="pic"/>
          </p:nvPr>
        </p:nvPicPr>
        <p:blipFill rotWithShape="1">
          <a:blip r:embed="rId3">
            <a:alphaModFix/>
          </a:blip>
          <a:srcRect b="12667" l="-1" r="3" t="14676"/>
          <a:stretch/>
        </p:blipFill>
        <p:spPr>
          <a:xfrm>
            <a:off x="626590" y="317578"/>
            <a:ext cx="10851111" cy="3508437"/>
          </a:xfrm>
          <a:prstGeom prst="rect">
            <a:avLst/>
          </a:prstGeom>
          <a:noFill/>
          <a:ln>
            <a:noFill/>
          </a:ln>
        </p:spPr>
      </p:pic>
      <p:grpSp>
        <p:nvGrpSpPr>
          <p:cNvPr id="1049" name="Google Shape;1049;p68"/>
          <p:cNvGrpSpPr/>
          <p:nvPr/>
        </p:nvGrpSpPr>
        <p:grpSpPr>
          <a:xfrm rot="-5400000">
            <a:off x="474192" y="482489"/>
            <a:ext cx="304800" cy="429768"/>
            <a:chOff x="215328" y="-46937"/>
            <a:chExt cx="304800" cy="2773841"/>
          </a:xfrm>
        </p:grpSpPr>
        <p:cxnSp>
          <p:nvCxnSpPr>
            <p:cNvPr id="1050" name="Google Shape;1050;p68"/>
            <p:cNvCxnSpPr/>
            <p:nvPr/>
          </p:nvCxnSpPr>
          <p:spPr>
            <a:xfrm>
              <a:off x="215328" y="-46937"/>
              <a:ext cx="0" cy="2773841"/>
            </a:xfrm>
            <a:prstGeom prst="straightConnector1">
              <a:avLst/>
            </a:prstGeom>
            <a:noFill/>
            <a:ln cap="flat" cmpd="sng" w="25400">
              <a:solidFill>
                <a:srgbClr val="EFEFEF">
                  <a:alpha val="49803"/>
                </a:srgbClr>
              </a:solidFill>
              <a:prstDash val="dot"/>
              <a:miter lim="800000"/>
              <a:headEnd len="sm" w="sm" type="none"/>
              <a:tailEnd len="sm" w="sm" type="none"/>
            </a:ln>
          </p:spPr>
        </p:cxnSp>
        <p:cxnSp>
          <p:nvCxnSpPr>
            <p:cNvPr id="1051" name="Google Shape;1051;p68"/>
            <p:cNvCxnSpPr/>
            <p:nvPr/>
          </p:nvCxnSpPr>
          <p:spPr>
            <a:xfrm>
              <a:off x="316928" y="-46937"/>
              <a:ext cx="0" cy="2773841"/>
            </a:xfrm>
            <a:prstGeom prst="straightConnector1">
              <a:avLst/>
            </a:prstGeom>
            <a:noFill/>
            <a:ln cap="flat" cmpd="sng" w="25400">
              <a:solidFill>
                <a:srgbClr val="EFEFEF">
                  <a:alpha val="49803"/>
                </a:srgbClr>
              </a:solidFill>
              <a:prstDash val="dot"/>
              <a:miter lim="800000"/>
              <a:headEnd len="sm" w="sm" type="none"/>
              <a:tailEnd len="sm" w="sm" type="none"/>
            </a:ln>
          </p:spPr>
        </p:cxnSp>
        <p:cxnSp>
          <p:nvCxnSpPr>
            <p:cNvPr id="1052" name="Google Shape;1052;p68"/>
            <p:cNvCxnSpPr/>
            <p:nvPr/>
          </p:nvCxnSpPr>
          <p:spPr>
            <a:xfrm>
              <a:off x="418528" y="-46937"/>
              <a:ext cx="0" cy="2773841"/>
            </a:xfrm>
            <a:prstGeom prst="straightConnector1">
              <a:avLst/>
            </a:prstGeom>
            <a:noFill/>
            <a:ln cap="flat" cmpd="sng" w="25400">
              <a:solidFill>
                <a:srgbClr val="EFEFEF">
                  <a:alpha val="49803"/>
                </a:srgbClr>
              </a:solidFill>
              <a:prstDash val="dot"/>
              <a:miter lim="800000"/>
              <a:headEnd len="sm" w="sm" type="none"/>
              <a:tailEnd len="sm" w="sm" type="none"/>
            </a:ln>
          </p:spPr>
        </p:cxnSp>
        <p:cxnSp>
          <p:nvCxnSpPr>
            <p:cNvPr id="1053" name="Google Shape;1053;p68"/>
            <p:cNvCxnSpPr/>
            <p:nvPr/>
          </p:nvCxnSpPr>
          <p:spPr>
            <a:xfrm>
              <a:off x="520128" y="-46937"/>
              <a:ext cx="0" cy="2773841"/>
            </a:xfrm>
            <a:prstGeom prst="straightConnector1">
              <a:avLst/>
            </a:prstGeom>
            <a:noFill/>
            <a:ln cap="flat" cmpd="sng" w="25400">
              <a:solidFill>
                <a:srgbClr val="EFEFEF">
                  <a:alpha val="49803"/>
                </a:srgbClr>
              </a:solidFill>
              <a:prstDash val="dot"/>
              <a:miter lim="800000"/>
              <a:headEnd len="sm" w="sm" type="none"/>
              <a:tailEnd len="sm" w="sm" type="none"/>
            </a:ln>
          </p:spPr>
        </p:cxnSp>
      </p:grpSp>
      <p:sp>
        <p:nvSpPr>
          <p:cNvPr id="1054" name="Google Shape;1054;p68"/>
          <p:cNvSpPr/>
          <p:nvPr/>
        </p:nvSpPr>
        <p:spPr>
          <a:xfrm rot="10800000">
            <a:off x="-1" y="6140785"/>
            <a:ext cx="6095997" cy="711252"/>
          </a:xfrm>
          <a:prstGeom prst="rect">
            <a:avLst/>
          </a:prstGeom>
          <a:gradFill>
            <a:gsLst>
              <a:gs pos="0">
                <a:srgbClr val="222A35">
                  <a:alpha val="9803"/>
                </a:srgbClr>
              </a:gs>
              <a:gs pos="10000">
                <a:srgbClr val="222A35">
                  <a:alpha val="9803"/>
                </a:srgbClr>
              </a:gs>
              <a:gs pos="100000">
                <a:srgbClr val="8296B0">
                  <a:alpha val="0"/>
                </a:srgbClr>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1055" name="Google Shape;1055;p68"/>
          <p:cNvGrpSpPr/>
          <p:nvPr/>
        </p:nvGrpSpPr>
        <p:grpSpPr>
          <a:xfrm rot="5400000">
            <a:off x="616345" y="5940560"/>
            <a:ext cx="1285875" cy="549007"/>
            <a:chOff x="7029447" y="3514725"/>
            <a:chExt cx="1285875" cy="549007"/>
          </a:xfrm>
        </p:grpSpPr>
        <p:cxnSp>
          <p:nvCxnSpPr>
            <p:cNvPr id="1056" name="Google Shape;1056;p68"/>
            <p:cNvCxnSpPr/>
            <p:nvPr/>
          </p:nvCxnSpPr>
          <p:spPr>
            <a:xfrm>
              <a:off x="7029447" y="3514725"/>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1057" name="Google Shape;1057;p68"/>
            <p:cNvCxnSpPr/>
            <p:nvPr/>
          </p:nvCxnSpPr>
          <p:spPr>
            <a:xfrm>
              <a:off x="7029447" y="3697727"/>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1058" name="Google Shape;1058;p68"/>
            <p:cNvCxnSpPr/>
            <p:nvPr/>
          </p:nvCxnSpPr>
          <p:spPr>
            <a:xfrm>
              <a:off x="7029447" y="3880729"/>
              <a:ext cx="1285875" cy="0"/>
            </a:xfrm>
            <a:prstGeom prst="straightConnector1">
              <a:avLst/>
            </a:prstGeom>
            <a:noFill/>
            <a:ln cap="rnd" cmpd="sng" w="31750">
              <a:solidFill>
                <a:srgbClr val="8296B0">
                  <a:alpha val="40000"/>
                </a:srgbClr>
              </a:solidFill>
              <a:prstDash val="dot"/>
              <a:round/>
              <a:headEnd len="sm" w="sm" type="none"/>
              <a:tailEnd len="sm" w="sm" type="none"/>
            </a:ln>
          </p:spPr>
        </p:cxnSp>
        <p:cxnSp>
          <p:nvCxnSpPr>
            <p:cNvPr id="1059" name="Google Shape;1059;p68"/>
            <p:cNvCxnSpPr/>
            <p:nvPr/>
          </p:nvCxnSpPr>
          <p:spPr>
            <a:xfrm>
              <a:off x="7029447" y="4063732"/>
              <a:ext cx="1285875" cy="0"/>
            </a:xfrm>
            <a:prstGeom prst="straightConnector1">
              <a:avLst/>
            </a:prstGeom>
            <a:noFill/>
            <a:ln cap="rnd" cmpd="sng" w="31750">
              <a:solidFill>
                <a:srgbClr val="8296B0">
                  <a:alpha val="40000"/>
                </a:srgbClr>
              </a:solidFill>
              <a:prstDash val="dot"/>
              <a:round/>
              <a:headEnd len="sm" w="sm" type="none"/>
              <a:tailEnd len="sm" w="sm" type="none"/>
            </a:ln>
          </p:spPr>
        </p:cxnSp>
      </p:grpSp>
      <p:sp>
        <p:nvSpPr>
          <p:cNvPr id="1060" name="Google Shape;1060;p68"/>
          <p:cNvSpPr txBox="1"/>
          <p:nvPr>
            <p:ph type="title"/>
          </p:nvPr>
        </p:nvSpPr>
        <p:spPr>
          <a:xfrm>
            <a:off x="630936" y="4018137"/>
            <a:ext cx="4569060" cy="212958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Calibri"/>
              <a:buNone/>
            </a:pPr>
            <a:r>
              <a:rPr lang="en-US" sz="4800">
                <a:solidFill>
                  <a:schemeClr val="lt1"/>
                </a:solidFill>
              </a:rPr>
              <a:t>Conclusion</a:t>
            </a:r>
            <a:endParaRPr/>
          </a:p>
        </p:txBody>
      </p:sp>
      <p:sp>
        <p:nvSpPr>
          <p:cNvPr id="1061" name="Google Shape;1061;p68"/>
          <p:cNvSpPr txBox="1"/>
          <p:nvPr>
            <p:ph idx="1" type="body"/>
          </p:nvPr>
        </p:nvSpPr>
        <p:spPr>
          <a:xfrm>
            <a:off x="5199996" y="4018143"/>
            <a:ext cx="6988951" cy="2839857"/>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chemeClr val="lt1"/>
              </a:buClr>
              <a:buSzPts val="3200"/>
              <a:buNone/>
            </a:pPr>
            <a:r>
              <a:rPr lang="en-US" sz="3200">
                <a:solidFill>
                  <a:schemeClr val="lt1"/>
                </a:solidFill>
              </a:rPr>
              <a:t>Asking questions is powerful. It might start with a social conversation, a formal campaign feasibility study, a focus group, a phone survey, or a paper or electronic survey, but the steps are the same. </a:t>
            </a:r>
            <a:endParaRPr/>
          </a:p>
          <a:p>
            <a:pPr indent="0" lvl="0" marL="0" rtl="0" algn="l">
              <a:lnSpc>
                <a:spcPct val="75000"/>
              </a:lnSpc>
              <a:spcBef>
                <a:spcPts val="1000"/>
              </a:spcBef>
              <a:spcAft>
                <a:spcPts val="0"/>
              </a:spcAft>
              <a:buClr>
                <a:schemeClr val="lt1"/>
              </a:buClr>
              <a:buSzPts val="3200"/>
              <a:buNone/>
            </a:pPr>
            <a:r>
              <a:rPr lang="en-US" sz="3200">
                <a:solidFill>
                  <a:schemeClr val="lt1"/>
                </a:solidFill>
              </a:rPr>
              <a:t>Appreciative inquiry is compelling. Socratic fundraising works.</a:t>
            </a:r>
            <a:endParaRPr/>
          </a:p>
        </p:txBody>
      </p:sp>
      <p:sp>
        <p:nvSpPr>
          <p:cNvPr id="1062" name="Google Shape;1062;p68"/>
          <p:cNvSpPr/>
          <p:nvPr/>
        </p:nvSpPr>
        <p:spPr>
          <a:xfrm>
            <a:off x="497149" y="5254862"/>
            <a:ext cx="3416885" cy="1498732"/>
          </a:xfrm>
          <a:prstGeom prst="roundRect">
            <a:avLst>
              <a:gd fmla="val 16667" name="adj"/>
            </a:avLst>
          </a:prstGeom>
          <a:gradFill>
            <a:gsLst>
              <a:gs pos="0">
                <a:srgbClr val="939393"/>
              </a:gs>
              <a:gs pos="50000">
                <a:srgbClr val="D5D5D5"/>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063" name="Google Shape;1063;p68"/>
          <p:cNvPicPr preferRelativeResize="0"/>
          <p:nvPr/>
        </p:nvPicPr>
        <p:blipFill rotWithShape="1">
          <a:blip r:embed="rId4">
            <a:alphaModFix/>
          </a:blip>
          <a:srcRect b="-5031" l="30655" r="30483" t="-3155"/>
          <a:stretch/>
        </p:blipFill>
        <p:spPr>
          <a:xfrm>
            <a:off x="576078" y="5051662"/>
            <a:ext cx="3208605" cy="183115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7" name="Shape 1067"/>
        <p:cNvGrpSpPr/>
        <p:nvPr/>
      </p:nvGrpSpPr>
      <p:grpSpPr>
        <a:xfrm>
          <a:off x="0" y="0"/>
          <a:ext cx="0" cy="0"/>
          <a:chOff x="0" y="0"/>
          <a:chExt cx="0" cy="0"/>
        </a:xfrm>
      </p:grpSpPr>
      <p:sp>
        <p:nvSpPr>
          <p:cNvPr id="1068" name="Google Shape;1068;p69"/>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indoor&#10;&#10;Description automatically generated" id="1069" name="Google Shape;1069;p69"/>
          <p:cNvPicPr preferRelativeResize="0"/>
          <p:nvPr>
            <p:ph idx="2" type="pic"/>
          </p:nvPr>
        </p:nvPicPr>
        <p:blipFill rotWithShape="1">
          <a:blip r:embed="rId3">
            <a:alphaModFix/>
          </a:blip>
          <a:srcRect b="-1" l="11172" r="-4585" t="-1"/>
          <a:stretch/>
        </p:blipFill>
        <p:spPr>
          <a:xfrm>
            <a:off x="1" y="10"/>
            <a:ext cx="9669642" cy="6857990"/>
          </a:xfrm>
          <a:prstGeom prst="rect">
            <a:avLst/>
          </a:prstGeom>
          <a:noFill/>
          <a:ln>
            <a:noFill/>
          </a:ln>
        </p:spPr>
      </p:pic>
      <p:sp>
        <p:nvSpPr>
          <p:cNvPr id="1070" name="Google Shape;1070;p69"/>
          <p:cNvSpPr/>
          <p:nvPr/>
        </p:nvSpPr>
        <p:spPr>
          <a:xfrm flipH="1">
            <a:off x="5125019" y="0"/>
            <a:ext cx="7066978"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71" name="Google Shape;1071;p69"/>
          <p:cNvSpPr txBox="1"/>
          <p:nvPr>
            <p:ph type="title"/>
          </p:nvPr>
        </p:nvSpPr>
        <p:spPr>
          <a:xfrm>
            <a:off x="7935402" y="743447"/>
            <a:ext cx="4002598" cy="369202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sz="6000"/>
              <a:t>Socratic Fundraising in Bulk</a:t>
            </a:r>
            <a:br>
              <a:rPr lang="en-US" sz="6000"/>
            </a:br>
            <a:endParaRPr sz="6000"/>
          </a:p>
        </p:txBody>
      </p:sp>
      <p:sp>
        <p:nvSpPr>
          <p:cNvPr id="1072" name="Google Shape;1072;p69"/>
          <p:cNvSpPr txBox="1"/>
          <p:nvPr>
            <p:ph idx="1" type="body"/>
          </p:nvPr>
        </p:nvSpPr>
        <p:spPr>
          <a:xfrm>
            <a:off x="7935402" y="4629234"/>
            <a:ext cx="4002597" cy="148531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None/>
            </a:pPr>
            <a:r>
              <a:rPr lang="en-US" sz="4800"/>
              <a:t>Donor surveys that work</a:t>
            </a:r>
            <a:endParaRPr/>
          </a:p>
        </p:txBody>
      </p:sp>
      <p:cxnSp>
        <p:nvCxnSpPr>
          <p:cNvPr id="1073" name="Google Shape;1073;p69"/>
          <p:cNvCxnSpPr/>
          <p:nvPr/>
        </p:nvCxnSpPr>
        <p:spPr>
          <a:xfrm>
            <a:off x="8055980" y="4435475"/>
            <a:ext cx="3240911" cy="0"/>
          </a:xfrm>
          <a:prstGeom prst="straightConnector1">
            <a:avLst/>
          </a:prstGeom>
          <a:noFill/>
          <a:ln cap="flat" cmpd="sng" w="57150">
            <a:solidFill>
              <a:srgbClr val="7F7F7F"/>
            </a:solidFill>
            <a:prstDash val="solid"/>
            <a:miter lim="800000"/>
            <a:headEnd len="sm" w="sm" type="none"/>
            <a:tailEnd len="sm" w="sm" type="none"/>
          </a:ln>
        </p:spPr>
      </p:cxnSp>
      <p:cxnSp>
        <p:nvCxnSpPr>
          <p:cNvPr id="1074" name="Google Shape;1074;p69"/>
          <p:cNvCxnSpPr/>
          <p:nvPr/>
        </p:nvCxnSpPr>
        <p:spPr>
          <a:xfrm>
            <a:off x="8055980" y="856527"/>
            <a:ext cx="1041721" cy="0"/>
          </a:xfrm>
          <a:prstGeom prst="straightConnector1">
            <a:avLst/>
          </a:prstGeom>
          <a:noFill/>
          <a:ln cap="flat" cmpd="sng" w="127000">
            <a:solidFill>
              <a:srgbClr val="EE0E0E"/>
            </a:solidFill>
            <a:prstDash val="solid"/>
            <a:miter lim="800000"/>
            <a:headEnd len="sm" w="sm" type="none"/>
            <a:tailEnd len="sm" w="sm" type="none"/>
          </a:ln>
        </p:spPr>
      </p:cxnSp>
      <p:sp>
        <p:nvSpPr>
          <p:cNvPr id="1075" name="Google Shape;1075;p69"/>
          <p:cNvSpPr txBox="1"/>
          <p:nvPr/>
        </p:nvSpPr>
        <p:spPr>
          <a:xfrm>
            <a:off x="0" y="6067655"/>
            <a:ext cx="4317357" cy="790345"/>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262626"/>
              </a:buClr>
              <a:buSzPts val="2800"/>
              <a:buFont typeface="Calibri"/>
              <a:buNone/>
            </a:pPr>
            <a:r>
              <a:rPr b="0" i="0" lang="en-US" sz="2800" u="none" cap="none" strike="noStrike">
                <a:solidFill>
                  <a:srgbClr val="262626"/>
                </a:solidFill>
                <a:latin typeface="Calibri"/>
                <a:ea typeface="Calibri"/>
                <a:cs typeface="Calibri"/>
                <a:sym typeface="Calibri"/>
              </a:rPr>
              <a:t>Professor Russell James</a:t>
            </a:r>
            <a:endParaRPr/>
          </a:p>
          <a:p>
            <a:pPr indent="0" lvl="0" marL="0" marR="0" rtl="0" algn="l">
              <a:lnSpc>
                <a:spcPct val="80000"/>
              </a:lnSpc>
              <a:spcBef>
                <a:spcPts val="0"/>
              </a:spcBef>
              <a:spcAft>
                <a:spcPts val="0"/>
              </a:spcAft>
              <a:buClr>
                <a:srgbClr val="262626"/>
              </a:buClr>
              <a:buSzPts val="2800"/>
              <a:buFont typeface="Calibri"/>
              <a:buNone/>
            </a:pPr>
            <a:r>
              <a:rPr b="0" i="0" lang="en-US" sz="2800" u="none" cap="none" strike="noStrike">
                <a:solidFill>
                  <a:srgbClr val="262626"/>
                </a:solidFill>
                <a:latin typeface="Calibri"/>
                <a:ea typeface="Calibri"/>
                <a:cs typeface="Calibri"/>
                <a:sym typeface="Calibri"/>
              </a:rPr>
              <a:t>Texas Tech University</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70"/>
          <p:cNvSpPr txBox="1"/>
          <p:nvPr/>
        </p:nvSpPr>
        <p:spPr>
          <a:xfrm>
            <a:off x="1191150" y="1619442"/>
            <a:ext cx="8772151"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23469"/>
              </a:buClr>
              <a:buSzPts val="7200"/>
              <a:buFont typeface="Arial"/>
              <a:buNone/>
            </a:pPr>
            <a:r>
              <a:rPr b="1" i="0" lang="en-US" sz="7200" u="none" cap="none" strike="noStrike">
                <a:solidFill>
                  <a:srgbClr val="223469"/>
                </a:solidFill>
                <a:latin typeface="Arial"/>
                <a:ea typeface="Arial"/>
                <a:cs typeface="Arial"/>
                <a:sym typeface="Arial"/>
              </a:rPr>
              <a:t>Be part of </a:t>
            </a:r>
            <a:br>
              <a:rPr b="1" i="0" lang="en-US" sz="7200" u="none" cap="none" strike="noStrike">
                <a:solidFill>
                  <a:srgbClr val="223469"/>
                </a:solidFill>
                <a:latin typeface="Arial"/>
                <a:ea typeface="Arial"/>
                <a:cs typeface="Arial"/>
                <a:sym typeface="Arial"/>
              </a:rPr>
            </a:br>
            <a:r>
              <a:rPr b="1" i="0" lang="en-US" sz="7200" u="none" cap="none" strike="noStrike">
                <a:solidFill>
                  <a:srgbClr val="223469"/>
                </a:solidFill>
                <a:latin typeface="Arial"/>
                <a:ea typeface="Arial"/>
                <a:cs typeface="Arial"/>
                <a:sym typeface="Arial"/>
              </a:rPr>
              <a:t>the movement</a:t>
            </a:r>
            <a:endParaRPr b="0" i="0" sz="7200" u="none" cap="none" strike="noStrike">
              <a:solidFill>
                <a:srgbClr val="223469"/>
              </a:solidFill>
              <a:latin typeface="Calibri"/>
              <a:ea typeface="Calibri"/>
              <a:cs typeface="Calibri"/>
              <a:sym typeface="Calibri"/>
            </a:endParaRPr>
          </a:p>
        </p:txBody>
      </p:sp>
      <p:sp>
        <p:nvSpPr>
          <p:cNvPr id="1081" name="Google Shape;1081;p70"/>
          <p:cNvSpPr txBox="1"/>
          <p:nvPr/>
        </p:nvSpPr>
        <p:spPr>
          <a:xfrm>
            <a:off x="1191150" y="3701672"/>
            <a:ext cx="7878033"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Calibri"/>
              <a:buNone/>
            </a:pPr>
            <a:r>
              <a:t/>
            </a:r>
            <a:endParaRPr b="1" i="0" sz="3600" u="sng" cap="none" strike="noStrike">
              <a:solidFill>
                <a:srgbClr val="70AD47"/>
              </a:solidFill>
              <a:latin typeface="Arial"/>
              <a:ea typeface="Arial"/>
              <a:cs typeface="Arial"/>
              <a:sym typeface="Arial"/>
              <a:hlinkClick r:id="rId3">
                <a:extLst>
                  <a:ext uri="{A12FA001-AC4F-418D-AE19-62706E023703}">
                    <ahyp:hlinkClr val="tx"/>
                  </a:ext>
                </a:extLst>
              </a:hlinkClick>
            </a:endParaRPr>
          </a:p>
          <a:p>
            <a:pPr indent="0" lvl="0" marL="0" marR="0" rtl="0" algn="l">
              <a:lnSpc>
                <a:spcPct val="100000"/>
              </a:lnSpc>
              <a:spcBef>
                <a:spcPts val="0"/>
              </a:spcBef>
              <a:spcAft>
                <a:spcPts val="0"/>
              </a:spcAft>
              <a:buClr>
                <a:srgbClr val="18A473"/>
              </a:buClr>
              <a:buSzPts val="3600"/>
              <a:buFont typeface="Arial"/>
              <a:buNone/>
            </a:pPr>
            <a:r>
              <a:rPr b="1" i="0" lang="en-US" sz="3600" u="none" cap="none" strike="noStrike">
                <a:solidFill>
                  <a:srgbClr val="18A473"/>
                </a:solidFill>
                <a:latin typeface="Arial"/>
                <a:ea typeface="Arial"/>
                <a:cs typeface="Arial"/>
                <a:sym typeface="Arial"/>
              </a:rPr>
              <a:t>www.includeacharity.com.au </a:t>
            </a:r>
            <a:endParaRPr b="1" i="0" sz="3600" u="none" cap="none" strike="noStrike">
              <a:solidFill>
                <a:srgbClr val="18A473"/>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2" name="Shape 312"/>
        <p:cNvGrpSpPr/>
        <p:nvPr/>
      </p:nvGrpSpPr>
      <p:grpSpPr>
        <a:xfrm>
          <a:off x="0" y="0"/>
          <a:ext cx="0" cy="0"/>
          <a:chOff x="0" y="0"/>
          <a:chExt cx="0" cy="0"/>
        </a:xfrm>
      </p:grpSpPr>
      <p:sp>
        <p:nvSpPr>
          <p:cNvPr id="313" name="Google Shape;313;p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14" name="Google Shape;314;p8"/>
          <p:cNvSpPr txBox="1"/>
          <p:nvPr>
            <p:ph type="title"/>
          </p:nvPr>
        </p:nvSpPr>
        <p:spPr>
          <a:xfrm>
            <a:off x="-20320" y="398901"/>
            <a:ext cx="5311702" cy="1956841"/>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0"/>
              </a:spcBef>
              <a:spcAft>
                <a:spcPts val="0"/>
              </a:spcAft>
              <a:buClr>
                <a:schemeClr val="dk1"/>
              </a:buClr>
              <a:buSzPts val="4800"/>
              <a:buFont typeface="Calibri"/>
              <a:buNone/>
            </a:pPr>
            <a:r>
              <a:rPr lang="en-US" sz="4800"/>
              <a:t>If you don’t actually care, then don’t ask</a:t>
            </a:r>
            <a:endParaRPr/>
          </a:p>
        </p:txBody>
      </p:sp>
      <p:sp>
        <p:nvSpPr>
          <p:cNvPr id="315" name="Google Shape;315;p8"/>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16" name="Google Shape;316;p8"/>
          <p:cNvSpPr txBox="1"/>
          <p:nvPr>
            <p:ph idx="1" type="body"/>
          </p:nvPr>
        </p:nvSpPr>
        <p:spPr>
          <a:xfrm>
            <a:off x="0" y="2749820"/>
            <a:ext cx="5311702" cy="434186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Clr>
                <a:schemeClr val="dk1"/>
              </a:buClr>
              <a:buSzPts val="3200"/>
              <a:buNone/>
            </a:pPr>
            <a:r>
              <a:rPr lang="en-US" sz="3200"/>
              <a:t>Reasons must also </a:t>
            </a:r>
            <a:r>
              <a:rPr lang="en-US" sz="3200" u="sng"/>
              <a:t>appear</a:t>
            </a:r>
            <a:r>
              <a:rPr lang="en-US" sz="3200"/>
              <a:t> legitimate</a:t>
            </a:r>
            <a:endParaRPr/>
          </a:p>
          <a:p>
            <a:pPr indent="-342900" lvl="0" marL="342900" rtl="0" algn="l">
              <a:lnSpc>
                <a:spcPct val="70000"/>
              </a:lnSpc>
              <a:spcBef>
                <a:spcPts val="1000"/>
              </a:spcBef>
              <a:spcAft>
                <a:spcPts val="0"/>
              </a:spcAft>
              <a:buClr>
                <a:schemeClr val="dk1"/>
              </a:buClr>
              <a:buSzPts val="3200"/>
              <a:buFont typeface="Arial"/>
              <a:buChar char="•"/>
            </a:pPr>
            <a:r>
              <a:rPr lang="en-US" sz="3200"/>
              <a:t>Don’t add a donation request to a survey</a:t>
            </a:r>
            <a:endParaRPr/>
          </a:p>
          <a:p>
            <a:pPr indent="-342900" lvl="0" marL="342900" rtl="0" algn="l">
              <a:lnSpc>
                <a:spcPct val="70000"/>
              </a:lnSpc>
              <a:spcBef>
                <a:spcPts val="1000"/>
              </a:spcBef>
              <a:spcAft>
                <a:spcPts val="0"/>
              </a:spcAft>
              <a:buClr>
                <a:schemeClr val="dk1"/>
              </a:buClr>
              <a:buSzPts val="3200"/>
              <a:buFont typeface="Arial"/>
              <a:buChar char="•"/>
            </a:pPr>
            <a:r>
              <a:rPr lang="en-US" sz="3200"/>
              <a:t>Don’t ask a question with a forced answer</a:t>
            </a:r>
            <a:endParaRPr/>
          </a:p>
          <a:p>
            <a:pPr indent="0" lvl="2" marL="914400" rtl="0" algn="l">
              <a:lnSpc>
                <a:spcPct val="70000"/>
              </a:lnSpc>
              <a:spcBef>
                <a:spcPts val="500"/>
              </a:spcBef>
              <a:spcAft>
                <a:spcPts val="0"/>
              </a:spcAft>
              <a:buClr>
                <a:schemeClr val="dk1"/>
              </a:buClr>
              <a:buSzPts val="3200"/>
              <a:buNone/>
            </a:pPr>
            <a:r>
              <a:rPr lang="en-US" sz="3200" strike="sngStrike"/>
              <a:t>“Should we continue our award-winning work that is transforming the lives of so many in desperate need?” </a:t>
            </a:r>
            <a:endParaRPr/>
          </a:p>
        </p:txBody>
      </p:sp>
      <p:pic>
        <p:nvPicPr>
          <p:cNvPr descr="A picture containing clipart&#10;&#10;Description automatically generated" id="317" name="Google Shape;317;p8"/>
          <p:cNvPicPr preferRelativeResize="0"/>
          <p:nvPr>
            <p:ph idx="2" type="pic"/>
          </p:nvPr>
        </p:nvPicPr>
        <p:blipFill rotWithShape="1">
          <a:blip r:embed="rId3">
            <a:alphaModFix/>
          </a:blip>
          <a:srcRect b="2620" l="28841" r="30400" t="7225"/>
          <a:stretch/>
        </p:blipFill>
        <p:spPr>
          <a:xfrm>
            <a:off x="5311702" y="10"/>
            <a:ext cx="6877250" cy="685799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A picture containing bird, gallinaceous bird, phasianid&#10;&#10;Description automatically generated" id="322" name="Google Shape;322;p9"/>
          <p:cNvPicPr preferRelativeResize="0"/>
          <p:nvPr/>
        </p:nvPicPr>
        <p:blipFill rotWithShape="1">
          <a:blip r:embed="rId3">
            <a:alphaModFix/>
          </a:blip>
          <a:srcRect b="0" l="0" r="0" t="0"/>
          <a:stretch/>
        </p:blipFill>
        <p:spPr>
          <a:xfrm>
            <a:off x="0" y="0"/>
            <a:ext cx="12412670" cy="6858000"/>
          </a:xfrm>
          <a:prstGeom prst="rect">
            <a:avLst/>
          </a:prstGeom>
          <a:noFill/>
          <a:ln>
            <a:noFill/>
          </a:ln>
        </p:spPr>
      </p:pic>
      <p:sp>
        <p:nvSpPr>
          <p:cNvPr id="323" name="Google Shape;323;p9"/>
          <p:cNvSpPr txBox="1"/>
          <p:nvPr>
            <p:ph type="title"/>
          </p:nvPr>
        </p:nvSpPr>
        <p:spPr>
          <a:xfrm>
            <a:off x="0" y="0"/>
            <a:ext cx="6251110" cy="154432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alibri"/>
              <a:buNone/>
            </a:pPr>
            <a:r>
              <a:rPr lang="en-US" sz="5400">
                <a:solidFill>
                  <a:schemeClr val="lt1"/>
                </a:solidFill>
              </a:rPr>
              <a:t>Connect with original identity</a:t>
            </a:r>
            <a:endParaRPr/>
          </a:p>
        </p:txBody>
      </p:sp>
      <p:sp>
        <p:nvSpPr>
          <p:cNvPr id="324" name="Google Shape;324;p9"/>
          <p:cNvSpPr txBox="1"/>
          <p:nvPr>
            <p:ph idx="1" type="body"/>
          </p:nvPr>
        </p:nvSpPr>
        <p:spPr>
          <a:xfrm>
            <a:off x="71700" y="1686560"/>
            <a:ext cx="6251110" cy="5171440"/>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90000"/>
              </a:lnSpc>
              <a:spcBef>
                <a:spcPts val="0"/>
              </a:spcBef>
              <a:spcAft>
                <a:spcPts val="0"/>
              </a:spcAft>
              <a:buClr>
                <a:schemeClr val="lt1"/>
              </a:buClr>
              <a:buSzPts val="3200"/>
              <a:buFont typeface="Arial"/>
              <a:buChar char="•"/>
            </a:pPr>
            <a:r>
              <a:rPr lang="en-US" sz="3200">
                <a:solidFill>
                  <a:schemeClr val="lt1"/>
                </a:solidFill>
              </a:rPr>
              <a:t>Questions can connect the donor’s identity (values, people, or life story) with the cause, charity, or project</a:t>
            </a:r>
            <a:endParaRPr/>
          </a:p>
          <a:p>
            <a:pPr indent="-342900" lvl="0" marL="342900" rtl="0" algn="l">
              <a:lnSpc>
                <a:spcPct val="90000"/>
              </a:lnSpc>
              <a:spcBef>
                <a:spcPts val="1000"/>
              </a:spcBef>
              <a:spcAft>
                <a:spcPts val="0"/>
              </a:spcAft>
              <a:buClr>
                <a:schemeClr val="lt1"/>
              </a:buClr>
              <a:buSzPts val="3200"/>
              <a:buFont typeface="Arial"/>
              <a:buChar char="•"/>
            </a:pPr>
            <a:r>
              <a:rPr lang="en-US" sz="3200">
                <a:solidFill>
                  <a:schemeClr val="lt1"/>
                </a:solidFill>
              </a:rPr>
              <a:t>The reason for asking can be because of the donor’s identity:</a:t>
            </a:r>
            <a:endParaRPr/>
          </a:p>
          <a:p>
            <a:pPr indent="0" lvl="2" marL="914400" rtl="0" algn="l">
              <a:lnSpc>
                <a:spcPct val="90000"/>
              </a:lnSpc>
              <a:spcBef>
                <a:spcPts val="500"/>
              </a:spcBef>
              <a:spcAft>
                <a:spcPts val="0"/>
              </a:spcAft>
              <a:buClr>
                <a:schemeClr val="lt1"/>
              </a:buClr>
              <a:buSzPts val="3200"/>
              <a:buNone/>
            </a:pPr>
            <a:r>
              <a:rPr lang="en-US" sz="3200">
                <a:solidFill>
                  <a:schemeClr val="lt1"/>
                </a:solidFill>
              </a:rPr>
              <a:t>“Your insight is especially important because we need input from … [</a:t>
            </a:r>
            <a:r>
              <a:rPr i="1" lang="en-US" sz="3200">
                <a:solidFill>
                  <a:schemeClr val="lt1"/>
                </a:solidFill>
              </a:rPr>
              <a:t>women, Baby boomers, loyal donors, alumni from the 80s, people who care about X, etc.</a:t>
            </a:r>
            <a:r>
              <a:rPr lang="en-US" sz="3200">
                <a:solidFill>
                  <a:schemeClr val="lt1"/>
                </a:solidFill>
              </a:rPr>
              <a:t>] </a:t>
            </a:r>
            <a:endParaRPr/>
          </a:p>
        </p:txBody>
      </p:sp>
      <p:sp>
        <p:nvSpPr>
          <p:cNvPr id="325" name="Google Shape;325;p9"/>
          <p:cNvSpPr/>
          <p:nvPr/>
        </p:nvSpPr>
        <p:spPr>
          <a:xfrm>
            <a:off x="7487920" y="2316480"/>
            <a:ext cx="4572000" cy="2641600"/>
          </a:xfrm>
          <a:prstGeom prst="roundRect">
            <a:avLst>
              <a:gd fmla="val 16667" name="adj"/>
            </a:avLst>
          </a:prstGeom>
          <a:solidFill>
            <a:srgbClr val="FFFFFF">
              <a:alpha val="8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Text&#10;&#10;Description automatically generated" id="326" name="Google Shape;326;p9"/>
          <p:cNvPicPr preferRelativeResize="0"/>
          <p:nvPr/>
        </p:nvPicPr>
        <p:blipFill rotWithShape="1">
          <a:blip r:embed="rId4">
            <a:alphaModFix/>
          </a:blip>
          <a:srcRect b="11199" l="30000" r="29425" t="9000"/>
          <a:stretch/>
        </p:blipFill>
        <p:spPr>
          <a:xfrm>
            <a:off x="7786993" y="2659842"/>
            <a:ext cx="4120527" cy="179531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330" name="Shape 330"/>
        <p:cNvGrpSpPr/>
        <p:nvPr/>
      </p:nvGrpSpPr>
      <p:grpSpPr>
        <a:xfrm>
          <a:off x="0" y="0"/>
          <a:ext cx="0" cy="0"/>
          <a:chOff x="0" y="0"/>
          <a:chExt cx="0" cy="0"/>
        </a:xfrm>
      </p:grpSpPr>
      <p:sp>
        <p:nvSpPr>
          <p:cNvPr id="331" name="Google Shape;331;p10"/>
          <p:cNvSpPr/>
          <p:nvPr/>
        </p:nvSpPr>
        <p:spPr>
          <a:xfrm>
            <a:off x="0" y="0"/>
            <a:ext cx="12188952" cy="6858000"/>
          </a:xfrm>
          <a:prstGeom prst="rect">
            <a:avLst/>
          </a:prstGeom>
          <a:solidFill>
            <a:srgbClr val="41414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Timeline&#10;&#10;Description automatically generated with medium confidence" id="332" name="Google Shape;332;p10"/>
          <p:cNvPicPr preferRelativeResize="0"/>
          <p:nvPr/>
        </p:nvPicPr>
        <p:blipFill rotWithShape="1">
          <a:blip r:embed="rId3">
            <a:alphaModFix/>
          </a:blip>
          <a:srcRect b="0" l="0" r="-1" t="33755"/>
          <a:stretch/>
        </p:blipFill>
        <p:spPr>
          <a:xfrm>
            <a:off x="320037" y="285119"/>
            <a:ext cx="11548872" cy="4303462"/>
          </a:xfrm>
          <a:prstGeom prst="rect">
            <a:avLst/>
          </a:prstGeom>
          <a:noFill/>
          <a:ln>
            <a:noFill/>
          </a:ln>
        </p:spPr>
      </p:pic>
      <p:sp>
        <p:nvSpPr>
          <p:cNvPr id="333" name="Google Shape;333;p10"/>
          <p:cNvSpPr/>
          <p:nvPr/>
        </p:nvSpPr>
        <p:spPr>
          <a:xfrm>
            <a:off x="321564" y="4782312"/>
            <a:ext cx="11548872" cy="1755648"/>
          </a:xfrm>
          <a:prstGeom prst="rect">
            <a:avLst/>
          </a:prstGeom>
          <a:solidFill>
            <a:schemeClr val="lt1">
              <a:alpha val="9294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4" name="Google Shape;334;p10"/>
          <p:cNvSpPr txBox="1"/>
          <p:nvPr>
            <p:ph type="title"/>
          </p:nvPr>
        </p:nvSpPr>
        <p:spPr>
          <a:xfrm>
            <a:off x="320037" y="4782311"/>
            <a:ext cx="3639779" cy="1755648"/>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3400"/>
              <a:buFont typeface="Calibri"/>
              <a:buNone/>
            </a:pPr>
            <a:r>
              <a:rPr lang="en-US" sz="3400">
                <a:solidFill>
                  <a:schemeClr val="dk1"/>
                </a:solidFill>
              </a:rPr>
              <a:t>Values identity questions (Environmental cause)</a:t>
            </a:r>
            <a:endParaRPr/>
          </a:p>
        </p:txBody>
      </p:sp>
      <p:sp>
        <p:nvSpPr>
          <p:cNvPr id="335" name="Google Shape;335;p10"/>
          <p:cNvSpPr txBox="1"/>
          <p:nvPr>
            <p:ph idx="1" type="body"/>
          </p:nvPr>
        </p:nvSpPr>
        <p:spPr>
          <a:xfrm>
            <a:off x="3637280" y="4782311"/>
            <a:ext cx="8231629" cy="1881959"/>
          </a:xfrm>
          <a:prstGeom prst="rect">
            <a:avLst/>
          </a:prstGeom>
          <a:noFill/>
          <a:ln>
            <a:noFill/>
          </a:ln>
        </p:spPr>
        <p:txBody>
          <a:bodyPr anchorCtr="0" anchor="ctr" bIns="45700" lIns="91425" spcFirstLastPara="1" rIns="91425" wrap="square" tIns="45700">
            <a:noAutofit/>
          </a:bodyPr>
          <a:lstStyle/>
          <a:p>
            <a:pPr indent="-457200" lvl="0" marL="457200" rtl="0" algn="l">
              <a:lnSpc>
                <a:spcPct val="70000"/>
              </a:lnSpc>
              <a:spcBef>
                <a:spcPts val="0"/>
              </a:spcBef>
              <a:spcAft>
                <a:spcPts val="0"/>
              </a:spcAft>
              <a:buClr>
                <a:schemeClr val="dk1"/>
              </a:buClr>
              <a:buSzPts val="3200"/>
              <a:buFont typeface="Arial"/>
              <a:buChar char="•"/>
            </a:pPr>
            <a:r>
              <a:rPr lang="en-US" sz="3200">
                <a:solidFill>
                  <a:schemeClr val="dk1"/>
                </a:solidFill>
              </a:rPr>
              <a:t>Writing what they wanted to be remembered for by future generations increased donations to an environmental charity by 45%.</a:t>
            </a:r>
            <a:r>
              <a:rPr baseline="30000" lang="en-US" sz="3200">
                <a:solidFill>
                  <a:schemeClr val="dk1"/>
                </a:solidFill>
              </a:rPr>
              <a:t>1</a:t>
            </a:r>
            <a:endParaRPr/>
          </a:p>
          <a:p>
            <a:pPr indent="-457200" lvl="0" marL="457200" rtl="0" algn="l">
              <a:lnSpc>
                <a:spcPct val="70000"/>
              </a:lnSpc>
              <a:spcBef>
                <a:spcPts val="600"/>
              </a:spcBef>
              <a:spcAft>
                <a:spcPts val="0"/>
              </a:spcAft>
              <a:buClr>
                <a:schemeClr val="dk1"/>
              </a:buClr>
              <a:buSzPts val="3200"/>
              <a:buFont typeface="Arial"/>
              <a:buChar char="•"/>
            </a:pPr>
            <a:r>
              <a:rPr lang="en-US" sz="3200">
                <a:solidFill>
                  <a:schemeClr val="dk1"/>
                </a:solidFill>
              </a:rPr>
              <a:t>Reminders of values such as love or religious beliefs increased donations for other causes.</a:t>
            </a:r>
            <a:r>
              <a:rPr baseline="30000" lang="en-US" sz="3200">
                <a:solidFill>
                  <a:schemeClr val="dk1"/>
                </a:solidFill>
              </a:rPr>
              <a:t>2</a:t>
            </a:r>
            <a:endParaRPr/>
          </a:p>
        </p:txBody>
      </p:sp>
      <p:sp>
        <p:nvSpPr>
          <p:cNvPr id="336" name="Google Shape;336;p10"/>
          <p:cNvSpPr txBox="1"/>
          <p:nvPr/>
        </p:nvSpPr>
        <p:spPr>
          <a:xfrm>
            <a:off x="-30486" y="6551055"/>
            <a:ext cx="12188952" cy="359201"/>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D8D8D8"/>
              </a:buClr>
              <a:buSzPts val="1200"/>
              <a:buFont typeface="Calibri"/>
              <a:buNone/>
            </a:pPr>
            <a:r>
              <a:rPr b="0" i="0" lang="en-US" sz="1200" u="none" cap="none" strike="noStrike">
                <a:solidFill>
                  <a:srgbClr val="D8D8D8"/>
                </a:solidFill>
                <a:latin typeface="Calibri"/>
                <a:ea typeface="Calibri"/>
                <a:cs typeface="Calibri"/>
                <a:sym typeface="Calibri"/>
              </a:rPr>
              <a:t>2) Gueguen, N., &amp; Lamy, L. (2011). The effect of the word “love” on compliance to a request for humanitarian aid: An evaluation in a field setting. </a:t>
            </a:r>
            <a:r>
              <a:rPr b="0" i="1" lang="en-US" sz="1200" u="none" cap="none" strike="noStrike">
                <a:solidFill>
                  <a:srgbClr val="D8D8D8"/>
                </a:solidFill>
                <a:latin typeface="Calibri"/>
                <a:ea typeface="Calibri"/>
                <a:cs typeface="Calibri"/>
                <a:sym typeface="Calibri"/>
              </a:rPr>
              <a:t>Social Influence, 6</a:t>
            </a:r>
            <a:r>
              <a:rPr b="0" i="0" lang="en-US" sz="1200" u="none" cap="none" strike="noStrike">
                <a:solidFill>
                  <a:srgbClr val="D8D8D8"/>
                </a:solidFill>
                <a:latin typeface="Calibri"/>
                <a:ea typeface="Calibri"/>
                <a:cs typeface="Calibri"/>
                <a:sym typeface="Calibri"/>
              </a:rPr>
              <a:t>(4), 249-258; Shariff, A. F., &amp; Norenzayan, A. (2007). God is watching you: Priming God concepts increases prosocial behavior in an anonymous economic game. </a:t>
            </a:r>
            <a:r>
              <a:rPr b="0" i="1" lang="en-US" sz="1200" u="none" cap="none" strike="noStrike">
                <a:solidFill>
                  <a:srgbClr val="D8D8D8"/>
                </a:solidFill>
                <a:latin typeface="Calibri"/>
                <a:ea typeface="Calibri"/>
                <a:cs typeface="Calibri"/>
                <a:sym typeface="Calibri"/>
              </a:rPr>
              <a:t>Psychological Science</a:t>
            </a:r>
            <a:r>
              <a:rPr b="0" i="0" lang="en-US" sz="1200" u="none" cap="none" strike="noStrike">
                <a:solidFill>
                  <a:srgbClr val="D8D8D8"/>
                </a:solidFill>
                <a:latin typeface="Calibri"/>
                <a:ea typeface="Calibri"/>
                <a:cs typeface="Calibri"/>
                <a:sym typeface="Calibri"/>
              </a:rPr>
              <a:t>, 18(9), 803-809.</a:t>
            </a:r>
            <a:endParaRPr b="0" i="0" sz="1400" u="none" cap="none" strike="noStrike">
              <a:solidFill>
                <a:srgbClr val="D8D8D8"/>
              </a:solidFill>
              <a:latin typeface="Calibri"/>
              <a:ea typeface="Calibri"/>
              <a:cs typeface="Calibri"/>
              <a:sym typeface="Calibri"/>
            </a:endParaRPr>
          </a:p>
        </p:txBody>
      </p:sp>
      <p:sp>
        <p:nvSpPr>
          <p:cNvPr id="337" name="Google Shape;337;p10"/>
          <p:cNvSpPr/>
          <p:nvPr/>
        </p:nvSpPr>
        <p:spPr>
          <a:xfrm>
            <a:off x="301476" y="286964"/>
            <a:ext cx="2986499" cy="1331411"/>
          </a:xfrm>
          <a:prstGeom prst="rect">
            <a:avLst/>
          </a:prstGeom>
          <a:solidFill>
            <a:srgbClr val="F1F1F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8" name="Google Shape;338;p10"/>
          <p:cNvSpPr/>
          <p:nvPr/>
        </p:nvSpPr>
        <p:spPr>
          <a:xfrm>
            <a:off x="132080" y="144448"/>
            <a:ext cx="3169920" cy="1460832"/>
          </a:xfrm>
          <a:prstGeom prst="rect">
            <a:avLst/>
          </a:prstGeom>
          <a:noFill/>
          <a:ln cap="flat" cmpd="sng" w="7620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339" name="Google Shape;339;p10"/>
          <p:cNvPicPr preferRelativeResize="0"/>
          <p:nvPr/>
        </p:nvPicPr>
        <p:blipFill rotWithShape="1">
          <a:blip r:embed="rId4">
            <a:alphaModFix/>
          </a:blip>
          <a:srcRect b="-5031" l="30655" r="30483" t="-3155"/>
          <a:stretch/>
        </p:blipFill>
        <p:spPr>
          <a:xfrm>
            <a:off x="459989" y="221391"/>
            <a:ext cx="2669471" cy="1529016"/>
          </a:xfrm>
          <a:prstGeom prst="rect">
            <a:avLst/>
          </a:prstGeom>
          <a:noFill/>
          <a:ln>
            <a:noFill/>
          </a:ln>
        </p:spPr>
      </p:pic>
      <p:sp>
        <p:nvSpPr>
          <p:cNvPr id="340" name="Google Shape;340;p10"/>
          <p:cNvSpPr/>
          <p:nvPr/>
        </p:nvSpPr>
        <p:spPr>
          <a:xfrm>
            <a:off x="911860" y="441249"/>
            <a:ext cx="1736958" cy="391153"/>
          </a:xfrm>
          <a:prstGeom prst="rect">
            <a:avLst/>
          </a:prstGeom>
          <a:solidFill>
            <a:srgbClr val="F1F1F1">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1" name="Google Shape;341;p10"/>
          <p:cNvSpPr/>
          <p:nvPr/>
        </p:nvSpPr>
        <p:spPr>
          <a:xfrm>
            <a:off x="1646577" y="832402"/>
            <a:ext cx="1513370" cy="639070"/>
          </a:xfrm>
          <a:prstGeom prst="rect">
            <a:avLst/>
          </a:prstGeom>
          <a:solidFill>
            <a:srgbClr val="F1F1F1">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2" name="Google Shape;342;p10"/>
          <p:cNvSpPr txBox="1"/>
          <p:nvPr/>
        </p:nvSpPr>
        <p:spPr>
          <a:xfrm>
            <a:off x="-6" y="17584"/>
            <a:ext cx="12188952" cy="229935"/>
          </a:xfrm>
          <a:prstGeom prst="rect">
            <a:avLst/>
          </a:prstGeom>
          <a:noFill/>
          <a:ln>
            <a:noFill/>
          </a:ln>
        </p:spPr>
        <p:txBody>
          <a:bodyPr anchorCtr="0" anchor="t" bIns="45700" lIns="91425" spcFirstLastPara="1" rIns="91425" wrap="square" tIns="45700">
            <a:spAutoFit/>
          </a:bodyPr>
          <a:lstStyle/>
          <a:p>
            <a:pPr indent="0" lvl="0" marL="0" marR="0" rtl="0" algn="l">
              <a:lnSpc>
                <a:spcPct val="70000"/>
              </a:lnSpc>
              <a:spcBef>
                <a:spcPts val="0"/>
              </a:spcBef>
              <a:spcAft>
                <a:spcPts val="0"/>
              </a:spcAft>
              <a:buClr>
                <a:srgbClr val="D8D8D8"/>
              </a:buClr>
              <a:buSzPts val="1200"/>
              <a:buFont typeface="Calibri"/>
              <a:buNone/>
            </a:pPr>
            <a:r>
              <a:rPr b="0" i="0" lang="en-US" sz="1200" u="none" cap="none" strike="noStrike">
                <a:solidFill>
                  <a:srgbClr val="D8D8D8"/>
                </a:solidFill>
                <a:latin typeface="Calibri"/>
                <a:ea typeface="Calibri"/>
                <a:cs typeface="Calibri"/>
                <a:sym typeface="Calibri"/>
              </a:rPr>
              <a:t>1) Zaval, L., Markowitz, E. M., &amp; Weber, E. U. (2015). How will I be remembered? Conserving the environment for the sake of one’s legacy. </a:t>
            </a:r>
            <a:r>
              <a:rPr b="0" i="1" lang="en-US" sz="1200" u="none" cap="none" strike="noStrike">
                <a:solidFill>
                  <a:srgbClr val="D8D8D8"/>
                </a:solidFill>
                <a:latin typeface="Calibri"/>
                <a:ea typeface="Calibri"/>
                <a:cs typeface="Calibri"/>
                <a:sym typeface="Calibri"/>
              </a:rPr>
              <a:t>Psychological Science, 26</a:t>
            </a:r>
            <a:r>
              <a:rPr b="0" i="0" lang="en-US" sz="1200" u="none" cap="none" strike="noStrike">
                <a:solidFill>
                  <a:srgbClr val="D8D8D8"/>
                </a:solidFill>
                <a:latin typeface="Calibri"/>
                <a:ea typeface="Calibri"/>
                <a:cs typeface="Calibri"/>
                <a:sym typeface="Calibri"/>
              </a:rPr>
              <a:t>(2), 231-236.</a:t>
            </a:r>
            <a:endParaRPr b="0" i="0" sz="1400" u="none" cap="none" strike="noStrike">
              <a:solidFill>
                <a:srgbClr val="D8D8D8"/>
              </a:solidFill>
              <a:latin typeface="Calibri"/>
              <a:ea typeface="Calibri"/>
              <a:cs typeface="Calibri"/>
              <a:sym typeface="Calibri"/>
            </a:endParaRPr>
          </a:p>
        </p:txBody>
      </p:sp>
      <p:cxnSp>
        <p:nvCxnSpPr>
          <p:cNvPr id="343" name="Google Shape;343;p10"/>
          <p:cNvCxnSpPr/>
          <p:nvPr/>
        </p:nvCxnSpPr>
        <p:spPr>
          <a:xfrm>
            <a:off x="3393440" y="5008880"/>
            <a:ext cx="0" cy="1259840"/>
          </a:xfrm>
          <a:prstGeom prst="straightConnector1">
            <a:avLst/>
          </a:prstGeom>
          <a:noFill/>
          <a:ln cap="flat" cmpd="sng" w="28575">
            <a:solidFill>
              <a:schemeClr val="accent2"/>
            </a:solidFill>
            <a:prstDash val="solid"/>
            <a:miter lim="800000"/>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IAC blu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2020-07-03T01:14:14Z</dcterms:created>
  <dc:creator>Leanne Thomas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0x010100B8608FBB04A8AD4A98634938D5B5A3C3</vt:lpwstr>
  </property>
  <property fmtid="{D5CDD505-2E9C-101B-9397-08002B2CF9AE}" pid="3" name="MediaServiceImageTags">
    <vt:lpwstr/>
  </property>
</Properties>
</file>