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8" roundtripDataSignature="AMtx7mi8VlOA6qfzUmmI8xjCV1m2Sxjl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
        <p:nvSpPr>
          <p:cNvPr id="17" name="Google Shape;17;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9" name="Google Shape;19;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2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2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2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2" name="Google Shape;82;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2" name="Shape 22"/>
        <p:cNvGrpSpPr/>
        <p:nvPr/>
      </p:nvGrpSpPr>
      <p:grpSpPr>
        <a:xfrm>
          <a:off x="0" y="0"/>
          <a:ext cx="0" cy="0"/>
          <a:chOff x="0" y="0"/>
          <a:chExt cx="0" cy="0"/>
        </a:xfrm>
      </p:grpSpPr>
      <p:sp>
        <p:nvSpPr>
          <p:cNvPr id="23" name="Google Shape;23;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 name="Google Shape;2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8" name="Shape 28"/>
        <p:cNvGrpSpPr/>
        <p:nvPr/>
      </p:nvGrpSpPr>
      <p:grpSpPr>
        <a:xfrm>
          <a:off x="0" y="0"/>
          <a:ext cx="0" cy="0"/>
          <a:chOff x="0" y="0"/>
          <a:chExt cx="0" cy="0"/>
        </a:xfrm>
      </p:grpSpPr>
      <p:sp>
        <p:nvSpPr>
          <p:cNvPr id="29" name="Google Shape;29;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31" name="Google Shape;31;p1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2" name="Google Shape;32;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 name="Shape 35"/>
        <p:cNvGrpSpPr/>
        <p:nvPr/>
      </p:nvGrpSpPr>
      <p:grpSpPr>
        <a:xfrm>
          <a:off x="0" y="0"/>
          <a:ext cx="0" cy="0"/>
          <a:chOff x="0" y="0"/>
          <a:chExt cx="0" cy="0"/>
        </a:xfrm>
      </p:grpSpPr>
      <p:sp>
        <p:nvSpPr>
          <p:cNvPr id="36" name="Google Shape;3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2" name="Shape 42"/>
        <p:cNvGrpSpPr/>
        <p:nvPr/>
      </p:nvGrpSpPr>
      <p:grpSpPr>
        <a:xfrm>
          <a:off x="0" y="0"/>
          <a:ext cx="0" cy="0"/>
          <a:chOff x="0" y="0"/>
          <a:chExt cx="0" cy="0"/>
        </a:xfrm>
      </p:grpSpPr>
      <p:sp>
        <p:nvSpPr>
          <p:cNvPr id="43" name="Google Shape;43;p1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1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5" name="Google Shape;4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8" name="Shape 48"/>
        <p:cNvGrpSpPr/>
        <p:nvPr/>
      </p:nvGrpSpPr>
      <p:grpSpPr>
        <a:xfrm>
          <a:off x="0" y="0"/>
          <a:ext cx="0" cy="0"/>
          <a:chOff x="0" y="0"/>
          <a:chExt cx="0" cy="0"/>
        </a:xfrm>
      </p:grpSpPr>
      <p:sp>
        <p:nvSpPr>
          <p:cNvPr id="49" name="Google Shape;49;p2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2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2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2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3" name="Google Shape;53;p2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23"/>
          <p:cNvSpPr/>
          <p:nvPr>
            <p:ph idx="2" type="pic"/>
          </p:nvPr>
        </p:nvSpPr>
        <p:spPr>
          <a:xfrm>
            <a:off x="5183188" y="987425"/>
            <a:ext cx="6172200" cy="4873625"/>
          </a:xfrm>
          <a:prstGeom prst="rect">
            <a:avLst/>
          </a:prstGeom>
          <a:noFill/>
          <a:ln>
            <a:noFill/>
          </a:ln>
        </p:spPr>
      </p:sp>
      <p:sp>
        <p:nvSpPr>
          <p:cNvPr id="69" name="Google Shape;69;p2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0.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4"/>
          <p:cNvPicPr preferRelativeResize="0"/>
          <p:nvPr/>
        </p:nvPicPr>
        <p:blipFill rotWithShape="1">
          <a:blip r:embed="rId1">
            <a:alphaModFix/>
          </a:blip>
          <a:srcRect b="0" l="0" r="0" t="0"/>
          <a:stretch/>
        </p:blipFill>
        <p:spPr>
          <a:xfrm>
            <a:off x="0" y="0"/>
            <a:ext cx="12192000" cy="6858000"/>
          </a:xfrm>
          <a:prstGeom prst="rect">
            <a:avLst/>
          </a:prstGeom>
          <a:noFill/>
          <a:ln>
            <a:noFill/>
          </a:ln>
        </p:spPr>
      </p:pic>
      <p:sp>
        <p:nvSpPr>
          <p:cNvPr id="11" name="Google Shape;11;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includeacharity.org.a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 Id="rId4" Type="http://schemas.openxmlformats.org/officeDocument/2006/relationships/image" Target="../media/image8.png"/><Relationship Id="rId5" Type="http://schemas.openxmlformats.org/officeDocument/2006/relationships/image" Target="../media/image7.png"/><Relationship Id="rId6" Type="http://schemas.openxmlformats.org/officeDocument/2006/relationships/image" Target="../media/image5.png"/><Relationship Id="rId7"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nvSpPr>
        <p:spPr>
          <a:xfrm>
            <a:off x="825425" y="1634600"/>
            <a:ext cx="8570100" cy="249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5800" u="none" cap="none" strike="noStrike">
                <a:solidFill>
                  <a:srgbClr val="223469"/>
                </a:solidFill>
                <a:latin typeface="Arial"/>
                <a:ea typeface="Arial"/>
                <a:cs typeface="Arial"/>
                <a:sym typeface="Arial"/>
              </a:rPr>
              <a:t>Having the charity chat: </a:t>
            </a:r>
            <a:r>
              <a:rPr b="1" i="0" lang="en-US" sz="4400" u="none" cap="none" strike="noStrike">
                <a:solidFill>
                  <a:srgbClr val="223469"/>
                </a:solidFill>
                <a:latin typeface="Arial"/>
                <a:ea typeface="Arial"/>
                <a:cs typeface="Arial"/>
                <a:sym typeface="Arial"/>
              </a:rPr>
              <a:t>Estate planning conversations &amp; legal insights for charities</a:t>
            </a:r>
            <a:r>
              <a:rPr b="1" i="0" lang="en-US" sz="5400" u="none" cap="none" strike="noStrike">
                <a:solidFill>
                  <a:srgbClr val="223469"/>
                </a:solidFill>
                <a:latin typeface="Arial"/>
                <a:ea typeface="Arial"/>
                <a:cs typeface="Arial"/>
                <a:sym typeface="Arial"/>
              </a:rPr>
              <a:t> </a:t>
            </a:r>
            <a:endParaRPr sz="5400">
              <a:solidFill>
                <a:srgbClr val="223469"/>
              </a:solidFill>
              <a:latin typeface="Calibri"/>
              <a:ea typeface="Calibri"/>
              <a:cs typeface="Calibri"/>
              <a:sym typeface="Calibri"/>
            </a:endParaRPr>
          </a:p>
        </p:txBody>
      </p:sp>
      <p:sp>
        <p:nvSpPr>
          <p:cNvPr id="90" name="Google Shape;90;p1"/>
          <p:cNvSpPr txBox="1"/>
          <p:nvPr/>
        </p:nvSpPr>
        <p:spPr>
          <a:xfrm>
            <a:off x="825425" y="4234941"/>
            <a:ext cx="7878000" cy="1754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t/>
            </a:r>
            <a:endParaRPr b="1" sz="3600" u="sng">
              <a:solidFill>
                <a:srgbClr val="70AD47"/>
              </a:solidFill>
              <a:latin typeface="Arial"/>
              <a:ea typeface="Arial"/>
              <a:cs typeface="Arial"/>
              <a:sym typeface="Arial"/>
              <a:hlinkClick r:id="rId3">
                <a:extLst>
                  <a:ext uri="{A12FA001-AC4F-418D-AE19-62706E023703}">
                    <ahyp:hlinkClr val="tx"/>
                  </a:ext>
                </a:extLst>
              </a:hlinkClick>
            </a:endParaRPr>
          </a:p>
          <a:p>
            <a:pPr indent="0" lvl="0" marL="0" marR="0" rtl="0" algn="l">
              <a:spcBef>
                <a:spcPts val="0"/>
              </a:spcBef>
              <a:spcAft>
                <a:spcPts val="0"/>
              </a:spcAft>
              <a:buNone/>
            </a:pPr>
            <a:r>
              <a:rPr b="1" lang="en-US" sz="3600">
                <a:solidFill>
                  <a:srgbClr val="18A473"/>
                </a:solidFill>
                <a:latin typeface="Arial"/>
                <a:ea typeface="Arial"/>
                <a:cs typeface="Arial"/>
                <a:sym typeface="Arial"/>
              </a:rPr>
              <a:t>Rohani Bixler</a:t>
            </a:r>
            <a:endParaRPr/>
          </a:p>
          <a:p>
            <a:pPr indent="0" lvl="0" marL="0" marR="0" rtl="0" algn="l">
              <a:spcBef>
                <a:spcPts val="0"/>
              </a:spcBef>
              <a:spcAft>
                <a:spcPts val="0"/>
              </a:spcAft>
              <a:buNone/>
            </a:pPr>
            <a:r>
              <a:rPr b="1" lang="en-US" sz="3600">
                <a:solidFill>
                  <a:srgbClr val="18A473"/>
                </a:solidFill>
                <a:latin typeface="Arial"/>
                <a:ea typeface="Arial"/>
                <a:cs typeface="Arial"/>
                <a:sym typeface="Arial"/>
              </a:rPr>
              <a:t>Principal Lawyer, Olivetree Legal</a:t>
            </a:r>
            <a:endParaRPr b="1" sz="3600">
              <a:solidFill>
                <a:srgbClr val="18A473"/>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0"/>
          <p:cNvSpPr txBox="1"/>
          <p:nvPr>
            <p:ph type="title"/>
          </p:nvPr>
        </p:nvSpPr>
        <p:spPr>
          <a:xfrm>
            <a:off x="839788" y="457200"/>
            <a:ext cx="6562498" cy="979714"/>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b="1" lang="en-US"/>
              <a:t>Mitigating Challenges – Structure</a:t>
            </a:r>
            <a:endParaRPr b="1"/>
          </a:p>
        </p:txBody>
      </p:sp>
      <p:pic>
        <p:nvPicPr>
          <p:cNvPr descr="british rail modelling - Google Search | Model railway, Model railroad ..." id="155" name="Google Shape;155;p10"/>
          <p:cNvPicPr preferRelativeResize="0"/>
          <p:nvPr/>
        </p:nvPicPr>
        <p:blipFill rotWithShape="1">
          <a:blip r:embed="rId3">
            <a:alphaModFix/>
          </a:blip>
          <a:srcRect b="-3" l="0" r="5647" t="0"/>
          <a:stretch/>
        </p:blipFill>
        <p:spPr>
          <a:xfrm>
            <a:off x="6867083" y="1656447"/>
            <a:ext cx="5324917" cy="4204603"/>
          </a:xfrm>
          <a:prstGeom prst="rect">
            <a:avLst/>
          </a:prstGeom>
          <a:solidFill>
            <a:srgbClr val="FFFFFF"/>
          </a:solidFill>
          <a:ln>
            <a:noFill/>
          </a:ln>
        </p:spPr>
      </p:pic>
      <p:sp>
        <p:nvSpPr>
          <p:cNvPr id="156" name="Google Shape;156;p10"/>
          <p:cNvSpPr txBox="1"/>
          <p:nvPr/>
        </p:nvSpPr>
        <p:spPr>
          <a:xfrm>
            <a:off x="694646" y="1656447"/>
            <a:ext cx="5830835" cy="4744353"/>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2400"/>
              <a:buFont typeface="Arial"/>
              <a:buNone/>
            </a:pPr>
            <a:r>
              <a:rPr lang="en-US" sz="2400">
                <a:solidFill>
                  <a:schemeClr val="dk1"/>
                </a:solidFill>
                <a:latin typeface="Calibri"/>
                <a:ea typeface="Calibri"/>
                <a:cs typeface="Calibri"/>
                <a:sym typeface="Calibri"/>
              </a:rPr>
              <a:t>In some situations, a challenge is foreseeable.</a:t>
            </a:r>
            <a:endParaRPr/>
          </a:p>
          <a:p>
            <a:pPr indent="0" lvl="0" marL="0" marR="0" rtl="0" algn="ctr">
              <a:lnSpc>
                <a:spcPct val="90000"/>
              </a:lnSpc>
              <a:spcBef>
                <a:spcPts val="100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a:p>
            <a:pPr indent="0" lvl="0" marL="0" marR="0" rtl="0" algn="ctr">
              <a:lnSpc>
                <a:spcPct val="90000"/>
              </a:lnSpc>
              <a:spcBef>
                <a:spcPts val="1000"/>
              </a:spcBef>
              <a:spcAft>
                <a:spcPts val="0"/>
              </a:spcAft>
              <a:buClr>
                <a:schemeClr val="dk1"/>
              </a:buClr>
              <a:buSzPts val="1800"/>
              <a:buFont typeface="Arial"/>
              <a:buNone/>
            </a:pPr>
            <a:r>
              <a:rPr lang="en-US" sz="1800">
                <a:solidFill>
                  <a:schemeClr val="dk1"/>
                </a:solidFill>
                <a:latin typeface="Calibri"/>
                <a:ea typeface="Calibri"/>
                <a:cs typeface="Calibri"/>
                <a:sym typeface="Calibri"/>
              </a:rPr>
              <a:t>The donor may wish to establish a structure during lifetime to ensure the bequest occurs (more difficult in NSW).</a:t>
            </a:r>
            <a:endParaRPr/>
          </a:p>
          <a:p>
            <a:pPr indent="0" lvl="0" marL="0" marR="0" rtl="0" algn="ctr">
              <a:lnSpc>
                <a:spcPct val="90000"/>
              </a:lnSpc>
              <a:spcBef>
                <a:spcPts val="1000"/>
              </a:spcBef>
              <a:spcAft>
                <a:spcPts val="0"/>
              </a:spcAft>
              <a:buClr>
                <a:schemeClr val="dk1"/>
              </a:buClr>
              <a:buSzPts val="2200"/>
              <a:buFont typeface="Arial"/>
              <a:buNone/>
            </a:pPr>
            <a:r>
              <a:t/>
            </a:r>
            <a:endParaRPr sz="2200">
              <a:solidFill>
                <a:schemeClr val="dk1"/>
              </a:solidFill>
              <a:latin typeface="Calibri"/>
              <a:ea typeface="Calibri"/>
              <a:cs typeface="Calibri"/>
              <a:sym typeface="Calibri"/>
            </a:endParaRPr>
          </a:p>
          <a:p>
            <a:pPr indent="0" lvl="0" marL="0" marR="0" rtl="0" algn="just">
              <a:lnSpc>
                <a:spcPct val="90000"/>
              </a:lnSpc>
              <a:spcBef>
                <a:spcPts val="1000"/>
              </a:spcBef>
              <a:spcAft>
                <a:spcPts val="0"/>
              </a:spcAft>
              <a:buClr>
                <a:schemeClr val="dk1"/>
              </a:buClr>
              <a:buSzPts val="1800"/>
              <a:buFont typeface="Arial"/>
              <a:buNone/>
            </a:pPr>
            <a:r>
              <a:rPr i="1" lang="en-US" sz="1800">
                <a:solidFill>
                  <a:schemeClr val="dk1"/>
                </a:solidFill>
                <a:latin typeface="Calibri"/>
                <a:ea typeface="Calibri"/>
                <a:cs typeface="Calibri"/>
                <a:sym typeface="Calibri"/>
              </a:rPr>
              <a:t>eg. Doug wanted to benefit a local church and model train club.  He was concerned his daughter would challenge the Will.  He had sold his house and was entering aged care.  He established a trust and contributed the house proceeds into the trust.  The trust benefited Doug for his lifetime and passed to the church and model train club on his death.  This passed outside the Will and was not susceptible to a claim.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Saving Face in Challenging Times</a:t>
            </a:r>
            <a:endParaRPr b="1"/>
          </a:p>
        </p:txBody>
      </p:sp>
      <p:sp>
        <p:nvSpPr>
          <p:cNvPr id="162" name="Google Shape;162;p11"/>
          <p:cNvSpPr txBox="1"/>
          <p:nvPr>
            <p:ph idx="1" type="body"/>
          </p:nvPr>
        </p:nvSpPr>
        <p:spPr>
          <a:xfrm>
            <a:off x="838200" y="1436914"/>
            <a:ext cx="10515600" cy="4740049"/>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Char char="•"/>
            </a:pPr>
            <a:r>
              <a:rPr lang="en-US"/>
              <a:t>Demonstrating an ongoing relationship with the testator during lifetime can be helpful</a:t>
            </a:r>
            <a:endParaRPr/>
          </a:p>
          <a:p>
            <a:pPr indent="-228600" lvl="0" marL="228600" rtl="0" algn="l">
              <a:lnSpc>
                <a:spcPct val="90000"/>
              </a:lnSpc>
              <a:spcBef>
                <a:spcPts val="1000"/>
              </a:spcBef>
              <a:spcAft>
                <a:spcPts val="0"/>
              </a:spcAft>
              <a:buClr>
                <a:schemeClr val="dk1"/>
              </a:buClr>
              <a:buSzPts val="2800"/>
              <a:buChar char="•"/>
            </a:pPr>
            <a:r>
              <a:rPr lang="en-US"/>
              <a:t>If possible, create a collaborative relationship with the Executor</a:t>
            </a:r>
            <a:endParaRPr/>
          </a:p>
          <a:p>
            <a:pPr indent="-228600" lvl="0" marL="228600" rtl="0" algn="l">
              <a:lnSpc>
                <a:spcPct val="90000"/>
              </a:lnSpc>
              <a:spcBef>
                <a:spcPts val="1000"/>
              </a:spcBef>
              <a:spcAft>
                <a:spcPts val="0"/>
              </a:spcAft>
              <a:buClr>
                <a:schemeClr val="dk1"/>
              </a:buClr>
              <a:buSzPts val="2800"/>
              <a:buChar char="•"/>
            </a:pPr>
            <a:r>
              <a:rPr lang="en-US"/>
              <a:t>If the Executor is not sympathetic – are there other charitable beneficiaries?  Is it possible to ‘band together’ to avoid duplicity of legal fees?</a:t>
            </a:r>
            <a:endParaRPr/>
          </a:p>
          <a:p>
            <a:pPr indent="0" lvl="0" marL="0" rtl="0" algn="l">
              <a:lnSpc>
                <a:spcPct val="90000"/>
              </a:lnSpc>
              <a:spcBef>
                <a:spcPts val="1000"/>
              </a:spcBef>
              <a:spcAft>
                <a:spcPts val="0"/>
              </a:spcAft>
              <a:buClr>
                <a:schemeClr val="dk1"/>
              </a:buClr>
              <a:buSzPts val="2800"/>
              <a:buNone/>
            </a:pPr>
            <a:r>
              <a:rPr i="1" lang="en-US"/>
              <a:t>In some cases, this may not be possible – eg multiple Wills benefiting different charities and a question of which is valid.</a:t>
            </a:r>
            <a:endParaRPr i="1"/>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Saving Face in Challenging Times</a:t>
            </a:r>
            <a:endParaRPr b="1"/>
          </a:p>
        </p:txBody>
      </p:sp>
      <p:sp>
        <p:nvSpPr>
          <p:cNvPr id="168" name="Google Shape;168;p12"/>
          <p:cNvSpPr txBox="1"/>
          <p:nvPr>
            <p:ph idx="1" type="body"/>
          </p:nvPr>
        </p:nvSpPr>
        <p:spPr>
          <a:xfrm>
            <a:off x="838200" y="1436914"/>
            <a:ext cx="10515600" cy="4740049"/>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en-US"/>
              <a:t>When a Will is challenged:</a:t>
            </a:r>
            <a:endParaRPr/>
          </a:p>
          <a:p>
            <a:pPr indent="-514350" lvl="0" marL="514350" rtl="0" algn="l">
              <a:lnSpc>
                <a:spcPct val="90000"/>
              </a:lnSpc>
              <a:spcBef>
                <a:spcPts val="1000"/>
              </a:spcBef>
              <a:spcAft>
                <a:spcPts val="0"/>
              </a:spcAft>
              <a:buClr>
                <a:schemeClr val="dk1"/>
              </a:buClr>
              <a:buSzPts val="2800"/>
              <a:buAutoNum type="arabicPeriod"/>
            </a:pPr>
            <a:r>
              <a:rPr lang="en-US"/>
              <a:t>The law is supposed to operate to protect the principle of Freedom of Testation</a:t>
            </a:r>
            <a:endParaRPr/>
          </a:p>
          <a:p>
            <a:pPr indent="-514350" lvl="0" marL="514350" rtl="0" algn="l">
              <a:lnSpc>
                <a:spcPct val="90000"/>
              </a:lnSpc>
              <a:spcBef>
                <a:spcPts val="1000"/>
              </a:spcBef>
              <a:spcAft>
                <a:spcPts val="0"/>
              </a:spcAft>
              <a:buClr>
                <a:schemeClr val="dk1"/>
              </a:buClr>
              <a:buSzPts val="2800"/>
              <a:buAutoNum type="arabicPeriod"/>
            </a:pPr>
            <a:r>
              <a:rPr lang="en-US"/>
              <a:t>It is rare for a Court to entirely remove a gift provided in a Will</a:t>
            </a:r>
            <a:endParaRPr/>
          </a:p>
          <a:p>
            <a:pPr indent="-514350" lvl="0" marL="514350" rtl="0" algn="l">
              <a:lnSpc>
                <a:spcPct val="90000"/>
              </a:lnSpc>
              <a:spcBef>
                <a:spcPts val="1000"/>
              </a:spcBef>
              <a:spcAft>
                <a:spcPts val="0"/>
              </a:spcAft>
              <a:buClr>
                <a:schemeClr val="dk1"/>
              </a:buClr>
              <a:buSzPts val="2800"/>
              <a:buAutoNum type="arabicPeriod"/>
            </a:pPr>
            <a:r>
              <a:rPr lang="en-US"/>
              <a:t>The Executor </a:t>
            </a:r>
            <a:r>
              <a:rPr i="1" lang="en-US"/>
              <a:t>should</a:t>
            </a:r>
            <a:r>
              <a:rPr lang="en-US"/>
              <a:t> act in the interest of the beneficiaries named in the Will (including Charities)</a:t>
            </a:r>
            <a:endParaRPr/>
          </a:p>
          <a:p>
            <a:pPr indent="-514350" lvl="0" marL="514350" rtl="0" algn="l">
              <a:lnSpc>
                <a:spcPct val="90000"/>
              </a:lnSpc>
              <a:spcBef>
                <a:spcPts val="1000"/>
              </a:spcBef>
              <a:spcAft>
                <a:spcPts val="0"/>
              </a:spcAft>
              <a:buClr>
                <a:schemeClr val="dk1"/>
              </a:buClr>
              <a:buSzPts val="2800"/>
              <a:buAutoNum type="arabicPeriod"/>
            </a:pPr>
            <a:r>
              <a:rPr lang="en-US"/>
              <a:t>The Will </a:t>
            </a:r>
            <a:r>
              <a:rPr i="1" lang="en-US"/>
              <a:t>should</a:t>
            </a:r>
            <a:r>
              <a:rPr lang="en-US"/>
              <a:t> be changed to the minimal extent required to reasonably meet the </a:t>
            </a:r>
            <a:r>
              <a:rPr b="1" lang="en-US"/>
              <a:t>financial need</a:t>
            </a:r>
            <a:r>
              <a:rPr lang="en-US"/>
              <a:t> of a person to whom the testator owed a </a:t>
            </a:r>
            <a:r>
              <a:rPr b="1" lang="en-US"/>
              <a:t>moral obligation </a:t>
            </a:r>
            <a:r>
              <a:rPr lang="en-US"/>
              <a:t>(the plaintiff)</a:t>
            </a:r>
            <a:endParaRPr/>
          </a:p>
          <a:p>
            <a:pPr indent="0" lvl="0" marL="0" rtl="0" algn="l">
              <a:lnSpc>
                <a:spcPct val="90000"/>
              </a:lnSpc>
              <a:spcBef>
                <a:spcPts val="1000"/>
              </a:spcBef>
              <a:spcAft>
                <a:spcPts val="0"/>
              </a:spcAft>
              <a:buClr>
                <a:schemeClr val="dk1"/>
              </a:buClr>
              <a:buSzPts val="2800"/>
              <a:buNone/>
            </a:pPr>
            <a:r>
              <a:rPr lang="en-US"/>
              <a:t>* Charities can risk reputational damage if they overspend on legal fees defending their position (both publicly and with the legal industry)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Ongoing reform 	</a:t>
            </a:r>
            <a:endParaRPr/>
          </a:p>
        </p:txBody>
      </p:sp>
      <p:sp>
        <p:nvSpPr>
          <p:cNvPr id="174" name="Google Shape;174;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Calibri"/>
              <a:buChar char="-"/>
            </a:pPr>
            <a:r>
              <a:rPr lang="en-US"/>
              <a:t>Bequest Assist research re lost gifts: Reform in the Probate system to alert charities (potentially all beneficiaries)</a:t>
            </a:r>
            <a:endParaRPr/>
          </a:p>
          <a:p>
            <a:pPr indent="-228600" lvl="0" marL="228600" rtl="0" algn="l">
              <a:lnSpc>
                <a:spcPct val="90000"/>
              </a:lnSpc>
              <a:spcBef>
                <a:spcPts val="1000"/>
              </a:spcBef>
              <a:spcAft>
                <a:spcPts val="0"/>
              </a:spcAft>
              <a:buClr>
                <a:schemeClr val="dk1"/>
              </a:buClr>
              <a:buSzPts val="2800"/>
              <a:buFont typeface="Calibri"/>
              <a:buChar char="-"/>
            </a:pPr>
            <a:r>
              <a:rPr lang="en-US"/>
              <a:t>State-based processes; may be different between States</a:t>
            </a:r>
            <a:endParaRPr/>
          </a:p>
          <a:p>
            <a:pPr indent="-228600" lvl="0" marL="228600" rtl="0" algn="l">
              <a:lnSpc>
                <a:spcPct val="90000"/>
              </a:lnSpc>
              <a:spcBef>
                <a:spcPts val="1000"/>
              </a:spcBef>
              <a:spcAft>
                <a:spcPts val="0"/>
              </a:spcAft>
              <a:buClr>
                <a:schemeClr val="dk1"/>
              </a:buClr>
              <a:buSzPts val="2800"/>
              <a:buFont typeface="Calibri"/>
              <a:buChar char="-"/>
            </a:pPr>
            <a:r>
              <a:rPr lang="en-US"/>
              <a:t>Allow for superannuation binding nominations to include charities as beneficiaries </a:t>
            </a:r>
            <a:endParaRPr/>
          </a:p>
          <a:p>
            <a:pPr indent="-228600" lvl="0" marL="228600" rtl="0" algn="l">
              <a:lnSpc>
                <a:spcPct val="90000"/>
              </a:lnSpc>
              <a:spcBef>
                <a:spcPts val="1000"/>
              </a:spcBef>
              <a:spcAft>
                <a:spcPts val="0"/>
              </a:spcAft>
              <a:buClr>
                <a:schemeClr val="dk1"/>
              </a:buClr>
              <a:buSzPts val="2800"/>
              <a:buFont typeface="Calibri"/>
              <a:buChar char="-"/>
            </a:pPr>
            <a:r>
              <a:rPr lang="en-US"/>
              <a:t>Overall promotion of gifts in Wills: Australia is one of the lowest ranked  ‘Western’ countries for charitable giving.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23469"/>
              </a:buClr>
              <a:buSzPts val="4400"/>
              <a:buFont typeface="Arial"/>
              <a:buNone/>
            </a:pPr>
            <a:r>
              <a:rPr b="1" lang="en-US">
                <a:solidFill>
                  <a:srgbClr val="223469"/>
                </a:solidFill>
                <a:latin typeface="Arial"/>
                <a:ea typeface="Arial"/>
                <a:cs typeface="Arial"/>
                <a:sym typeface="Arial"/>
              </a:rPr>
              <a:t>The Conversation</a:t>
            </a:r>
            <a:br>
              <a:rPr b="1" lang="en-US">
                <a:solidFill>
                  <a:srgbClr val="223469"/>
                </a:solidFill>
                <a:latin typeface="Arial"/>
                <a:ea typeface="Arial"/>
                <a:cs typeface="Arial"/>
                <a:sym typeface="Arial"/>
              </a:rPr>
            </a:br>
            <a:r>
              <a:rPr lang="en-US">
                <a:solidFill>
                  <a:srgbClr val="223469"/>
                </a:solidFill>
                <a:latin typeface="Arial"/>
                <a:ea typeface="Arial"/>
                <a:cs typeface="Arial"/>
                <a:sym typeface="Arial"/>
              </a:rPr>
              <a:t>a) Exploring the Options</a:t>
            </a:r>
            <a:endParaRPr/>
          </a:p>
        </p:txBody>
      </p:sp>
      <p:sp>
        <p:nvSpPr>
          <p:cNvPr id="96" name="Google Shape;96;p2"/>
          <p:cNvSpPr txBox="1"/>
          <p:nvPr>
            <p:ph idx="1" type="body"/>
          </p:nvPr>
        </p:nvSpPr>
        <p:spPr>
          <a:xfrm>
            <a:off x="598358" y="1825625"/>
            <a:ext cx="10515600" cy="112743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i="1" lang="en-US"/>
              <a:t>Are there any charities you would like to benefit</a:t>
            </a:r>
            <a:r>
              <a:rPr lang="en-US"/>
              <a:t>? </a:t>
            </a:r>
            <a:endParaRPr/>
          </a:p>
          <a:p>
            <a:pPr indent="0" lvl="0" marL="0" rtl="0" algn="l">
              <a:lnSpc>
                <a:spcPct val="90000"/>
              </a:lnSpc>
              <a:spcBef>
                <a:spcPts val="1000"/>
              </a:spcBef>
              <a:spcAft>
                <a:spcPts val="0"/>
              </a:spcAft>
              <a:buClr>
                <a:schemeClr val="dk1"/>
              </a:buClr>
              <a:buSzPts val="2800"/>
              <a:buNone/>
            </a:pPr>
            <a:r>
              <a:rPr lang="en-US"/>
              <a:t>(</a:t>
            </a:r>
            <a:r>
              <a:rPr i="1" lang="en-US"/>
              <a:t>Are there charitable causes you would like to support?)</a:t>
            </a:r>
            <a:endParaRPr/>
          </a:p>
        </p:txBody>
      </p:sp>
      <p:pic>
        <p:nvPicPr>
          <p:cNvPr descr="Yes stock illustration. Illustration of business, panel - 36573057" id="97" name="Google Shape;97;p2"/>
          <p:cNvPicPr preferRelativeResize="0"/>
          <p:nvPr/>
        </p:nvPicPr>
        <p:blipFill rotWithShape="1">
          <a:blip r:embed="rId3">
            <a:alphaModFix/>
          </a:blip>
          <a:srcRect b="0" l="0" r="0" t="0"/>
          <a:stretch/>
        </p:blipFill>
        <p:spPr>
          <a:xfrm>
            <a:off x="3866213" y="2953062"/>
            <a:ext cx="3429000" cy="3429000"/>
          </a:xfrm>
          <a:prstGeom prst="rect">
            <a:avLst/>
          </a:prstGeom>
          <a:noFill/>
          <a:ln>
            <a:noFill/>
          </a:ln>
        </p:spPr>
      </p:pic>
      <p:pic>
        <p:nvPicPr>
          <p:cNvPr id="98" name="Google Shape;98;p2"/>
          <p:cNvPicPr preferRelativeResize="0"/>
          <p:nvPr/>
        </p:nvPicPr>
        <p:blipFill rotWithShape="1">
          <a:blip r:embed="rId4">
            <a:alphaModFix/>
          </a:blip>
          <a:srcRect b="0" l="0" r="0" t="0"/>
          <a:stretch/>
        </p:blipFill>
        <p:spPr>
          <a:xfrm>
            <a:off x="5896918" y="3002347"/>
            <a:ext cx="3016800" cy="1895040"/>
          </a:xfrm>
          <a:prstGeom prst="rect">
            <a:avLst/>
          </a:prstGeom>
          <a:noFill/>
          <a:ln>
            <a:noFill/>
          </a:ln>
        </p:spPr>
      </p:pic>
      <p:pic>
        <p:nvPicPr>
          <p:cNvPr id="99" name="Google Shape;99;p2"/>
          <p:cNvPicPr preferRelativeResize="0"/>
          <p:nvPr/>
        </p:nvPicPr>
        <p:blipFill rotWithShape="1">
          <a:blip r:embed="rId5">
            <a:alphaModFix/>
          </a:blip>
          <a:srcRect b="0" l="0" r="0" t="0"/>
          <a:stretch/>
        </p:blipFill>
        <p:spPr>
          <a:xfrm>
            <a:off x="5869149" y="3719949"/>
            <a:ext cx="478080" cy="367200"/>
          </a:xfrm>
          <a:prstGeom prst="rect">
            <a:avLst/>
          </a:prstGeom>
          <a:noFill/>
          <a:ln>
            <a:noFill/>
          </a:ln>
        </p:spPr>
      </p:pic>
      <p:pic>
        <p:nvPicPr>
          <p:cNvPr id="100" name="Google Shape;100;p2"/>
          <p:cNvPicPr preferRelativeResize="0"/>
          <p:nvPr/>
        </p:nvPicPr>
        <p:blipFill rotWithShape="1">
          <a:blip r:embed="rId6">
            <a:alphaModFix/>
          </a:blip>
          <a:srcRect b="0" l="0" r="0" t="0"/>
          <a:stretch/>
        </p:blipFill>
        <p:spPr>
          <a:xfrm>
            <a:off x="6681309" y="3455349"/>
            <a:ext cx="47880" cy="356400"/>
          </a:xfrm>
          <a:prstGeom prst="rect">
            <a:avLst/>
          </a:prstGeom>
          <a:noFill/>
          <a:ln>
            <a:noFill/>
          </a:ln>
        </p:spPr>
      </p:pic>
      <p:pic>
        <p:nvPicPr>
          <p:cNvPr id="101" name="Google Shape;101;p2"/>
          <p:cNvPicPr preferRelativeResize="0"/>
          <p:nvPr/>
        </p:nvPicPr>
        <p:blipFill rotWithShape="1">
          <a:blip r:embed="rId7">
            <a:alphaModFix/>
          </a:blip>
          <a:srcRect b="0" l="0" r="0" t="0"/>
          <a:stretch/>
        </p:blipFill>
        <p:spPr>
          <a:xfrm>
            <a:off x="7027989" y="3443829"/>
            <a:ext cx="20520" cy="349920"/>
          </a:xfrm>
          <a:prstGeom prst="rect">
            <a:avLst/>
          </a:prstGeom>
          <a:noFill/>
          <a:ln>
            <a:noFill/>
          </a:ln>
        </p:spPr>
      </p:pic>
      <p:sp>
        <p:nvSpPr>
          <p:cNvPr id="102" name="Google Shape;102;p2"/>
          <p:cNvSpPr txBox="1"/>
          <p:nvPr/>
        </p:nvSpPr>
        <p:spPr>
          <a:xfrm>
            <a:off x="6810909" y="3386328"/>
            <a:ext cx="1971098" cy="909901"/>
          </a:xfrm>
          <a:prstGeom prst="rect">
            <a:avLst/>
          </a:prstGeom>
          <a:noFill/>
          <a:ln>
            <a:noFill/>
          </a:ln>
        </p:spPr>
        <p:txBody>
          <a:bodyPr anchorCtr="0" anchor="t" bIns="45700" lIns="91425" spcFirstLastPara="1" rIns="91425" wrap="square" tIns="45700">
            <a:normAutofit fontScale="85000" lnSpcReduction="20000"/>
          </a:bodyPr>
          <a:lstStyle/>
          <a:p>
            <a:pPr indent="0" lvl="0" marL="0" marR="0" rtl="0" algn="l">
              <a:lnSpc>
                <a:spcPct val="90000"/>
              </a:lnSpc>
              <a:spcBef>
                <a:spcPts val="0"/>
              </a:spcBef>
              <a:spcAft>
                <a:spcPts val="0"/>
              </a:spcAft>
              <a:buClr>
                <a:schemeClr val="dk1"/>
              </a:buClr>
              <a:buSzPct val="100000"/>
              <a:buFont typeface="Arial"/>
              <a:buNone/>
            </a:pPr>
            <a:r>
              <a:rPr i="1" lang="en-US" sz="2800">
                <a:solidFill>
                  <a:schemeClr val="dk1"/>
                </a:solidFill>
                <a:latin typeface="Calibri"/>
                <a:ea typeface="Calibri"/>
                <a:cs typeface="Calibri"/>
                <a:sym typeface="Calibri"/>
              </a:rPr>
              <a:t>I haven’t thought about 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23469"/>
              </a:buClr>
              <a:buSzPts val="4400"/>
              <a:buFont typeface="Arial"/>
              <a:buNone/>
            </a:pPr>
            <a:r>
              <a:rPr b="1" lang="en-US">
                <a:solidFill>
                  <a:srgbClr val="223469"/>
                </a:solidFill>
                <a:latin typeface="Arial"/>
                <a:ea typeface="Arial"/>
                <a:cs typeface="Arial"/>
                <a:sym typeface="Arial"/>
              </a:rPr>
              <a:t>The Conversation</a:t>
            </a:r>
            <a:br>
              <a:rPr b="1" lang="en-US">
                <a:solidFill>
                  <a:srgbClr val="223469"/>
                </a:solidFill>
                <a:latin typeface="Arial"/>
                <a:ea typeface="Arial"/>
                <a:cs typeface="Arial"/>
                <a:sym typeface="Arial"/>
              </a:rPr>
            </a:br>
            <a:r>
              <a:rPr lang="en-US">
                <a:solidFill>
                  <a:srgbClr val="223469"/>
                </a:solidFill>
                <a:latin typeface="Arial"/>
                <a:ea typeface="Arial"/>
                <a:cs typeface="Arial"/>
                <a:sym typeface="Arial"/>
              </a:rPr>
              <a:t>It’s a ‘No’</a:t>
            </a:r>
            <a:endParaRPr/>
          </a:p>
        </p:txBody>
      </p:sp>
      <p:sp>
        <p:nvSpPr>
          <p:cNvPr id="108" name="Google Shape;108;p3"/>
          <p:cNvSpPr txBox="1"/>
          <p:nvPr>
            <p:ph idx="1" type="body"/>
          </p:nvPr>
        </p:nvSpPr>
        <p:spPr>
          <a:xfrm>
            <a:off x="838200" y="1825625"/>
            <a:ext cx="4154714" cy="3544661"/>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t/>
            </a:r>
            <a:endParaRPr/>
          </a:p>
          <a:p>
            <a:pPr indent="-228600" lvl="0" marL="228600" rtl="0" algn="l">
              <a:lnSpc>
                <a:spcPct val="90000"/>
              </a:lnSpc>
              <a:spcBef>
                <a:spcPts val="1000"/>
              </a:spcBef>
              <a:spcAft>
                <a:spcPts val="0"/>
              </a:spcAft>
              <a:buClr>
                <a:schemeClr val="dk1"/>
              </a:buClr>
              <a:buSzPts val="2800"/>
              <a:buFont typeface="Calibri"/>
              <a:buChar char="-"/>
            </a:pPr>
            <a:r>
              <a:rPr lang="en-US"/>
              <a:t>Family members</a:t>
            </a:r>
            <a:endParaRPr/>
          </a:p>
          <a:p>
            <a:pPr indent="-228600" lvl="0" marL="228600" rtl="0" algn="l">
              <a:lnSpc>
                <a:spcPct val="90000"/>
              </a:lnSpc>
              <a:spcBef>
                <a:spcPts val="1000"/>
              </a:spcBef>
              <a:spcAft>
                <a:spcPts val="0"/>
              </a:spcAft>
              <a:buClr>
                <a:schemeClr val="dk1"/>
              </a:buClr>
              <a:buSzPts val="2800"/>
              <a:buFont typeface="Calibri"/>
              <a:buChar char="-"/>
            </a:pPr>
            <a:r>
              <a:rPr lang="en-US"/>
              <a:t>No personal connection</a:t>
            </a:r>
            <a:endParaRPr/>
          </a:p>
          <a:p>
            <a:pPr indent="-228600" lvl="0" marL="228600" rtl="0" algn="l">
              <a:lnSpc>
                <a:spcPct val="90000"/>
              </a:lnSpc>
              <a:spcBef>
                <a:spcPts val="1000"/>
              </a:spcBef>
              <a:spcAft>
                <a:spcPts val="0"/>
              </a:spcAft>
              <a:buClr>
                <a:schemeClr val="dk1"/>
              </a:buClr>
              <a:buSzPts val="2800"/>
              <a:buFont typeface="Calibri"/>
              <a:buChar char="-"/>
            </a:pPr>
            <a:r>
              <a:rPr lang="en-US"/>
              <a:t>Not my responsibility </a:t>
            </a:r>
            <a:endParaRPr/>
          </a:p>
          <a:p>
            <a:pPr indent="-228600" lvl="0" marL="228600" rtl="0" algn="l">
              <a:lnSpc>
                <a:spcPct val="90000"/>
              </a:lnSpc>
              <a:spcBef>
                <a:spcPts val="1000"/>
              </a:spcBef>
              <a:spcAft>
                <a:spcPts val="0"/>
              </a:spcAft>
              <a:buClr>
                <a:schemeClr val="dk1"/>
              </a:buClr>
              <a:buSzPts val="2800"/>
              <a:buFont typeface="Calibri"/>
              <a:buChar char="-"/>
            </a:pPr>
            <a:r>
              <a:rPr lang="en-US"/>
              <a:t>Mistrust of charities</a:t>
            </a:r>
            <a:endParaRPr/>
          </a:p>
          <a:p>
            <a:pPr indent="-228600" lvl="0" marL="228600" rtl="0" algn="l">
              <a:lnSpc>
                <a:spcPct val="90000"/>
              </a:lnSpc>
              <a:spcBef>
                <a:spcPts val="1000"/>
              </a:spcBef>
              <a:spcAft>
                <a:spcPts val="0"/>
              </a:spcAft>
              <a:buClr>
                <a:schemeClr val="dk1"/>
              </a:buClr>
              <a:buSzPts val="2800"/>
              <a:buFont typeface="Calibri"/>
              <a:buChar char="-"/>
            </a:pPr>
            <a:r>
              <a:rPr lang="en-US"/>
              <a:t>Not enough to matter</a:t>
            </a:r>
            <a:endParaRPr/>
          </a:p>
        </p:txBody>
      </p:sp>
      <p:sp>
        <p:nvSpPr>
          <p:cNvPr id="109" name="Google Shape;109;p3"/>
          <p:cNvSpPr txBox="1"/>
          <p:nvPr/>
        </p:nvSpPr>
        <p:spPr>
          <a:xfrm>
            <a:off x="5544457" y="2094139"/>
            <a:ext cx="6197600" cy="3958318"/>
          </a:xfrm>
          <a:prstGeom prst="rect">
            <a:avLst/>
          </a:prstGeom>
          <a:noFill/>
          <a:ln>
            <a:noFill/>
          </a:ln>
        </p:spPr>
        <p:txBody>
          <a:bodyPr anchorCtr="0" anchor="t" bIns="45700" lIns="91425" spcFirstLastPara="1" rIns="91425" wrap="square" tIns="45700">
            <a:normAutofit fontScale="92500"/>
          </a:bodyPr>
          <a:lstStyle/>
          <a:p>
            <a:pPr indent="0" lvl="0" marL="0" marR="0" rtl="0" algn="just">
              <a:lnSpc>
                <a:spcPct val="90000"/>
              </a:lnSpc>
              <a:spcBef>
                <a:spcPts val="0"/>
              </a:spcBef>
              <a:spcAft>
                <a:spcPts val="0"/>
              </a:spcAft>
              <a:buClr>
                <a:schemeClr val="dk1"/>
              </a:buClr>
              <a:buSzPct val="100000"/>
              <a:buFont typeface="Arial"/>
              <a:buNone/>
            </a:pPr>
            <a:r>
              <a:rPr lang="en-US" sz="2800">
                <a:solidFill>
                  <a:schemeClr val="dk1"/>
                </a:solidFill>
                <a:latin typeface="Calibri"/>
                <a:ea typeface="Calibri"/>
                <a:cs typeface="Calibri"/>
                <a:sym typeface="Calibri"/>
              </a:rPr>
              <a:t>Brad was single and in his 30s.  He had lost both parents and had inherited substantial wealth.  He initially chose to benefit charities in his Will “because there’s no-one else”.</a:t>
            </a:r>
            <a:endParaRPr/>
          </a:p>
          <a:p>
            <a:pPr indent="0" lvl="0" marL="0" marR="0" rtl="0" algn="just">
              <a:lnSpc>
                <a:spcPct val="90000"/>
              </a:lnSpc>
              <a:spcBef>
                <a:spcPts val="1000"/>
              </a:spcBef>
              <a:spcAft>
                <a:spcPts val="0"/>
              </a:spcAft>
              <a:buClr>
                <a:schemeClr val="dk1"/>
              </a:buClr>
              <a:buSzPct val="100000"/>
              <a:buFont typeface="Arial"/>
              <a:buNone/>
            </a:pPr>
            <a:r>
              <a:rPr lang="en-US" sz="2800">
                <a:solidFill>
                  <a:schemeClr val="dk1"/>
                </a:solidFill>
                <a:latin typeface="Calibri"/>
                <a:ea typeface="Calibri"/>
                <a:cs typeface="Calibri"/>
                <a:sym typeface="Calibri"/>
              </a:rPr>
              <a:t>Subsequently he altered the Will to create “the Aspen Fund” – electing to bear the full cost of an annual trip for a select group of friends to ski in Aspen in his memory.</a:t>
            </a:r>
            <a:endParaRPr/>
          </a:p>
          <a:p>
            <a:pPr indent="0" lvl="0" marL="0" marR="0" rtl="0" algn="l">
              <a:lnSpc>
                <a:spcPct val="90000"/>
              </a:lnSpc>
              <a:spcBef>
                <a:spcPts val="1000"/>
              </a:spcBef>
              <a:spcAft>
                <a:spcPts val="0"/>
              </a:spcAft>
              <a:buClr>
                <a:schemeClr val="dk1"/>
              </a:buClr>
              <a:buSzPct val="100000"/>
              <a:buFont typeface="Arial"/>
              <a:buNone/>
            </a:pPr>
            <a:r>
              <a:rPr lang="en-US" sz="2800">
                <a:solidFill>
                  <a:schemeClr val="dk1"/>
                </a:solidFill>
                <a:latin typeface="Calibri"/>
                <a:ea typeface="Calibri"/>
                <a:cs typeface="Calibri"/>
                <a:sym typeface="Calibri"/>
              </a:rPr>
              <a:t>   </a:t>
            </a:r>
            <a:r>
              <a:rPr i="1" lang="en-US" sz="2800">
                <a:solidFill>
                  <a:schemeClr val="dk1"/>
                </a:solidFill>
                <a:latin typeface="Calibri"/>
                <a:ea typeface="Calibri"/>
                <a:cs typeface="Calibri"/>
                <a:sym typeface="Calibri"/>
              </a:rPr>
              <a:t>This had personal connection for him.</a:t>
            </a:r>
            <a:endParaRPr sz="2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23469"/>
              </a:buClr>
              <a:buSzPts val="4400"/>
              <a:buFont typeface="Arial"/>
              <a:buNone/>
            </a:pPr>
            <a:r>
              <a:rPr b="1" lang="en-US">
                <a:solidFill>
                  <a:srgbClr val="223469"/>
                </a:solidFill>
                <a:latin typeface="Arial"/>
                <a:ea typeface="Arial"/>
                <a:cs typeface="Arial"/>
                <a:sym typeface="Arial"/>
              </a:rPr>
              <a:t>The Conversation</a:t>
            </a:r>
            <a:br>
              <a:rPr b="1" lang="en-US">
                <a:solidFill>
                  <a:srgbClr val="223469"/>
                </a:solidFill>
                <a:latin typeface="Arial"/>
                <a:ea typeface="Arial"/>
                <a:cs typeface="Arial"/>
                <a:sym typeface="Arial"/>
              </a:rPr>
            </a:br>
            <a:r>
              <a:rPr lang="en-US">
                <a:solidFill>
                  <a:srgbClr val="223469"/>
                </a:solidFill>
                <a:latin typeface="Arial"/>
                <a:ea typeface="Arial"/>
                <a:cs typeface="Arial"/>
                <a:sym typeface="Arial"/>
              </a:rPr>
              <a:t>I haven’t thought about it</a:t>
            </a:r>
            <a:endParaRPr/>
          </a:p>
        </p:txBody>
      </p:sp>
      <p:sp>
        <p:nvSpPr>
          <p:cNvPr id="115" name="Google Shape;115;p4"/>
          <p:cNvSpPr txBox="1"/>
          <p:nvPr>
            <p:ph idx="1" type="body"/>
          </p:nvPr>
        </p:nvSpPr>
        <p:spPr>
          <a:xfrm>
            <a:off x="838200" y="1909423"/>
            <a:ext cx="10515600" cy="1991632"/>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chemeClr val="dk1"/>
              </a:buClr>
              <a:buSzPct val="100000"/>
              <a:buNone/>
            </a:pPr>
            <a:r>
              <a:rPr lang="en-US" sz="3300"/>
              <a:t>Most common bequests have a story – more likely to ‘stick’ if there’s a personal connection. </a:t>
            </a:r>
            <a:endParaRPr/>
          </a:p>
          <a:p>
            <a:pPr indent="0" lvl="0" marL="0" rtl="0" algn="l">
              <a:lnSpc>
                <a:spcPct val="90000"/>
              </a:lnSpc>
              <a:spcBef>
                <a:spcPts val="1000"/>
              </a:spcBef>
              <a:spcAft>
                <a:spcPts val="0"/>
              </a:spcAft>
              <a:buClr>
                <a:schemeClr val="dk1"/>
              </a:buClr>
              <a:buSzPct val="100000"/>
              <a:buNone/>
            </a:pPr>
            <a:r>
              <a:t/>
            </a:r>
            <a:endParaRPr i="1"/>
          </a:p>
          <a:p>
            <a:pPr indent="0" lvl="0" marL="0" rtl="0" algn="l">
              <a:lnSpc>
                <a:spcPct val="90000"/>
              </a:lnSpc>
              <a:spcBef>
                <a:spcPts val="1000"/>
              </a:spcBef>
              <a:spcAft>
                <a:spcPts val="0"/>
              </a:spcAft>
              <a:buClr>
                <a:schemeClr val="dk1"/>
              </a:buClr>
              <a:buSzPct val="100000"/>
              <a:buNone/>
            </a:pPr>
            <a:r>
              <a:rPr lang="en-US"/>
              <a:t>Discussing any ‘stories’ – </a:t>
            </a:r>
            <a:r>
              <a:rPr i="1" lang="en-US"/>
              <a:t>eg. Have they lost a loved one to a particular illness?  Do they have a family member with a disability?  Has an animal, sport or performing arts played a significant role in their life? </a:t>
            </a:r>
            <a:endParaRPr/>
          </a:p>
        </p:txBody>
      </p:sp>
      <p:sp>
        <p:nvSpPr>
          <p:cNvPr id="116" name="Google Shape;116;p4"/>
          <p:cNvSpPr txBox="1"/>
          <p:nvPr/>
        </p:nvSpPr>
        <p:spPr>
          <a:xfrm>
            <a:off x="838200" y="4184197"/>
            <a:ext cx="10515600" cy="1991632"/>
          </a:xfrm>
          <a:prstGeom prst="rect">
            <a:avLst/>
          </a:prstGeom>
          <a:noFill/>
          <a:ln>
            <a:noFill/>
          </a:ln>
        </p:spPr>
        <p:txBody>
          <a:bodyPr anchorCtr="0" anchor="t" bIns="45700" lIns="91425" spcFirstLastPara="1" rIns="91425" wrap="square" tIns="45700">
            <a:normAutofit fontScale="77500" lnSpcReduction="20000"/>
          </a:bodyPr>
          <a:lstStyle/>
          <a:p>
            <a:pPr indent="0" lvl="0" marL="0" marR="0" rtl="0" algn="ctr">
              <a:lnSpc>
                <a:spcPct val="90000"/>
              </a:lnSpc>
              <a:spcBef>
                <a:spcPts val="0"/>
              </a:spcBef>
              <a:spcAft>
                <a:spcPts val="0"/>
              </a:spcAft>
              <a:buClr>
                <a:srgbClr val="385623"/>
              </a:buClr>
              <a:buSzPct val="100000"/>
              <a:buFont typeface="Arial"/>
              <a:buNone/>
            </a:pPr>
            <a:r>
              <a:rPr lang="en-US" sz="2800">
                <a:solidFill>
                  <a:srgbClr val="385623"/>
                </a:solidFill>
                <a:latin typeface="Calibri"/>
                <a:ea typeface="Calibri"/>
                <a:cs typeface="Calibri"/>
                <a:sym typeface="Calibri"/>
              </a:rPr>
              <a:t>Miranda lost her battle with cancer shortly after she got married.  With no children, her devastated husband wanted to create a legacy.  She had loved the performing arts and had gotten her first break in directing with a small theatre group.  Her husband established a scholarship with the theatre group supporting an ‘assistant director’ scholarship for youth who had not had any previous opportunities.  The scholarship was $1000 per annum.  It has given many young people their ‘first break’ and has kept Miranda’s memory alive as they learn about her through the application process.</a:t>
            </a:r>
            <a:endParaRPr sz="2800">
              <a:solidFill>
                <a:srgbClr val="385623"/>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23469"/>
              </a:buClr>
              <a:buSzPts val="4400"/>
              <a:buFont typeface="Arial"/>
              <a:buNone/>
            </a:pPr>
            <a:r>
              <a:rPr b="1" lang="en-US">
                <a:solidFill>
                  <a:srgbClr val="223469"/>
                </a:solidFill>
                <a:latin typeface="Arial"/>
                <a:ea typeface="Arial"/>
                <a:cs typeface="Arial"/>
                <a:sym typeface="Arial"/>
              </a:rPr>
              <a:t>The Conversation</a:t>
            </a:r>
            <a:br>
              <a:rPr b="1" lang="en-US">
                <a:solidFill>
                  <a:srgbClr val="223469"/>
                </a:solidFill>
                <a:latin typeface="Arial"/>
                <a:ea typeface="Arial"/>
                <a:cs typeface="Arial"/>
                <a:sym typeface="Arial"/>
              </a:rPr>
            </a:br>
            <a:r>
              <a:rPr lang="en-US">
                <a:solidFill>
                  <a:srgbClr val="223469"/>
                </a:solidFill>
                <a:latin typeface="Arial"/>
                <a:ea typeface="Arial"/>
                <a:cs typeface="Arial"/>
                <a:sym typeface="Arial"/>
              </a:rPr>
              <a:t>It’s a ‘Yes’</a:t>
            </a:r>
            <a:endParaRPr/>
          </a:p>
        </p:txBody>
      </p:sp>
      <p:sp>
        <p:nvSpPr>
          <p:cNvPr id="122" name="Google Shape;122;p5"/>
          <p:cNvSpPr txBox="1"/>
          <p:nvPr>
            <p:ph idx="1" type="body"/>
          </p:nvPr>
        </p:nvSpPr>
        <p:spPr>
          <a:xfrm>
            <a:off x="838200" y="1825624"/>
            <a:ext cx="5487649" cy="50323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Selecting an organization:</a:t>
            </a:r>
            <a:endParaRPr/>
          </a:p>
          <a:p>
            <a:pPr indent="0" lvl="0" marL="0" rtl="0" algn="l">
              <a:lnSpc>
                <a:spcPct val="90000"/>
              </a:lnSpc>
              <a:spcBef>
                <a:spcPts val="1000"/>
              </a:spcBef>
              <a:spcAft>
                <a:spcPts val="0"/>
              </a:spcAft>
              <a:buClr>
                <a:schemeClr val="dk1"/>
              </a:buClr>
              <a:buSzPts val="2800"/>
              <a:buNone/>
            </a:pPr>
            <a:r>
              <a:t/>
            </a:r>
            <a:endParaRPr i="1"/>
          </a:p>
          <a:p>
            <a:pPr indent="-228600" lvl="0" marL="228600" rtl="0" algn="l">
              <a:lnSpc>
                <a:spcPct val="90000"/>
              </a:lnSpc>
              <a:spcBef>
                <a:spcPts val="1000"/>
              </a:spcBef>
              <a:spcAft>
                <a:spcPts val="0"/>
              </a:spcAft>
              <a:buClr>
                <a:schemeClr val="dk1"/>
              </a:buClr>
              <a:buSzPts val="2800"/>
              <a:buFont typeface="Calibri"/>
              <a:buChar char="-"/>
            </a:pPr>
            <a:r>
              <a:rPr lang="en-US"/>
              <a:t>Make sure the details are EASY to find!  It may seem obvious that the proper name and ABN should be accessible but many are not.  </a:t>
            </a:r>
            <a:endParaRPr/>
          </a:p>
          <a:p>
            <a:pPr indent="-228600" lvl="0" marL="228600" rtl="0" algn="l">
              <a:lnSpc>
                <a:spcPct val="90000"/>
              </a:lnSpc>
              <a:spcBef>
                <a:spcPts val="1000"/>
              </a:spcBef>
              <a:spcAft>
                <a:spcPts val="0"/>
              </a:spcAft>
              <a:buClr>
                <a:schemeClr val="dk1"/>
              </a:buClr>
              <a:buSzPts val="2800"/>
              <a:buFont typeface="Calibri"/>
              <a:buChar char="-"/>
            </a:pPr>
            <a:r>
              <a:rPr lang="en-US"/>
              <a:t>The donor will use the common name (eg St Vincents).  </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Lost Gifts : difficult to identify; given to the ‘wrong’ organisation</a:t>
            </a:r>
            <a:endParaRPr/>
          </a:p>
        </p:txBody>
      </p:sp>
      <p:pic>
        <p:nvPicPr>
          <p:cNvPr id="123" name="Google Shape;123;p5"/>
          <p:cNvPicPr preferRelativeResize="0"/>
          <p:nvPr/>
        </p:nvPicPr>
        <p:blipFill rotWithShape="1">
          <a:blip r:embed="rId3">
            <a:alphaModFix/>
          </a:blip>
          <a:srcRect b="0" l="0" r="0" t="0"/>
          <a:stretch/>
        </p:blipFill>
        <p:spPr>
          <a:xfrm>
            <a:off x="7058154" y="0"/>
            <a:ext cx="5133846" cy="6858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23469"/>
              </a:buClr>
              <a:buSzPts val="4400"/>
              <a:buFont typeface="Arial"/>
              <a:buNone/>
            </a:pPr>
            <a:r>
              <a:rPr b="1" lang="en-US">
                <a:solidFill>
                  <a:srgbClr val="223469"/>
                </a:solidFill>
                <a:latin typeface="Arial"/>
                <a:ea typeface="Arial"/>
                <a:cs typeface="Arial"/>
                <a:sym typeface="Arial"/>
              </a:rPr>
              <a:t>The Conversation</a:t>
            </a:r>
            <a:br>
              <a:rPr b="1" lang="en-US">
                <a:solidFill>
                  <a:srgbClr val="223469"/>
                </a:solidFill>
                <a:latin typeface="Arial"/>
                <a:ea typeface="Arial"/>
                <a:cs typeface="Arial"/>
                <a:sym typeface="Arial"/>
              </a:rPr>
            </a:br>
            <a:r>
              <a:rPr lang="en-US">
                <a:solidFill>
                  <a:srgbClr val="223469"/>
                </a:solidFill>
                <a:latin typeface="Arial"/>
                <a:ea typeface="Arial"/>
                <a:cs typeface="Arial"/>
                <a:sym typeface="Arial"/>
              </a:rPr>
              <a:t>It’s a ‘Yes’</a:t>
            </a:r>
            <a:endParaRPr/>
          </a:p>
        </p:txBody>
      </p:sp>
      <p:sp>
        <p:nvSpPr>
          <p:cNvPr id="129" name="Google Shape;129;p6"/>
          <p:cNvSpPr txBox="1"/>
          <p:nvPr>
            <p:ph idx="1" type="body"/>
          </p:nvPr>
        </p:nvSpPr>
        <p:spPr>
          <a:xfrm>
            <a:off x="838200" y="1825624"/>
            <a:ext cx="11208657" cy="503237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i="1" lang="en-US"/>
              <a:t>Selecting a purpose</a:t>
            </a:r>
            <a:endParaRPr/>
          </a:p>
          <a:p>
            <a:pPr indent="-228600" lvl="0" marL="228600" rtl="0" algn="l">
              <a:lnSpc>
                <a:spcPct val="90000"/>
              </a:lnSpc>
              <a:spcBef>
                <a:spcPts val="1000"/>
              </a:spcBef>
              <a:spcAft>
                <a:spcPts val="0"/>
              </a:spcAft>
              <a:buClr>
                <a:schemeClr val="dk1"/>
              </a:buClr>
              <a:buSzPts val="2800"/>
              <a:buFont typeface="Calibri"/>
              <a:buChar char="-"/>
            </a:pPr>
            <a:r>
              <a:rPr lang="en-US"/>
              <a:t>Too many charities to choose from</a:t>
            </a:r>
            <a:endParaRPr/>
          </a:p>
          <a:p>
            <a:pPr indent="-228600" lvl="0" marL="228600" rtl="0" algn="l">
              <a:lnSpc>
                <a:spcPct val="90000"/>
              </a:lnSpc>
              <a:spcBef>
                <a:spcPts val="1000"/>
              </a:spcBef>
              <a:spcAft>
                <a:spcPts val="0"/>
              </a:spcAft>
              <a:buClr>
                <a:schemeClr val="dk1"/>
              </a:buClr>
              <a:buSzPts val="2800"/>
              <a:buFont typeface="Calibri"/>
              <a:buChar char="-"/>
            </a:pPr>
            <a:r>
              <a:rPr lang="en-US"/>
              <a:t>Uncertain whether a charity I like now will still be managed well in the future</a:t>
            </a:r>
            <a:endParaRPr/>
          </a:p>
          <a:p>
            <a:pPr indent="-228600" lvl="0" marL="228600" rtl="0" algn="l">
              <a:lnSpc>
                <a:spcPct val="90000"/>
              </a:lnSpc>
              <a:spcBef>
                <a:spcPts val="1000"/>
              </a:spcBef>
              <a:spcAft>
                <a:spcPts val="0"/>
              </a:spcAft>
              <a:buClr>
                <a:schemeClr val="dk1"/>
              </a:buClr>
              <a:buSzPts val="2800"/>
              <a:buFont typeface="Calibri"/>
              <a:buChar char="-"/>
            </a:pPr>
            <a:r>
              <a:rPr lang="en-US"/>
              <a:t>What if a charity is deregistered or the gift fails</a:t>
            </a:r>
            <a:endParaRPr/>
          </a:p>
          <a:p>
            <a:pPr indent="0" lvl="0" marL="0" rtl="0" algn="l">
              <a:lnSpc>
                <a:spcPct val="90000"/>
              </a:lnSpc>
              <a:spcBef>
                <a:spcPts val="1000"/>
              </a:spcBef>
              <a:spcAft>
                <a:spcPts val="0"/>
              </a:spcAft>
              <a:buClr>
                <a:srgbClr val="385623"/>
              </a:buClr>
              <a:buSzPts val="2800"/>
              <a:buNone/>
            </a:pPr>
            <a:r>
              <a:rPr lang="en-US">
                <a:solidFill>
                  <a:srgbClr val="385623"/>
                </a:solidFill>
              </a:rPr>
              <a:t>Gift in Wills page </a:t>
            </a:r>
            <a:r>
              <a:rPr i="1" lang="en-US">
                <a:solidFill>
                  <a:srgbClr val="385623"/>
                </a:solidFill>
              </a:rPr>
              <a:t>may</a:t>
            </a:r>
            <a:r>
              <a:rPr lang="en-US">
                <a:solidFill>
                  <a:srgbClr val="385623"/>
                </a:solidFill>
              </a:rPr>
              <a:t> want to include some sample wording for a </a:t>
            </a:r>
            <a:r>
              <a:rPr b="1" lang="en-US">
                <a:solidFill>
                  <a:srgbClr val="385623"/>
                </a:solidFill>
              </a:rPr>
              <a:t>purpose</a:t>
            </a:r>
            <a:r>
              <a:rPr lang="en-US">
                <a:solidFill>
                  <a:srgbClr val="385623"/>
                </a:solidFill>
              </a:rPr>
              <a:t> gift.</a:t>
            </a:r>
            <a:r>
              <a:rPr lang="en-US"/>
              <a:t> </a:t>
            </a:r>
            <a:r>
              <a:rPr lang="en-US" sz="2200"/>
              <a:t>eg “one or more charitable organisations in Australia for the purpose of XX , such organization(s) selected by my Executor and I would like my Executor to consider NFP A as a potential recipient of the donation, </a:t>
            </a:r>
            <a:r>
              <a:rPr i="1" lang="en-US" sz="2200"/>
              <a:t>provided that </a:t>
            </a:r>
            <a:r>
              <a:rPr lang="en-US" sz="2200"/>
              <a:t>the receipt of an authorized representative of the organization shall be sufficient discharge to my Executor of his/her duties.”</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7"/>
          <p:cNvSpPr txBox="1"/>
          <p:nvPr>
            <p:ph idx="1" type="body"/>
          </p:nvPr>
        </p:nvSpPr>
        <p:spPr>
          <a:xfrm>
            <a:off x="5183188" y="987425"/>
            <a:ext cx="6172200" cy="5268232"/>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100000"/>
              <a:buNone/>
            </a:pPr>
            <a:r>
              <a:t/>
            </a:r>
            <a:endParaRPr/>
          </a:p>
          <a:p>
            <a:pPr indent="0" lvl="0" marL="0" rtl="0" algn="l">
              <a:lnSpc>
                <a:spcPct val="90000"/>
              </a:lnSpc>
              <a:spcBef>
                <a:spcPts val="1000"/>
              </a:spcBef>
              <a:spcAft>
                <a:spcPts val="0"/>
              </a:spcAft>
              <a:buClr>
                <a:srgbClr val="1F3864"/>
              </a:buClr>
              <a:buSzPct val="100000"/>
              <a:buNone/>
            </a:pPr>
            <a:r>
              <a:rPr lang="en-US">
                <a:solidFill>
                  <a:srgbClr val="1F3864"/>
                </a:solidFill>
              </a:rPr>
              <a:t>Make the gift known</a:t>
            </a:r>
            <a:endParaRPr/>
          </a:p>
          <a:p>
            <a:pPr indent="0" lvl="0" marL="0" rtl="0" algn="l">
              <a:lnSpc>
                <a:spcPct val="90000"/>
              </a:lnSpc>
              <a:spcBef>
                <a:spcPts val="1000"/>
              </a:spcBef>
              <a:spcAft>
                <a:spcPts val="0"/>
              </a:spcAft>
              <a:buClr>
                <a:schemeClr val="dk1"/>
              </a:buClr>
              <a:buSzPct val="100000"/>
              <a:buNone/>
            </a:pPr>
            <a:r>
              <a:t/>
            </a:r>
            <a:endParaRPr/>
          </a:p>
          <a:p>
            <a:pPr indent="-228600" lvl="1" marL="685800" rtl="0" algn="l">
              <a:lnSpc>
                <a:spcPct val="90000"/>
              </a:lnSpc>
              <a:spcBef>
                <a:spcPts val="500"/>
              </a:spcBef>
              <a:spcAft>
                <a:spcPts val="0"/>
              </a:spcAft>
              <a:buClr>
                <a:schemeClr val="dk1"/>
              </a:buClr>
              <a:buSzPct val="100000"/>
              <a:buChar char="•"/>
            </a:pPr>
            <a:r>
              <a:rPr lang="en-US"/>
              <a:t>Charitable recipient</a:t>
            </a:r>
            <a:endParaRPr/>
          </a:p>
          <a:p>
            <a:pPr indent="-228600" lvl="1" marL="685800" rtl="0" algn="l">
              <a:lnSpc>
                <a:spcPct val="90000"/>
              </a:lnSpc>
              <a:spcBef>
                <a:spcPts val="500"/>
              </a:spcBef>
              <a:spcAft>
                <a:spcPts val="0"/>
              </a:spcAft>
              <a:buClr>
                <a:schemeClr val="dk1"/>
              </a:buClr>
              <a:buSzPct val="100000"/>
              <a:buChar char="•"/>
            </a:pPr>
            <a:r>
              <a:rPr lang="en-US"/>
              <a:t>Executor</a:t>
            </a:r>
            <a:endParaRPr/>
          </a:p>
          <a:p>
            <a:pPr indent="-228600" lvl="1" marL="685800" rtl="0" algn="l">
              <a:lnSpc>
                <a:spcPct val="90000"/>
              </a:lnSpc>
              <a:spcBef>
                <a:spcPts val="500"/>
              </a:spcBef>
              <a:spcAft>
                <a:spcPts val="0"/>
              </a:spcAft>
              <a:buClr>
                <a:schemeClr val="dk1"/>
              </a:buClr>
              <a:buSzPct val="100000"/>
              <a:buChar char="•"/>
            </a:pPr>
            <a:r>
              <a:rPr lang="en-US"/>
              <a:t>Other beneficiaries</a:t>
            </a:r>
            <a:endParaRPr/>
          </a:p>
          <a:p>
            <a:pPr indent="-228600" lvl="1" marL="685800" rtl="0" algn="l">
              <a:lnSpc>
                <a:spcPct val="90000"/>
              </a:lnSpc>
              <a:spcBef>
                <a:spcPts val="500"/>
              </a:spcBef>
              <a:spcAft>
                <a:spcPts val="0"/>
              </a:spcAft>
              <a:buClr>
                <a:schemeClr val="dk1"/>
              </a:buClr>
              <a:buSzPct val="100000"/>
              <a:buChar char="•"/>
            </a:pPr>
            <a:r>
              <a:rPr lang="en-US"/>
              <a:t>Lodge the Will with the Supreme Court</a:t>
            </a:r>
            <a:endParaRPr/>
          </a:p>
          <a:p>
            <a:pPr indent="0" lvl="1" marL="457200" rtl="0" algn="l">
              <a:lnSpc>
                <a:spcPct val="90000"/>
              </a:lnSpc>
              <a:spcBef>
                <a:spcPts val="500"/>
              </a:spcBef>
              <a:spcAft>
                <a:spcPts val="0"/>
              </a:spcAft>
              <a:buClr>
                <a:schemeClr val="dk1"/>
              </a:buClr>
              <a:buSzPct val="100000"/>
              <a:buNone/>
            </a:pPr>
            <a:r>
              <a:t/>
            </a:r>
            <a:endParaRPr/>
          </a:p>
          <a:p>
            <a:pPr indent="0" lvl="1" marL="457200" rtl="0" algn="l">
              <a:lnSpc>
                <a:spcPct val="90000"/>
              </a:lnSpc>
              <a:spcBef>
                <a:spcPts val="500"/>
              </a:spcBef>
              <a:spcAft>
                <a:spcPts val="0"/>
              </a:spcAft>
              <a:buClr>
                <a:schemeClr val="dk1"/>
              </a:buClr>
              <a:buSzPct val="100000"/>
              <a:buNone/>
            </a:pPr>
            <a:r>
              <a:rPr i="1" lang="en-US" sz="2000"/>
              <a:t>Managing expectations can assist with smoother administration</a:t>
            </a:r>
            <a:endParaRPr/>
          </a:p>
          <a:p>
            <a:pPr indent="0" lvl="1" marL="457200" rtl="0" algn="l">
              <a:lnSpc>
                <a:spcPct val="90000"/>
              </a:lnSpc>
              <a:spcBef>
                <a:spcPts val="500"/>
              </a:spcBef>
              <a:spcAft>
                <a:spcPts val="0"/>
              </a:spcAft>
              <a:buClr>
                <a:schemeClr val="dk1"/>
              </a:buClr>
              <a:buSzPct val="100000"/>
              <a:buNone/>
            </a:pPr>
            <a:r>
              <a:t/>
            </a:r>
            <a:endParaRPr i="1" sz="2000"/>
          </a:p>
          <a:p>
            <a:pPr indent="0" lvl="1" marL="457200" rtl="0" algn="l">
              <a:lnSpc>
                <a:spcPct val="90000"/>
              </a:lnSpc>
              <a:spcBef>
                <a:spcPts val="500"/>
              </a:spcBef>
              <a:spcAft>
                <a:spcPts val="0"/>
              </a:spcAft>
              <a:buClr>
                <a:schemeClr val="dk1"/>
              </a:buClr>
              <a:buSzPct val="100000"/>
              <a:buNone/>
            </a:pPr>
            <a:r>
              <a:rPr i="1" lang="en-US" sz="2000"/>
              <a:t>Work with Executor to develop relationship and ensure they are aware you know about the bequest</a:t>
            </a:r>
            <a:endParaRPr/>
          </a:p>
          <a:p>
            <a:pPr indent="0" lvl="1" marL="457200" rtl="0" algn="l">
              <a:lnSpc>
                <a:spcPct val="90000"/>
              </a:lnSpc>
              <a:spcBef>
                <a:spcPts val="500"/>
              </a:spcBef>
              <a:spcAft>
                <a:spcPts val="0"/>
              </a:spcAft>
              <a:buClr>
                <a:schemeClr val="dk1"/>
              </a:buClr>
              <a:buSzPct val="100000"/>
              <a:buNone/>
            </a:pPr>
            <a:r>
              <a:t/>
            </a:r>
            <a:endParaRPr i="1" sz="2000"/>
          </a:p>
          <a:p>
            <a:pPr indent="0" lvl="1" marL="457200" rtl="0" algn="l">
              <a:lnSpc>
                <a:spcPct val="90000"/>
              </a:lnSpc>
              <a:spcBef>
                <a:spcPts val="500"/>
              </a:spcBef>
              <a:spcAft>
                <a:spcPts val="0"/>
              </a:spcAft>
              <a:buClr>
                <a:schemeClr val="dk1"/>
              </a:buClr>
              <a:buSzPct val="100000"/>
              <a:buNone/>
            </a:pPr>
            <a:r>
              <a:rPr i="1" lang="en-US" sz="2000"/>
              <a:t>Promote a notification system for Wills lodged with the Court “Is there a charitable beneficiary?”  This would make it easy for Charities / Bequest Assist to search</a:t>
            </a:r>
            <a:endParaRPr/>
          </a:p>
        </p:txBody>
      </p:sp>
      <p:pic>
        <p:nvPicPr>
          <p:cNvPr descr="Tell Everyone" id="135" name="Google Shape;135;p7"/>
          <p:cNvPicPr preferRelativeResize="0"/>
          <p:nvPr/>
        </p:nvPicPr>
        <p:blipFill rotWithShape="1">
          <a:blip r:embed="rId3">
            <a:alphaModFix/>
          </a:blip>
          <a:srcRect b="0" l="0" r="0" t="0"/>
          <a:stretch/>
        </p:blipFill>
        <p:spPr>
          <a:xfrm>
            <a:off x="721539" y="682171"/>
            <a:ext cx="3676290" cy="56756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I want to leave a bequest but …</a:t>
            </a:r>
            <a:endParaRPr b="1"/>
          </a:p>
        </p:txBody>
      </p:sp>
      <p:pic>
        <p:nvPicPr>
          <p:cNvPr descr="How to Change Minds at Work Without Manipulation | Career advice - Job ..." id="142" name="Google Shape;142;p8"/>
          <p:cNvPicPr preferRelativeResize="0"/>
          <p:nvPr/>
        </p:nvPicPr>
        <p:blipFill rotWithShape="1">
          <a:blip r:embed="rId3">
            <a:alphaModFix/>
          </a:blip>
          <a:srcRect b="1" l="32422" r="0" t="0"/>
          <a:stretch/>
        </p:blipFill>
        <p:spPr>
          <a:xfrm>
            <a:off x="838200" y="1825625"/>
            <a:ext cx="5181600" cy="4351338"/>
          </a:xfrm>
          <a:prstGeom prst="rect">
            <a:avLst/>
          </a:prstGeom>
          <a:solidFill>
            <a:srgbClr val="FFFFFF"/>
          </a:solidFill>
          <a:ln>
            <a:noFill/>
          </a:ln>
        </p:spPr>
      </p:pic>
      <p:sp>
        <p:nvSpPr>
          <p:cNvPr id="143" name="Google Shape;143;p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00"/>
              <a:buNone/>
            </a:pPr>
            <a:r>
              <a:t/>
            </a:r>
            <a:endParaRPr sz="2200"/>
          </a:p>
          <a:p>
            <a:pPr indent="0" lvl="0" marL="0" rtl="0" algn="ctr">
              <a:lnSpc>
                <a:spcPct val="90000"/>
              </a:lnSpc>
              <a:spcBef>
                <a:spcPts val="1000"/>
              </a:spcBef>
              <a:spcAft>
                <a:spcPts val="0"/>
              </a:spcAft>
              <a:buClr>
                <a:schemeClr val="dk1"/>
              </a:buClr>
              <a:buSzPts val="2600"/>
              <a:buNone/>
            </a:pPr>
            <a:r>
              <a:rPr lang="en-US" sz="2600"/>
              <a:t>I might change my mind</a:t>
            </a:r>
            <a:endParaRPr/>
          </a:p>
          <a:p>
            <a:pPr indent="0" lvl="0" marL="0" rtl="0" algn="l">
              <a:lnSpc>
                <a:spcPct val="90000"/>
              </a:lnSpc>
              <a:spcBef>
                <a:spcPts val="1000"/>
              </a:spcBef>
              <a:spcAft>
                <a:spcPts val="0"/>
              </a:spcAft>
              <a:buClr>
                <a:schemeClr val="dk1"/>
              </a:buClr>
              <a:buSzPts val="2200"/>
              <a:buNone/>
            </a:pPr>
            <a:r>
              <a:t/>
            </a:r>
            <a:endParaRPr sz="2200"/>
          </a:p>
          <a:p>
            <a:pPr indent="0" lvl="0" marL="0" rtl="0" algn="l">
              <a:lnSpc>
                <a:spcPct val="90000"/>
              </a:lnSpc>
              <a:spcBef>
                <a:spcPts val="1000"/>
              </a:spcBef>
              <a:spcAft>
                <a:spcPts val="0"/>
              </a:spcAft>
              <a:buClr>
                <a:schemeClr val="dk1"/>
              </a:buClr>
              <a:buSzPts val="2200"/>
              <a:buNone/>
            </a:pPr>
            <a:r>
              <a:rPr lang="en-US" sz="2200"/>
              <a:t>People change their Wills – regardless of the beneficiaries.  Even with family members, Wills change over time.</a:t>
            </a:r>
            <a:endParaRPr/>
          </a:p>
          <a:p>
            <a:pPr indent="0" lvl="0" marL="0" rtl="0" algn="l">
              <a:lnSpc>
                <a:spcPct val="90000"/>
              </a:lnSpc>
              <a:spcBef>
                <a:spcPts val="1000"/>
              </a:spcBef>
              <a:spcAft>
                <a:spcPts val="0"/>
              </a:spcAft>
              <a:buClr>
                <a:schemeClr val="dk1"/>
              </a:buClr>
              <a:buSzPts val="2200"/>
              <a:buNone/>
            </a:pPr>
            <a:r>
              <a:t/>
            </a:r>
            <a:endParaRPr sz="2200"/>
          </a:p>
          <a:p>
            <a:pPr indent="0" lvl="0" marL="0" rtl="0" algn="l">
              <a:lnSpc>
                <a:spcPct val="90000"/>
              </a:lnSpc>
              <a:spcBef>
                <a:spcPts val="1000"/>
              </a:spcBef>
              <a:spcAft>
                <a:spcPts val="0"/>
              </a:spcAft>
              <a:buClr>
                <a:schemeClr val="dk1"/>
              </a:buClr>
              <a:buSzPts val="2200"/>
              <a:buNone/>
            </a:pPr>
            <a:r>
              <a:rPr lang="en-US" sz="2200"/>
              <a:t>Most of our charitable donors have changed over time.  More likely to retain gifts to organisations they have had positive outcomes.  </a:t>
            </a:r>
            <a:r>
              <a:rPr i="1" lang="en-US" sz="2200"/>
              <a:t>“They are doing X, Y and Z”.</a:t>
            </a:r>
            <a:endParaRPr sz="2200"/>
          </a:p>
          <a:p>
            <a:pPr indent="0" lvl="0" marL="0" rtl="0" algn="l">
              <a:lnSpc>
                <a:spcPct val="90000"/>
              </a:lnSpc>
              <a:spcBef>
                <a:spcPts val="1000"/>
              </a:spcBef>
              <a:spcAft>
                <a:spcPts val="0"/>
              </a:spcAft>
              <a:buClr>
                <a:schemeClr val="dk1"/>
              </a:buClr>
              <a:buSzPts val="2200"/>
              <a:buNone/>
            </a:pPr>
            <a:r>
              <a:t/>
            </a:r>
            <a:endParaRPr sz="2200"/>
          </a:p>
          <a:p>
            <a:pPr indent="0" lvl="0" marL="0" rtl="0" algn="l">
              <a:lnSpc>
                <a:spcPct val="90000"/>
              </a:lnSpc>
              <a:spcBef>
                <a:spcPts val="1000"/>
              </a:spcBef>
              <a:spcAft>
                <a:spcPts val="0"/>
              </a:spcAft>
              <a:buClr>
                <a:schemeClr val="dk1"/>
              </a:buClr>
              <a:buSzPts val="2200"/>
              <a:buNone/>
            </a:pPr>
            <a:r>
              <a:t/>
            </a:r>
            <a:endParaRPr sz="2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b="1" lang="en-US"/>
              <a:t>I want to leave a bequest but …</a:t>
            </a:r>
            <a:endParaRPr b="1"/>
          </a:p>
        </p:txBody>
      </p:sp>
      <p:sp>
        <p:nvSpPr>
          <p:cNvPr id="149" name="Google Shape;149;p9"/>
          <p:cNvSpPr txBox="1"/>
          <p:nvPr>
            <p:ph idx="2" type="body"/>
          </p:nvPr>
        </p:nvSpPr>
        <p:spPr>
          <a:xfrm>
            <a:off x="580571" y="1825625"/>
            <a:ext cx="10773229" cy="435133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800"/>
              <a:buNone/>
            </a:pPr>
            <a:r>
              <a:rPr lang="en-US"/>
              <a:t>I think my family members may challenge the Will</a:t>
            </a:r>
            <a:endParaRPr/>
          </a:p>
          <a:p>
            <a:pPr indent="0" lvl="0" marL="0" rtl="0" algn="ctr">
              <a:lnSpc>
                <a:spcPct val="90000"/>
              </a:lnSpc>
              <a:spcBef>
                <a:spcPts val="1000"/>
              </a:spcBef>
              <a:spcAft>
                <a:spcPts val="0"/>
              </a:spcAft>
              <a:buClr>
                <a:schemeClr val="dk1"/>
              </a:buClr>
              <a:buSzPts val="2000"/>
              <a:buNone/>
            </a:pPr>
            <a:r>
              <a:t/>
            </a:r>
            <a:endParaRPr sz="2000"/>
          </a:p>
          <a:p>
            <a:pPr indent="0" lvl="0" marL="0" rtl="0" algn="ctr">
              <a:lnSpc>
                <a:spcPct val="90000"/>
              </a:lnSpc>
              <a:spcBef>
                <a:spcPts val="1000"/>
              </a:spcBef>
              <a:spcAft>
                <a:spcPts val="0"/>
              </a:spcAft>
              <a:buClr>
                <a:schemeClr val="dk1"/>
              </a:buClr>
              <a:buSzPts val="2400"/>
              <a:buNone/>
            </a:pPr>
            <a:r>
              <a:rPr i="1" lang="en-US" sz="2400"/>
              <a:t>Work with a lawyer to consider options to keep assets out of the Estate </a:t>
            </a:r>
            <a:endParaRPr/>
          </a:p>
          <a:p>
            <a:pPr indent="0" lvl="0" marL="0" rtl="0" algn="ctr">
              <a:lnSpc>
                <a:spcPct val="90000"/>
              </a:lnSpc>
              <a:spcBef>
                <a:spcPts val="1000"/>
              </a:spcBef>
              <a:spcAft>
                <a:spcPts val="0"/>
              </a:spcAft>
              <a:buClr>
                <a:schemeClr val="dk1"/>
              </a:buClr>
              <a:buSzPts val="2400"/>
              <a:buNone/>
            </a:pPr>
            <a:r>
              <a:rPr i="1" lang="en-US" sz="2400"/>
              <a:t>(not NSW)</a:t>
            </a:r>
            <a:endParaRPr/>
          </a:p>
          <a:p>
            <a:pPr indent="0" lvl="0" marL="0" rtl="0" algn="ctr">
              <a:lnSpc>
                <a:spcPct val="90000"/>
              </a:lnSpc>
              <a:spcBef>
                <a:spcPts val="1000"/>
              </a:spcBef>
              <a:spcAft>
                <a:spcPts val="0"/>
              </a:spcAft>
              <a:buClr>
                <a:schemeClr val="dk1"/>
              </a:buClr>
              <a:buSzPts val="2000"/>
              <a:buNone/>
            </a:pPr>
            <a:r>
              <a:t/>
            </a:r>
            <a:endParaRPr i="1" sz="2000"/>
          </a:p>
          <a:p>
            <a:pPr indent="0" lvl="0" marL="0" rtl="0" algn="ctr">
              <a:lnSpc>
                <a:spcPct val="90000"/>
              </a:lnSpc>
              <a:spcBef>
                <a:spcPts val="1000"/>
              </a:spcBef>
              <a:spcAft>
                <a:spcPts val="0"/>
              </a:spcAft>
              <a:buClr>
                <a:schemeClr val="dk1"/>
              </a:buClr>
              <a:buSzPts val="2400"/>
              <a:buNone/>
            </a:pPr>
            <a:r>
              <a:rPr i="1" lang="en-US" sz="2400"/>
              <a:t>Ensure family members and the Executor understand and ideally are engaged pre-death </a:t>
            </a:r>
            <a:endParaRPr/>
          </a:p>
          <a:p>
            <a:pPr indent="0" lvl="0" marL="0" rtl="0" algn="ctr">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IAC blu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2020-07-03T01:14:14Z</dcterms:created>
  <dc:creator>Leanne Thomas</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0x0101005A0D02785BA24A4C942BD65C6A017210</vt:lpwstr>
  </property>
  <property fmtid="{D5CDD505-2E9C-101B-9397-08002B2CF9AE}" pid="3" name="MediaServiceImageTags">
    <vt:lpwstr/>
  </property>
</Properties>
</file>