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5" roundtripDataSignature="AMtx7mhMPyrAFtsb3rIH1KLr9MfVO0vl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customschemas.google.com/relationships/presentationmetadata" Target="metadata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+ Acknowledgement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+ Intro self and BA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+ So much work goes into acquisition and retention: we’re going to talk about the final piece of the puzzle being what should be done after someone from your GIW pipeline passes away</a:t>
            </a:r>
            <a:endParaRPr/>
          </a:p>
        </p:txBody>
      </p:sp>
      <p:sp>
        <p:nvSpPr>
          <p:cNvPr id="92" name="Google Shape;92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Char char="•"/>
            </a:pPr>
            <a:r>
              <a:rPr i="0" lang="en-US" sz="1200">
                <a:solidFill>
                  <a:srgbClr val="FF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Charity confirmed gift was received = 43% (some charities had no issue, others had lots – makes it really hard for you to track)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Char char="•"/>
            </a:pPr>
            <a:r>
              <a:rPr i="0" lang="en-US" sz="1200">
                <a:solidFill>
                  <a:srgbClr val="FF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Conditional gifts, conditions not met = 27% (huge jump from Vic study – some charities must have been having these conversations)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Char char="•"/>
            </a:pPr>
            <a:r>
              <a:rPr i="0" lang="en-US" sz="1200">
                <a:solidFill>
                  <a:srgbClr val="FF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Will created trust = 5% 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Char char="•"/>
            </a:pPr>
            <a:r>
              <a:rPr i="0" lang="en-US" sz="1200">
                <a:solidFill>
                  <a:srgbClr val="FF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Executor had discretion = 2% (could be seen as missing gifts)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Char char="•"/>
            </a:pPr>
            <a:r>
              <a:rPr i="0" lang="en-US" sz="1200">
                <a:solidFill>
                  <a:srgbClr val="FF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Insufficient funds or adeemed = 2% 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Char char="•"/>
            </a:pPr>
            <a:r>
              <a:rPr i="0" lang="en-US" sz="1200">
                <a:solidFill>
                  <a:srgbClr val="FF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Gift to sister org = 2% (but no communication between them)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Char char="•"/>
            </a:pPr>
            <a:r>
              <a:rPr i="0" lang="en-US" sz="1200">
                <a:solidFill>
                  <a:srgbClr val="FF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Missing gifts = 16%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Char char="•"/>
            </a:pPr>
            <a:r>
              <a:rPr i="0" lang="en-US" sz="1200">
                <a:solidFill>
                  <a:srgbClr val="FF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Other missing gifts = 3%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i="0" sz="1200">
              <a:solidFill>
                <a:srgbClr val="FF0000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+ What I’m speaking about based on this report – made possible by IAC, PA and 27 participating charities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+ Research into confirmed bequests that never materialized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+ Can charities rely on their “confirmed bequestor pipeline? How big of a problem are missing gifts? (where charity never notified or paid)</a:t>
            </a:r>
            <a:endParaRPr/>
          </a:p>
        </p:txBody>
      </p:sp>
      <p:sp>
        <p:nvSpPr>
          <p:cNvPr id="99" name="Google Shape;99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Story: had long relationship with Janet, confirmed multiple times, invested time/money into cultivating, Janet died, marked record as deceased and that was it. This project happened 7 years later- looked into it and there WAS a gift for charity in the Will that the executor did not pay.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the same way that not all acquisition and retention work pays off, not all checking on potential bequests will pay off – but the charity needs to make a decision and have a process. </a:t>
            </a:r>
            <a:endParaRPr/>
          </a:p>
        </p:txBody>
      </p:sp>
      <p:sp>
        <p:nvSpPr>
          <p:cNvPr id="113" name="Google Shape;113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Char char="•"/>
            </a:pPr>
            <a:r>
              <a:rPr i="0" lang="en-US" sz="1200">
                <a:solidFill>
                  <a:srgbClr val="FF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Solicitor confirmed no gift to charity = 11% (have to rely because of cost of buying wills)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Char char="•"/>
            </a:pPr>
            <a:r>
              <a:rPr i="0" lang="en-US" sz="1200">
                <a:solidFill>
                  <a:srgbClr val="FF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Unable to confirm death or probate = 19% (maybe still alive, maybe name was wrong)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Char char="•"/>
            </a:pPr>
            <a:r>
              <a:rPr i="0" lang="en-US" sz="1200">
                <a:solidFill>
                  <a:srgbClr val="FF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Death confirmed, no probate = 24% (spouse with joint assets or estate too small – could be missing gifts in there)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Char char="•"/>
            </a:pPr>
            <a:r>
              <a:rPr i="0" lang="en-US" sz="1200">
                <a:solidFill>
                  <a:srgbClr val="FF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Intestate = 3% (should be zero if they are confirmed bequestors. Could will be missing?)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Char char="•"/>
            </a:pPr>
            <a:r>
              <a:rPr i="0" lang="en-US" sz="1200">
                <a:solidFill>
                  <a:srgbClr val="FF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Left to immediate family = 17%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Char char="•"/>
            </a:pPr>
            <a:r>
              <a:rPr i="0" lang="en-US" sz="1200">
                <a:solidFill>
                  <a:srgbClr val="FF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Left to other individuals = 6% (adding together no probate + immediate family + other individuals = 47% likely left all to individuals)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Char char="•"/>
            </a:pPr>
            <a:r>
              <a:rPr i="0" lang="en-US" sz="1200">
                <a:solidFill>
                  <a:srgbClr val="FF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Left to other charities = 20%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200">
              <a:solidFill>
                <a:srgbClr val="FF0000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4" name="Google Shape;74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5" name="Google Shape;25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text and image">
  <p:cSld name="Title text and image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7"/>
          <p:cNvSpPr txBox="1"/>
          <p:nvPr>
            <p:ph idx="1" type="body"/>
          </p:nvPr>
        </p:nvSpPr>
        <p:spPr>
          <a:xfrm>
            <a:off x="334963" y="1989138"/>
            <a:ext cx="6192837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7"/>
          <p:cNvSpPr txBox="1"/>
          <p:nvPr>
            <p:ph type="title"/>
          </p:nvPr>
        </p:nvSpPr>
        <p:spPr>
          <a:xfrm>
            <a:off x="334962" y="549275"/>
            <a:ext cx="1150023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7"/>
          <p:cNvSpPr/>
          <p:nvPr>
            <p:ph idx="2" type="pic"/>
          </p:nvPr>
        </p:nvSpPr>
        <p:spPr>
          <a:xfrm>
            <a:off x="6656776" y="1988840"/>
            <a:ext cx="5178422" cy="431988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1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1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6" name="Google Shape;66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7" name="Google Shape;67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includeacharity.org.au/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/>
        </p:nvSpPr>
        <p:spPr>
          <a:xfrm>
            <a:off x="839075" y="1140450"/>
            <a:ext cx="84789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rgbClr val="223469"/>
                </a:solidFill>
                <a:latin typeface="Arial"/>
                <a:ea typeface="Arial"/>
                <a:cs typeface="Arial"/>
                <a:sym typeface="Arial"/>
              </a:rPr>
              <a:t>Closing the loop: </a:t>
            </a:r>
            <a:r>
              <a:rPr b="1" lang="en-US" sz="5400">
                <a:solidFill>
                  <a:srgbClr val="223469"/>
                </a:solidFill>
              </a:rPr>
              <a:t>M</a:t>
            </a:r>
            <a:r>
              <a:rPr b="1" lang="en-US" sz="5400">
                <a:solidFill>
                  <a:srgbClr val="223469"/>
                </a:solidFill>
              </a:rPr>
              <a:t>onitoring whether your GIW pipeline eventuates</a:t>
            </a:r>
            <a:endParaRPr b="1" sz="5400">
              <a:solidFill>
                <a:srgbClr val="22346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1070250" y="4130456"/>
            <a:ext cx="78780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 u="sng">
              <a:solidFill>
                <a:srgbClr val="70AD47"/>
              </a:solidFill>
              <a:latin typeface="Arial"/>
              <a:ea typeface="Arial"/>
              <a:cs typeface="Arial"/>
              <a:sym typeface="Arial"/>
              <a:hlinkClick r:id="rId3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18A473"/>
                </a:solidFill>
                <a:latin typeface="Arial"/>
                <a:ea typeface="Arial"/>
                <a:cs typeface="Arial"/>
                <a:sym typeface="Arial"/>
              </a:rPr>
              <a:t>Morgan Koegel – Managing Director, Bequest Assist</a:t>
            </a:r>
            <a:endParaRPr b="1" sz="3600">
              <a:solidFill>
                <a:srgbClr val="18A47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diagram of a pie chart&#10;&#10;AI-generated content may be incorrect." id="158" name="Google Shape;15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72578" y="0"/>
            <a:ext cx="941942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white and blue cover with black text&#10;&#10;AI-generated content may be incorrect." id="101" name="Google Shape;10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93956" y="0"/>
            <a:ext cx="4816656" cy="6858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3469"/>
              </a:buClr>
              <a:buSzPts val="4400"/>
              <a:buFont typeface="Arial"/>
              <a:buNone/>
            </a:pPr>
            <a:r>
              <a:rPr b="1" lang="en-US">
                <a:solidFill>
                  <a:srgbClr val="223469"/>
                </a:solidFill>
                <a:latin typeface="Arial"/>
                <a:ea typeface="Arial"/>
                <a:cs typeface="Arial"/>
                <a:sym typeface="Arial"/>
              </a:rPr>
              <a:t>Summary of findings</a:t>
            </a:r>
            <a:endParaRPr/>
          </a:p>
        </p:txBody>
      </p:sp>
      <p:sp>
        <p:nvSpPr>
          <p:cNvPr id="108" name="Google Shape;108;p4"/>
          <p:cNvSpPr txBox="1"/>
          <p:nvPr>
            <p:ph idx="1" type="body"/>
          </p:nvPr>
        </p:nvSpPr>
        <p:spPr>
          <a:xfrm>
            <a:off x="838200" y="1825625"/>
            <a:ext cx="733598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Majority of the time, no gift for charity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Approx 45% of the time, left ONLY to individuals </a:t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2.8% of the time = missing gift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Most charities are not ”closing the loop”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Messy data is holding charities back from doing this work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A person drawing a graph on a white board&#10;&#10;Description automatically generated" id="109" name="Google Shape;109;p4"/>
          <p:cNvPicPr preferRelativeResize="0"/>
          <p:nvPr/>
        </p:nvPicPr>
        <p:blipFill rotWithShape="1">
          <a:blip r:embed="rId3">
            <a:alphaModFix/>
          </a:blip>
          <a:srcRect b="-2339" l="0" r="0" t="-2339"/>
          <a:stretch/>
        </p:blipFill>
        <p:spPr>
          <a:xfrm>
            <a:off x="8113727" y="1949392"/>
            <a:ext cx="4078273" cy="3863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/>
          <p:cNvSpPr txBox="1"/>
          <p:nvPr>
            <p:ph type="title"/>
          </p:nvPr>
        </p:nvSpPr>
        <p:spPr>
          <a:xfrm>
            <a:off x="574973" y="365125"/>
            <a:ext cx="87231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3469"/>
              </a:buClr>
              <a:buSzPts val="4400"/>
              <a:buFont typeface="Arial"/>
              <a:buNone/>
            </a:pPr>
            <a:r>
              <a:rPr b="1" lang="en-US" sz="4300">
                <a:solidFill>
                  <a:srgbClr val="223469"/>
                </a:solidFill>
                <a:latin typeface="Arial"/>
                <a:ea typeface="Arial"/>
                <a:cs typeface="Arial"/>
                <a:sym typeface="Arial"/>
              </a:rPr>
              <a:t>What does closing the loop mean?</a:t>
            </a:r>
            <a:endParaRPr sz="4300"/>
          </a:p>
        </p:txBody>
      </p:sp>
      <p:sp>
        <p:nvSpPr>
          <p:cNvPr id="116" name="Google Shape;116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Identify the accuracy of your GIW pipeline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Check if confirmed gifts materialise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Prevent missing gifts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Take learnings back to living pipeline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A person holding a magnifying glass&#10;&#10;AI-generated content may be incorrect." id="117" name="Google Shape;117;p5"/>
          <p:cNvPicPr preferRelativeResize="0"/>
          <p:nvPr/>
        </p:nvPicPr>
        <p:blipFill rotWithShape="1">
          <a:blip r:embed="rId3">
            <a:alphaModFix/>
          </a:blip>
          <a:srcRect b="572" l="-24786" r="-24216" t="-885"/>
          <a:stretch/>
        </p:blipFill>
        <p:spPr>
          <a:xfrm>
            <a:off x="7855526" y="1854643"/>
            <a:ext cx="3976256" cy="4322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3469"/>
              </a:buClr>
              <a:buSzPts val="4400"/>
              <a:buFont typeface="Arial"/>
              <a:buNone/>
            </a:pPr>
            <a:r>
              <a:rPr b="1" lang="en-US">
                <a:solidFill>
                  <a:srgbClr val="223469"/>
                </a:solidFill>
                <a:latin typeface="Arial"/>
                <a:ea typeface="Arial"/>
                <a:cs typeface="Arial"/>
                <a:sym typeface="Arial"/>
              </a:rPr>
              <a:t>Steps to take pre-death</a:t>
            </a:r>
            <a:endParaRPr/>
          </a:p>
        </p:txBody>
      </p:sp>
      <p:sp>
        <p:nvSpPr>
          <p:cNvPr id="124" name="Google Shape;124;p6"/>
          <p:cNvSpPr txBox="1"/>
          <p:nvPr>
            <p:ph idx="1" type="body"/>
          </p:nvPr>
        </p:nvSpPr>
        <p:spPr>
          <a:xfrm>
            <a:off x="838200" y="1524000"/>
            <a:ext cx="7585364" cy="50984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Take a critical eye to your GIW pipeline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Define and educate whole team about pipeline definitions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Draw distinction between unqualified and qualified confirmed bequestors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Take good notes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Consider data retention risks 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A person sitting at a desk talking on the phone&#10;&#10;AI-generated content may be incorrect." id="125" name="Google Shape;125;p6"/>
          <p:cNvPicPr preferRelativeResize="0"/>
          <p:nvPr/>
        </p:nvPicPr>
        <p:blipFill rotWithShape="1">
          <a:blip r:embed="rId3">
            <a:alphaModFix/>
          </a:blip>
          <a:srcRect b="-11762" l="0" r="0" t="-11763"/>
          <a:stretch/>
        </p:blipFill>
        <p:spPr>
          <a:xfrm>
            <a:off x="7029141" y="1825624"/>
            <a:ext cx="4793823" cy="4541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3469"/>
              </a:buClr>
              <a:buSzPts val="4400"/>
              <a:buFont typeface="Arial"/>
              <a:buNone/>
            </a:pPr>
            <a:r>
              <a:rPr b="1" lang="en-US">
                <a:solidFill>
                  <a:srgbClr val="223469"/>
                </a:solidFill>
                <a:latin typeface="Arial"/>
                <a:ea typeface="Arial"/>
                <a:cs typeface="Arial"/>
                <a:sym typeface="Arial"/>
              </a:rPr>
              <a:t>Who becomes a bequestor?</a:t>
            </a:r>
            <a:endParaRPr/>
          </a:p>
        </p:txBody>
      </p:sp>
      <p:sp>
        <p:nvSpPr>
          <p:cNvPr id="132" name="Google Shape;132;p7"/>
          <p:cNvSpPr txBox="1"/>
          <p:nvPr>
            <p:ph idx="1" type="body"/>
          </p:nvPr>
        </p:nvSpPr>
        <p:spPr>
          <a:xfrm>
            <a:off x="838200" y="1825625"/>
            <a:ext cx="6920345" cy="47968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Only 1/3rd of bequests come from confirmed bequestors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Lifetime giving ability not indicative of bequest capacity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Biggest factor = lack of immediate family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A person watering a plant&#10;&#10;Description automatically generated" id="133" name="Google Shape;133;p7"/>
          <p:cNvPicPr preferRelativeResize="0"/>
          <p:nvPr/>
        </p:nvPicPr>
        <p:blipFill rotWithShape="1">
          <a:blip r:embed="rId3">
            <a:alphaModFix/>
          </a:blip>
          <a:srcRect b="-2339" l="0" r="0" t="-2339"/>
          <a:stretch/>
        </p:blipFill>
        <p:spPr>
          <a:xfrm>
            <a:off x="7259782" y="1690688"/>
            <a:ext cx="4605193" cy="43632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3469"/>
              </a:buClr>
              <a:buSzPts val="4400"/>
              <a:buFont typeface="Arial"/>
              <a:buNone/>
            </a:pPr>
            <a:r>
              <a:rPr b="1" lang="en-US">
                <a:solidFill>
                  <a:srgbClr val="223469"/>
                </a:solidFill>
                <a:latin typeface="Arial"/>
                <a:ea typeface="Arial"/>
                <a:cs typeface="Arial"/>
                <a:sym typeface="Arial"/>
              </a:rPr>
              <a:t>Steps to take post-death</a:t>
            </a:r>
            <a:endParaRPr/>
          </a:p>
        </p:txBody>
      </p:sp>
      <p:sp>
        <p:nvSpPr>
          <p:cNvPr id="140" name="Google Shape;140;p8"/>
          <p:cNvSpPr txBox="1"/>
          <p:nvPr>
            <p:ph idx="1" type="body"/>
          </p:nvPr>
        </p:nvSpPr>
        <p:spPr>
          <a:xfrm>
            <a:off x="838200" y="1825625"/>
            <a:ext cx="10515600" cy="47968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Consider using the Australian Death Check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Procedure for tracking promised gifts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Which records should you check?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Relationships with spouses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A group of people climbing up a bar graph&#10;&#10;Description automatically generated" id="141" name="Google Shape;141;p8"/>
          <p:cNvPicPr preferRelativeResize="0"/>
          <p:nvPr/>
        </p:nvPicPr>
        <p:blipFill rotWithShape="1">
          <a:blip r:embed="rId3">
            <a:alphaModFix/>
          </a:blip>
          <a:srcRect b="-1925" l="0" r="0" t="-1925"/>
          <a:stretch/>
        </p:blipFill>
        <p:spPr>
          <a:xfrm>
            <a:off x="7643284" y="1825625"/>
            <a:ext cx="4117923" cy="3901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026" y="0"/>
            <a:ext cx="12197026" cy="5802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e chart with text and numbers&#10;&#10;AI-generated content may be incorrect." id="152" name="Google Shape;15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83780" y="0"/>
            <a:ext cx="1000822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IAC blu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2020-07-03T01:14:14Z</dcterms:created>
  <dc:creator>Leanne Thomas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0x010100B8608FBB04A8AD4A98634938D5B5A3C3</vt:lpwstr>
  </property>
  <property fmtid="{D5CDD505-2E9C-101B-9397-08002B2CF9AE}" pid="3" name="MediaServiceImageTags">
    <vt:lpwstr/>
  </property>
</Properties>
</file>