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89750" cy="10021875"/>
  <p:embeddedFontLst>
    <p:embeddedFont>
      <p:font typeface="Play"/>
      <p:bold r:id="rId36"/>
    </p:embeddedFont>
    <p:embeddedFont>
      <p:font typeface="Proxima Nova"/>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89">
          <p15:clr>
            <a:srgbClr val="A4A3A4"/>
          </p15:clr>
        </p15:guide>
        <p15:guide id="2" pos="6743">
          <p15:clr>
            <a:srgbClr val="A4A3A4"/>
          </p15:clr>
        </p15:guide>
      </p15:sldGuideLst>
    </p:ext>
    <p:ext uri="GoogleSlidesCustomDataVersion2">
      <go:slidesCustomData xmlns:go="http://customooxmlschemas.google.com/" r:id="rId41" roundtripDataSignature="AMtx7mh9eE5kgz3vEtVDycVWT6phRSTP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89" orient="horz"/>
        <p:guide pos="674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roximaNova-regular.fntdata"/><Relationship Id="rId14" Type="http://schemas.openxmlformats.org/officeDocument/2006/relationships/slide" Target="slides/slide9.xml"/><Relationship Id="rId36" Type="http://schemas.openxmlformats.org/officeDocument/2006/relationships/font" Target="fonts/Play-bold.fntdata"/><Relationship Id="rId17" Type="http://schemas.openxmlformats.org/officeDocument/2006/relationships/slide" Target="slides/slide12.xml"/><Relationship Id="rId39" Type="http://schemas.openxmlformats.org/officeDocument/2006/relationships/font" Target="fonts/ProximaNova-italic.fntdata"/><Relationship Id="rId16" Type="http://schemas.openxmlformats.org/officeDocument/2006/relationships/slide" Target="slides/slide11.xml"/><Relationship Id="rId38" Type="http://schemas.openxmlformats.org/officeDocument/2006/relationships/font" Target="fonts/ProximaNova-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5558" cy="502835"/>
          </a:xfrm>
          <a:prstGeom prst="rect">
            <a:avLst/>
          </a:prstGeom>
          <a:noFill/>
          <a:ln>
            <a:noFill/>
          </a:ln>
        </p:spPr>
        <p:txBody>
          <a:bodyPr anchorCtr="0" anchor="t"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02597" y="0"/>
            <a:ext cx="2985558" cy="502835"/>
          </a:xfrm>
          <a:prstGeom prst="rect">
            <a:avLst/>
          </a:prstGeom>
          <a:noFill/>
          <a:ln>
            <a:noFill/>
          </a:ln>
        </p:spPr>
        <p:txBody>
          <a:bodyPr anchorCtr="0" anchor="t" bIns="48300" lIns="96625" spcFirstLastPara="1" rIns="96625" wrap="square" tIns="48300">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519055"/>
            <a:ext cx="2985558" cy="502834"/>
          </a:xfrm>
          <a:prstGeom prst="rect">
            <a:avLst/>
          </a:prstGeom>
          <a:noFill/>
          <a:ln>
            <a:noFill/>
          </a:ln>
        </p:spPr>
        <p:txBody>
          <a:bodyPr anchorCtr="0" anchor="b" bIns="48300" lIns="96625" spcFirstLastPara="1" rIns="96625" wrap="square" tIns="48300">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107" name="Google Shape;107;p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13" name="Google Shape;213;p1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400"/>
              <a:buFont typeface="Arial"/>
              <a:buNone/>
            </a:pPr>
            <a:r>
              <a:t/>
            </a:r>
            <a:endParaRPr sz="1400">
              <a:latin typeface="Proxima Nova"/>
              <a:ea typeface="Proxima Nova"/>
              <a:cs typeface="Proxima Nova"/>
              <a:sym typeface="Proxima Nova"/>
            </a:endParaRPr>
          </a:p>
        </p:txBody>
      </p:sp>
      <p:sp>
        <p:nvSpPr>
          <p:cNvPr id="228" name="Google Shape;228;p1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600"/>
              <a:buFont typeface="Arial"/>
              <a:buNone/>
            </a:pPr>
            <a:r>
              <a:t/>
            </a:r>
            <a:endParaRPr sz="1600">
              <a:latin typeface="Proxima Nova"/>
              <a:ea typeface="Proxima Nova"/>
              <a:cs typeface="Proxima Nova"/>
              <a:sym typeface="Proxima Nova"/>
            </a:endParaRPr>
          </a:p>
        </p:txBody>
      </p:sp>
      <p:sp>
        <p:nvSpPr>
          <p:cNvPr id="243" name="Google Shape;243;p1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400"/>
              <a:buFont typeface="Arial"/>
              <a:buNone/>
            </a:pPr>
            <a:r>
              <a:t/>
            </a:r>
            <a:endParaRPr sz="1400">
              <a:latin typeface="Proxima Nova"/>
              <a:ea typeface="Proxima Nova"/>
              <a:cs typeface="Proxima Nova"/>
              <a:sym typeface="Proxima Nova"/>
            </a:endParaRPr>
          </a:p>
        </p:txBody>
      </p:sp>
      <p:sp>
        <p:nvSpPr>
          <p:cNvPr id="251" name="Google Shape;251;p1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68" name="Google Shape;268;p1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80" name="Google Shape;280;p1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294" name="Google Shape;294;p1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08" name="Google Shape;308;p1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1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18" name="Google Shape;318;p1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27" name="Google Shape;327;p1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700"/>
              <a:buFont typeface="Arial"/>
              <a:buNone/>
            </a:pPr>
            <a:r>
              <a:t/>
            </a:r>
            <a:endParaRPr b="0" sz="1700"/>
          </a:p>
        </p:txBody>
      </p:sp>
      <p:sp>
        <p:nvSpPr>
          <p:cNvPr id="114" name="Google Shape;114;p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36" name="Google Shape;336;p2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49" name="Google Shape;349;p2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223884" lvl="0" marL="319134" rtl="0" algn="l">
              <a:spcBef>
                <a:spcPts val="0"/>
              </a:spcBef>
              <a:spcAft>
                <a:spcPts val="0"/>
              </a:spcAft>
              <a:buClr>
                <a:schemeClr val="dk1"/>
              </a:buClr>
              <a:buSzPts val="1500"/>
              <a:buFont typeface="Arial"/>
              <a:buNone/>
            </a:pPr>
            <a:r>
              <a:t/>
            </a:r>
            <a:endParaRPr sz="1500">
              <a:solidFill>
                <a:srgbClr val="404040"/>
              </a:solidFill>
              <a:latin typeface="Proxima Nova"/>
              <a:ea typeface="Proxima Nova"/>
              <a:cs typeface="Proxima Nova"/>
              <a:sym typeface="Proxima Nova"/>
            </a:endParaRPr>
          </a:p>
          <a:p>
            <a:pPr indent="0" lvl="0" marL="0" rtl="0" algn="l">
              <a:spcBef>
                <a:spcPts val="0"/>
              </a:spcBef>
              <a:spcAft>
                <a:spcPts val="0"/>
              </a:spcAft>
              <a:buNone/>
            </a:pPr>
            <a:r>
              <a:t/>
            </a:r>
            <a:endParaRPr/>
          </a:p>
        </p:txBody>
      </p:sp>
      <p:sp>
        <p:nvSpPr>
          <p:cNvPr id="362" name="Google Shape;362;p2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600"/>
              <a:buFont typeface="Arial"/>
              <a:buNone/>
            </a:pPr>
            <a:r>
              <a:t/>
            </a:r>
            <a:endParaRPr sz="1600">
              <a:latin typeface="Proxima Nova"/>
              <a:ea typeface="Proxima Nova"/>
              <a:cs typeface="Proxima Nova"/>
              <a:sym typeface="Proxima Nova"/>
            </a:endParaRPr>
          </a:p>
        </p:txBody>
      </p:sp>
      <p:sp>
        <p:nvSpPr>
          <p:cNvPr id="376" name="Google Shape;376;p2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84" name="Google Shape;384;p2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398" name="Google Shape;398;p2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414" name="Google Shape;414;p2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430" name="Google Shape;430;p2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050"/>
              <a:buFont typeface="Arial"/>
              <a:buNone/>
            </a:pPr>
            <a:r>
              <a:t/>
            </a:r>
            <a:endParaRPr sz="1050">
              <a:solidFill>
                <a:schemeClr val="dk1"/>
              </a:solidFill>
              <a:latin typeface="Proxima Nova"/>
              <a:ea typeface="Proxima Nova"/>
              <a:cs typeface="Proxima Nova"/>
              <a:sym typeface="Proxima Nova"/>
            </a:endParaRPr>
          </a:p>
        </p:txBody>
      </p:sp>
      <p:sp>
        <p:nvSpPr>
          <p:cNvPr id="447" name="Google Shape;447;p2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2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sz="1800">
              <a:latin typeface="Proxima Nova"/>
              <a:ea typeface="Proxima Nova"/>
              <a:cs typeface="Proxima Nova"/>
              <a:sym typeface="Proxima Nova"/>
            </a:endParaRPr>
          </a:p>
        </p:txBody>
      </p:sp>
      <p:sp>
        <p:nvSpPr>
          <p:cNvPr id="472" name="Google Shape;472;p2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b="0"/>
          </a:p>
        </p:txBody>
      </p:sp>
      <p:sp>
        <p:nvSpPr>
          <p:cNvPr id="122" name="Google Shape;122;p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3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a:p>
        </p:txBody>
      </p:sp>
      <p:sp>
        <p:nvSpPr>
          <p:cNvPr id="480" name="Google Shape;480;p3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None/>
            </a:pPr>
            <a:r>
              <a:t/>
            </a:r>
            <a:endParaRPr b="0"/>
          </a:p>
        </p:txBody>
      </p:sp>
      <p:sp>
        <p:nvSpPr>
          <p:cNvPr id="133" name="Google Shape;133;p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chemeClr val="dk1"/>
              </a:buClr>
              <a:buSzPts val="1800"/>
              <a:buFont typeface="Arial"/>
              <a:buNone/>
            </a:pPr>
            <a:r>
              <a:t/>
            </a:r>
            <a:endParaRPr b="0" sz="1800">
              <a:latin typeface="Proxima Nova"/>
              <a:ea typeface="Proxima Nova"/>
              <a:cs typeface="Proxima Nova"/>
              <a:sym typeface="Proxima Nova"/>
            </a:endParaRPr>
          </a:p>
        </p:txBody>
      </p:sp>
      <p:sp>
        <p:nvSpPr>
          <p:cNvPr id="144" name="Google Shape;144;p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marR="0" rtl="0" algn="l">
              <a:lnSpc>
                <a:spcPct val="100000"/>
              </a:lnSpc>
              <a:spcBef>
                <a:spcPts val="0"/>
              </a:spcBef>
              <a:spcAft>
                <a:spcPts val="0"/>
              </a:spcAft>
              <a:buClr>
                <a:schemeClr val="dk1"/>
              </a:buClr>
              <a:buSzPts val="1800"/>
              <a:buFont typeface="Arial"/>
              <a:buNone/>
            </a:pPr>
            <a:r>
              <a:t/>
            </a:r>
            <a:endParaRPr b="0" sz="1800">
              <a:latin typeface="Proxima Nova"/>
              <a:ea typeface="Proxima Nova"/>
              <a:cs typeface="Proxima Nova"/>
              <a:sym typeface="Proxima Nova"/>
            </a:endParaRPr>
          </a:p>
        </p:txBody>
      </p:sp>
      <p:sp>
        <p:nvSpPr>
          <p:cNvPr id="155" name="Google Shape;155;p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600"/>
              <a:buFont typeface="Arial"/>
              <a:buNone/>
            </a:pPr>
            <a:r>
              <a:t/>
            </a:r>
            <a:endParaRPr sz="1600">
              <a:latin typeface="Proxima Nova"/>
              <a:ea typeface="Proxima Nova"/>
              <a:cs typeface="Proxima Nova"/>
              <a:sym typeface="Proxima Nova"/>
            </a:endParaRPr>
          </a:p>
        </p:txBody>
      </p:sp>
      <p:sp>
        <p:nvSpPr>
          <p:cNvPr id="172" name="Google Shape;172;p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600"/>
              <a:buFont typeface="Arial"/>
              <a:buNone/>
            </a:pPr>
            <a:r>
              <a:t/>
            </a:r>
            <a:endParaRPr sz="1600">
              <a:latin typeface="Proxima Nova"/>
              <a:ea typeface="Proxima Nova"/>
              <a:cs typeface="Proxima Nova"/>
              <a:sym typeface="Proxima Nova"/>
            </a:endParaRPr>
          </a:p>
        </p:txBody>
      </p:sp>
      <p:sp>
        <p:nvSpPr>
          <p:cNvPr id="186" name="Google Shape;186;p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spcBef>
                <a:spcPts val="0"/>
              </a:spcBef>
              <a:spcAft>
                <a:spcPts val="0"/>
              </a:spcAft>
              <a:buClr>
                <a:schemeClr val="dk1"/>
              </a:buClr>
              <a:buSzPts val="1400"/>
              <a:buFont typeface="Arial"/>
              <a:buNone/>
            </a:pPr>
            <a:r>
              <a:t/>
            </a:r>
            <a:endParaRPr sz="1400">
              <a:latin typeface="Proxima Nova"/>
              <a:ea typeface="Proxima Nova"/>
              <a:cs typeface="Proxima Nova"/>
              <a:sym typeface="Proxima Nova"/>
            </a:endParaRPr>
          </a:p>
        </p:txBody>
      </p:sp>
      <p:sp>
        <p:nvSpPr>
          <p:cNvPr id="194" name="Google Shape;194;p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1" name="Shape 81"/>
        <p:cNvGrpSpPr/>
        <p:nvPr/>
      </p:nvGrpSpPr>
      <p:grpSpPr>
        <a:xfrm>
          <a:off x="0" y="0"/>
          <a:ext cx="0" cy="0"/>
          <a:chOff x="0" y="0"/>
          <a:chExt cx="0" cy="0"/>
        </a:xfrm>
      </p:grpSpPr>
      <p:sp>
        <p:nvSpPr>
          <p:cNvPr id="82" name="Google Shape;8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5" name="Shape 85"/>
        <p:cNvGrpSpPr/>
        <p:nvPr/>
      </p:nvGrpSpPr>
      <p:grpSpPr>
        <a:xfrm>
          <a:off x="0" y="0"/>
          <a:ext cx="0" cy="0"/>
          <a:chOff x="0" y="0"/>
          <a:chExt cx="0" cy="0"/>
        </a:xfrm>
      </p:grpSpPr>
      <p:sp>
        <p:nvSpPr>
          <p:cNvPr id="86" name="Google Shape;86;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8" name="Google Shape;88;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 name="Google Shape;8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22" name="Shape 22"/>
        <p:cNvGrpSpPr/>
        <p:nvPr/>
      </p:nvGrpSpPr>
      <p:grpSpPr>
        <a:xfrm>
          <a:off x="0" y="0"/>
          <a:ext cx="0" cy="0"/>
          <a:chOff x="0" y="0"/>
          <a:chExt cx="0" cy="0"/>
        </a:xfrm>
      </p:grpSpPr>
      <p:sp>
        <p:nvSpPr>
          <p:cNvPr id="23" name="Google Shape;2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3"/>
          <p:cNvSpPr txBox="1"/>
          <p:nvPr>
            <p:ph idx="1" type="body"/>
          </p:nvPr>
        </p:nvSpPr>
        <p:spPr>
          <a:xfrm>
            <a:off x="559050" y="1773237"/>
            <a:ext cx="9197725" cy="453548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55600" lvl="2" marL="1371600" algn="l">
              <a:lnSpc>
                <a:spcPct val="90000"/>
              </a:lnSpc>
              <a:spcBef>
                <a:spcPts val="500"/>
              </a:spcBef>
              <a:spcAft>
                <a:spcPts val="0"/>
              </a:spcAft>
              <a:buClr>
                <a:schemeClr val="dk1"/>
              </a:buClr>
              <a:buSzPts val="2000"/>
              <a:buChar char="•"/>
              <a:defRPr sz="20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3"/>
          <p:cNvSpPr txBox="1"/>
          <p:nvPr>
            <p:ph idx="2" type="subTitle"/>
          </p:nvPr>
        </p:nvSpPr>
        <p:spPr>
          <a:xfrm>
            <a:off x="569913" y="983576"/>
            <a:ext cx="9186862" cy="407074"/>
          </a:xfrm>
          <a:prstGeom prst="rect">
            <a:avLst/>
          </a:prstGeom>
          <a:noFill/>
          <a:ln>
            <a:noFill/>
          </a:ln>
        </p:spPr>
        <p:txBody>
          <a:bodyPr anchorCtr="0" anchor="t" bIns="45700" lIns="91425" spcFirstLastPara="1" rIns="91425" wrap="square" tIns="45700">
            <a:normAutofit/>
          </a:bodyPr>
          <a:lstStyle>
            <a:lvl1pPr lvl="0" algn="l">
              <a:lnSpc>
                <a:spcPct val="102000"/>
              </a:lnSpc>
              <a:spcBef>
                <a:spcPts val="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28" name="Shape 28"/>
        <p:cNvGrpSpPr/>
        <p:nvPr/>
      </p:nvGrpSpPr>
      <p:grpSpPr>
        <a:xfrm>
          <a:off x="0" y="0"/>
          <a:ext cx="0" cy="0"/>
          <a:chOff x="0" y="0"/>
          <a:chExt cx="0" cy="0"/>
        </a:xfrm>
      </p:grpSpPr>
      <p:sp>
        <p:nvSpPr>
          <p:cNvPr id="29" name="Google Shape;2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4"/>
          <p:cNvSpPr txBox="1"/>
          <p:nvPr>
            <p:ph idx="1" type="body"/>
          </p:nvPr>
        </p:nvSpPr>
        <p:spPr>
          <a:xfrm>
            <a:off x="558800" y="1438552"/>
            <a:ext cx="11082338" cy="4860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4"/>
          <p:cNvSpPr txBox="1"/>
          <p:nvPr>
            <p:ph idx="2" type="body"/>
          </p:nvPr>
        </p:nvSpPr>
        <p:spPr>
          <a:xfrm>
            <a:off x="559050" y="808371"/>
            <a:ext cx="9197724" cy="3571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 name="Shape 34"/>
        <p:cNvGrpSpPr/>
        <p:nvPr/>
      </p:nvGrpSpPr>
      <p:grpSpPr>
        <a:xfrm>
          <a:off x="0" y="0"/>
          <a:ext cx="0" cy="0"/>
          <a:chOff x="0" y="0"/>
          <a:chExt cx="0" cy="0"/>
        </a:xfrm>
      </p:grpSpPr>
      <p:sp>
        <p:nvSpPr>
          <p:cNvPr id="35" name="Google Shape;35;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5"/>
          <p:cNvSpPr/>
          <p:nvPr>
            <p:ph idx="2" type="pic"/>
          </p:nvPr>
        </p:nvSpPr>
        <p:spPr>
          <a:xfrm>
            <a:off x="5183188" y="987425"/>
            <a:ext cx="6172200" cy="4873625"/>
          </a:xfrm>
          <a:prstGeom prst="rect">
            <a:avLst/>
          </a:prstGeom>
          <a:noFill/>
          <a:ln>
            <a:noFill/>
          </a:ln>
        </p:spPr>
      </p:sp>
      <p:sp>
        <p:nvSpPr>
          <p:cNvPr id="37" name="Google Shape;37;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 name="Google Shape;3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3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3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3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 Source">
  <p:cSld name="One Content - Source">
    <p:spTree>
      <p:nvGrpSpPr>
        <p:cNvPr id="55" name="Shape 55"/>
        <p:cNvGrpSpPr/>
        <p:nvPr/>
      </p:nvGrpSpPr>
      <p:grpSpPr>
        <a:xfrm>
          <a:off x="0" y="0"/>
          <a:ext cx="0" cy="0"/>
          <a:chOff x="0" y="0"/>
          <a:chExt cx="0" cy="0"/>
        </a:xfrm>
      </p:grpSpPr>
      <p:sp>
        <p:nvSpPr>
          <p:cNvPr id="56" name="Google Shape;5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8"/>
          <p:cNvSpPr txBox="1"/>
          <p:nvPr>
            <p:ph idx="1" type="body"/>
          </p:nvPr>
        </p:nvSpPr>
        <p:spPr>
          <a:xfrm>
            <a:off x="569913" y="6177776"/>
            <a:ext cx="11071225" cy="131703"/>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0"/>
              </a:spcBef>
              <a:spcAft>
                <a:spcPts val="0"/>
              </a:spcAft>
              <a:buClr>
                <a:schemeClr val="dk1"/>
              </a:buClr>
              <a:buSzPts val="900"/>
              <a:buNone/>
              <a:defRPr sz="900">
                <a:solidFill>
                  <a:schemeClr val="dk1"/>
                </a:solidFill>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200"/>
              <a:buNone/>
              <a:defRPr sz="1200"/>
            </a:lvl4pPr>
            <a:lvl5pPr indent="-228600" lvl="4" marL="2286000" algn="l">
              <a:lnSpc>
                <a:spcPct val="90000"/>
              </a:lnSpc>
              <a:spcBef>
                <a:spcPts val="500"/>
              </a:spcBef>
              <a:spcAft>
                <a:spcPts val="0"/>
              </a:spcAft>
              <a:buClr>
                <a:schemeClr val="dk1"/>
              </a:buClr>
              <a:buSzPts val="1200"/>
              <a:buNone/>
              <a:defRPr sz="12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38"/>
          <p:cNvSpPr txBox="1"/>
          <p:nvPr>
            <p:ph idx="2" type="body"/>
          </p:nvPr>
        </p:nvSpPr>
        <p:spPr>
          <a:xfrm>
            <a:off x="558800" y="1438552"/>
            <a:ext cx="11082338" cy="461107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8"/>
          <p:cNvSpPr txBox="1"/>
          <p:nvPr>
            <p:ph idx="3" type="body"/>
          </p:nvPr>
        </p:nvSpPr>
        <p:spPr>
          <a:xfrm>
            <a:off x="559050" y="808371"/>
            <a:ext cx="9197724" cy="3571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5" name="Google Shape;6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1"/>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includeacharity.org.a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nvSpPr>
        <p:spPr>
          <a:xfrm>
            <a:off x="1141975" y="1258642"/>
            <a:ext cx="8772300" cy="434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7200" u="none" cap="none" strike="noStrike">
                <a:solidFill>
                  <a:srgbClr val="223469"/>
                </a:solidFill>
                <a:latin typeface="Arial"/>
                <a:ea typeface="Arial"/>
                <a:cs typeface="Arial"/>
                <a:sym typeface="Arial"/>
              </a:rPr>
              <a:t>Remember me:            </a:t>
            </a:r>
            <a:r>
              <a:rPr b="1" i="0" lang="en-US" sz="4400" u="none" cap="none" strike="noStrike">
                <a:solidFill>
                  <a:srgbClr val="223469"/>
                </a:solidFill>
                <a:latin typeface="Arial"/>
                <a:ea typeface="Arial"/>
                <a:cs typeface="Arial"/>
                <a:sym typeface="Arial"/>
              </a:rPr>
              <a:t>Building an integrative in-memory program into bequest fundraising</a:t>
            </a:r>
            <a:endParaRPr/>
          </a:p>
          <a:p>
            <a:pPr indent="0" lvl="0" marL="0" marR="0" rtl="0" algn="l">
              <a:spcBef>
                <a:spcPts val="0"/>
              </a:spcBef>
              <a:spcAft>
                <a:spcPts val="0"/>
              </a:spcAft>
              <a:buNone/>
            </a:pPr>
            <a:r>
              <a:t/>
            </a:r>
            <a:endParaRPr sz="7200">
              <a:solidFill>
                <a:srgbClr val="223469"/>
              </a:solidFill>
              <a:latin typeface="Calibri"/>
              <a:ea typeface="Calibri"/>
              <a:cs typeface="Calibri"/>
              <a:sym typeface="Calibri"/>
            </a:endParaRPr>
          </a:p>
        </p:txBody>
      </p:sp>
      <p:sp>
        <p:nvSpPr>
          <p:cNvPr id="110" name="Google Shape;110;p1"/>
          <p:cNvSpPr txBox="1"/>
          <p:nvPr/>
        </p:nvSpPr>
        <p:spPr>
          <a:xfrm>
            <a:off x="1201000" y="4271979"/>
            <a:ext cx="7878000" cy="1754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600" u="sng">
              <a:solidFill>
                <a:srgbClr val="70AD47"/>
              </a:solidFill>
              <a:latin typeface="Arial"/>
              <a:ea typeface="Arial"/>
              <a:cs typeface="Arial"/>
              <a:sym typeface="Arial"/>
              <a:hlinkClick r:id="rId3">
                <a:extLst>
                  <a:ext uri="{A12FA001-AC4F-418D-AE19-62706E023703}">
                    <ahyp:hlinkClr val="tx"/>
                  </a:ext>
                </a:extLst>
              </a:hlinkClick>
            </a:endParaRPr>
          </a:p>
          <a:p>
            <a:pPr indent="0" lvl="0" marL="0" marR="0" rtl="0" algn="l">
              <a:spcBef>
                <a:spcPts val="0"/>
              </a:spcBef>
              <a:spcAft>
                <a:spcPts val="0"/>
              </a:spcAft>
              <a:buNone/>
            </a:pPr>
            <a:r>
              <a:rPr b="1" lang="en-US" sz="3600">
                <a:solidFill>
                  <a:srgbClr val="18A473"/>
                </a:solidFill>
                <a:latin typeface="Arial"/>
                <a:ea typeface="Arial"/>
                <a:cs typeface="Arial"/>
                <a:sym typeface="Arial"/>
              </a:rPr>
              <a:t>Kate Jenkinson</a:t>
            </a:r>
            <a:endParaRPr/>
          </a:p>
          <a:p>
            <a:pPr indent="0" lvl="0" marL="0" marR="0" rtl="0" algn="l">
              <a:spcBef>
                <a:spcPts val="0"/>
              </a:spcBef>
              <a:spcAft>
                <a:spcPts val="0"/>
              </a:spcAft>
              <a:buNone/>
            </a:pPr>
            <a:r>
              <a:rPr b="1" lang="en-US" sz="3600">
                <a:solidFill>
                  <a:srgbClr val="18A473"/>
                </a:solidFill>
                <a:latin typeface="Arial"/>
                <a:ea typeface="Arial"/>
                <a:cs typeface="Arial"/>
                <a:sym typeface="Arial"/>
              </a:rPr>
              <a:t>Senior Strategist, Legacy Futures</a:t>
            </a:r>
            <a:endParaRPr b="1" sz="3600">
              <a:solidFill>
                <a:srgbClr val="18A473"/>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How are they (usually) different?</a:t>
            </a:r>
            <a:endParaRPr/>
          </a:p>
        </p:txBody>
      </p:sp>
      <p:sp>
        <p:nvSpPr>
          <p:cNvPr id="216" name="Google Shape;216;p10"/>
          <p:cNvSpPr txBox="1"/>
          <p:nvPr>
            <p:ph idx="1" type="body"/>
          </p:nvPr>
        </p:nvSpPr>
        <p:spPr>
          <a:xfrm>
            <a:off x="839788" y="1681163"/>
            <a:ext cx="5157787" cy="823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Gifts in Wills</a:t>
            </a:r>
            <a:endParaRPr/>
          </a:p>
        </p:txBody>
      </p:sp>
      <p:sp>
        <p:nvSpPr>
          <p:cNvPr id="217" name="Google Shape;217;p10"/>
          <p:cNvSpPr txBox="1"/>
          <p:nvPr>
            <p:ph idx="2" type="body"/>
          </p:nvPr>
        </p:nvSpPr>
        <p:spPr>
          <a:xfrm>
            <a:off x="839788" y="2205038"/>
            <a:ext cx="5307613" cy="398462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An act on my own behalf….</a:t>
            </a:r>
            <a:endParaRPr/>
          </a:p>
          <a:p>
            <a:pPr indent="-228600" lvl="0" marL="228600" rtl="0" algn="l">
              <a:lnSpc>
                <a:spcPct val="90000"/>
              </a:lnSpc>
              <a:spcBef>
                <a:spcPts val="1000"/>
              </a:spcBef>
              <a:spcAft>
                <a:spcPts val="0"/>
              </a:spcAft>
              <a:buClr>
                <a:schemeClr val="dk1"/>
              </a:buClr>
              <a:buSzPts val="1800"/>
              <a:buChar char="•"/>
            </a:pPr>
            <a:r>
              <a:rPr lang="en-US" sz="1800"/>
              <a:t>Driven by symbolic immortality – me, my values, the influence I can have</a:t>
            </a:r>
            <a:endParaRPr/>
          </a:p>
          <a:p>
            <a:pPr indent="-228600" lvl="0" marL="228600" rtl="0" algn="l">
              <a:lnSpc>
                <a:spcPct val="90000"/>
              </a:lnSpc>
              <a:spcBef>
                <a:spcPts val="1000"/>
              </a:spcBef>
              <a:spcAft>
                <a:spcPts val="0"/>
              </a:spcAft>
              <a:buClr>
                <a:schemeClr val="dk1"/>
              </a:buClr>
              <a:buSzPts val="1800"/>
              <a:buChar char="•"/>
            </a:pPr>
            <a:r>
              <a:rPr lang="en-US" sz="1800"/>
              <a:t>Focused on a wider cause, community, or long-term challenge</a:t>
            </a:r>
            <a:endParaRPr/>
          </a:p>
          <a:p>
            <a:pPr indent="-228600" lvl="0" marL="228600" rtl="0" algn="l">
              <a:lnSpc>
                <a:spcPct val="90000"/>
              </a:lnSpc>
              <a:spcBef>
                <a:spcPts val="1000"/>
              </a:spcBef>
              <a:spcAft>
                <a:spcPts val="0"/>
              </a:spcAft>
              <a:buClr>
                <a:schemeClr val="dk1"/>
              </a:buClr>
              <a:buSzPts val="1800"/>
              <a:buChar char="•"/>
            </a:pPr>
            <a:r>
              <a:rPr lang="en-US" sz="1800"/>
              <a:t>Glancing back, but with the lens trained firmly on the future</a:t>
            </a:r>
            <a:endParaRPr/>
          </a:p>
          <a:p>
            <a:pPr indent="-228600" lvl="0" marL="228600" rtl="0" algn="l">
              <a:lnSpc>
                <a:spcPct val="90000"/>
              </a:lnSpc>
              <a:spcBef>
                <a:spcPts val="1000"/>
              </a:spcBef>
              <a:spcAft>
                <a:spcPts val="0"/>
              </a:spcAft>
              <a:buClr>
                <a:schemeClr val="dk1"/>
              </a:buClr>
              <a:buSzPts val="1800"/>
              <a:buChar char="•"/>
            </a:pPr>
            <a:r>
              <a:rPr lang="en-US" sz="1800"/>
              <a:t>Prescriptive mechanism (never much fun)</a:t>
            </a:r>
            <a:endParaRPr/>
          </a:p>
          <a:p>
            <a:pPr indent="-228600" lvl="0" marL="228600" rtl="0" algn="l">
              <a:lnSpc>
                <a:spcPct val="90000"/>
              </a:lnSpc>
              <a:spcBef>
                <a:spcPts val="1000"/>
              </a:spcBef>
              <a:spcAft>
                <a:spcPts val="0"/>
              </a:spcAft>
              <a:buClr>
                <a:schemeClr val="dk1"/>
              </a:buClr>
              <a:buSzPts val="1800"/>
              <a:buChar char="•"/>
            </a:pPr>
            <a:r>
              <a:rPr lang="en-US" sz="1800"/>
              <a:t>Strong engagement and tenure with the charity</a:t>
            </a:r>
            <a:endParaRPr/>
          </a:p>
          <a:p>
            <a:pPr indent="-228600" lvl="0" marL="228600" rtl="0" algn="l">
              <a:lnSpc>
                <a:spcPct val="90000"/>
              </a:lnSpc>
              <a:spcBef>
                <a:spcPts val="1000"/>
              </a:spcBef>
              <a:spcAft>
                <a:spcPts val="0"/>
              </a:spcAft>
              <a:buClr>
                <a:schemeClr val="dk1"/>
              </a:buClr>
              <a:buSzPts val="1800"/>
              <a:buChar char="•"/>
            </a:pPr>
            <a:r>
              <a:rPr lang="en-US" sz="1800"/>
              <a:t>The biggest gift I’ll ever make?</a:t>
            </a:r>
            <a:endParaRPr/>
          </a:p>
          <a:p>
            <a:pPr indent="-228600" lvl="0" marL="228600" rtl="0" algn="l">
              <a:lnSpc>
                <a:spcPct val="90000"/>
              </a:lnSpc>
              <a:spcBef>
                <a:spcPts val="1000"/>
              </a:spcBef>
              <a:spcAft>
                <a:spcPts val="0"/>
              </a:spcAft>
              <a:buClr>
                <a:schemeClr val="dk1"/>
              </a:buClr>
              <a:buSzPts val="1800"/>
              <a:buChar char="•"/>
            </a:pPr>
            <a:r>
              <a:rPr lang="en-US" sz="1800"/>
              <a:t>But my pledge unlikely to be my final act</a:t>
            </a:r>
            <a:endParaRPr/>
          </a:p>
        </p:txBody>
      </p:sp>
      <p:pic>
        <p:nvPicPr>
          <p:cNvPr id="218" name="Google Shape;218;p10"/>
          <p:cNvPicPr preferRelativeResize="0"/>
          <p:nvPr>
            <p:ph idx="4" type="body"/>
          </p:nvPr>
        </p:nvPicPr>
        <p:blipFill rotWithShape="1">
          <a:blip r:embed="rId3">
            <a:alphaModFix/>
          </a:blip>
          <a:srcRect b="0" l="0" r="0" t="0"/>
          <a:stretch/>
        </p:blipFill>
        <p:spPr>
          <a:xfrm>
            <a:off x="6418564" y="2031314"/>
            <a:ext cx="5502273" cy="2674006"/>
          </a:xfrm>
          <a:prstGeom prst="rect">
            <a:avLst/>
          </a:prstGeom>
          <a:noFill/>
          <a:ln>
            <a:noFill/>
          </a:ln>
        </p:spPr>
      </p:pic>
      <p:sp>
        <p:nvSpPr>
          <p:cNvPr id="219" name="Google Shape;21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grpSp>
        <p:nvGrpSpPr>
          <p:cNvPr id="220" name="Google Shape;220;p10"/>
          <p:cNvGrpSpPr/>
          <p:nvPr/>
        </p:nvGrpSpPr>
        <p:grpSpPr>
          <a:xfrm>
            <a:off x="7604609" y="3959906"/>
            <a:ext cx="4587391" cy="1778722"/>
            <a:chOff x="6679096" y="3429000"/>
            <a:chExt cx="4962042" cy="2461591"/>
          </a:xfrm>
        </p:grpSpPr>
        <p:sp>
          <p:nvSpPr>
            <p:cNvPr id="221" name="Google Shape;221;p10"/>
            <p:cNvSpPr/>
            <p:nvPr/>
          </p:nvSpPr>
          <p:spPr>
            <a:xfrm>
              <a:off x="6679096" y="3429000"/>
              <a:ext cx="4962042" cy="246159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222" name="Google Shape;222;p10"/>
            <p:cNvGrpSpPr/>
            <p:nvPr/>
          </p:nvGrpSpPr>
          <p:grpSpPr>
            <a:xfrm>
              <a:off x="6885318" y="3554383"/>
              <a:ext cx="4462511" cy="2241424"/>
              <a:chOff x="6029277" y="4242438"/>
              <a:chExt cx="4462511" cy="2241424"/>
            </a:xfrm>
          </p:grpSpPr>
          <p:pic>
            <p:nvPicPr>
              <p:cNvPr id="223" name="Google Shape;223;p10"/>
              <p:cNvPicPr preferRelativeResize="0"/>
              <p:nvPr/>
            </p:nvPicPr>
            <p:blipFill rotWithShape="1">
              <a:blip r:embed="rId4">
                <a:alphaModFix/>
              </a:blip>
              <a:srcRect b="0" l="0" r="0" t="0"/>
              <a:stretch/>
            </p:blipFill>
            <p:spPr>
              <a:xfrm>
                <a:off x="6029277" y="4242438"/>
                <a:ext cx="278307" cy="273520"/>
              </a:xfrm>
              <a:prstGeom prst="rect">
                <a:avLst/>
              </a:prstGeom>
              <a:noFill/>
              <a:ln>
                <a:noFill/>
              </a:ln>
            </p:spPr>
          </p:pic>
          <p:sp>
            <p:nvSpPr>
              <p:cNvPr id="224" name="Google Shape;224;p10"/>
              <p:cNvSpPr txBox="1"/>
              <p:nvPr/>
            </p:nvSpPr>
            <p:spPr>
              <a:xfrm>
                <a:off x="6029277" y="4588451"/>
                <a:ext cx="4462511" cy="189541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When I die, I can still do some good. You can still continue to make a difference to somebody, it’s not over. You can be immortal!</a:t>
                </a:r>
                <a:endParaRPr/>
              </a:p>
              <a:p>
                <a:pPr indent="0" lvl="0" marL="0" marR="0" rtl="0" algn="l">
                  <a:spcBef>
                    <a:spcPts val="600"/>
                  </a:spcBef>
                  <a:spcAft>
                    <a:spcPts val="0"/>
                  </a:spcAft>
                  <a:buNone/>
                </a:pPr>
                <a:r>
                  <a:rPr b="1" lang="en-US" sz="1200">
                    <a:solidFill>
                      <a:schemeClr val="lt1"/>
                    </a:solidFill>
                    <a:latin typeface="Calibri"/>
                    <a:ea typeface="Calibri"/>
                    <a:cs typeface="Calibri"/>
                    <a:sym typeface="Calibri"/>
                  </a:rPr>
                  <a:t>Bequest supporter, Legacy Futures research</a:t>
                </a:r>
                <a:endParaRPr b="1" sz="1200">
                  <a:solidFill>
                    <a:schemeClr val="lt1"/>
                  </a:solidFill>
                  <a:latin typeface="Calibri"/>
                  <a:ea typeface="Calibri"/>
                  <a:cs typeface="Calibri"/>
                  <a:sym typeface="Calibri"/>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How are they (usually) different?</a:t>
            </a:r>
            <a:endParaRPr/>
          </a:p>
        </p:txBody>
      </p:sp>
      <p:sp>
        <p:nvSpPr>
          <p:cNvPr id="231" name="Google Shape;231;p11"/>
          <p:cNvSpPr txBox="1"/>
          <p:nvPr>
            <p:ph idx="1" type="body"/>
          </p:nvPr>
        </p:nvSpPr>
        <p:spPr>
          <a:xfrm>
            <a:off x="839788" y="1681163"/>
            <a:ext cx="5157787" cy="823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In-memory gifts</a:t>
            </a:r>
            <a:endParaRPr/>
          </a:p>
        </p:txBody>
      </p:sp>
      <p:sp>
        <p:nvSpPr>
          <p:cNvPr id="232" name="Google Shape;23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233" name="Google Shape;233;p11"/>
          <p:cNvSpPr txBox="1"/>
          <p:nvPr/>
        </p:nvSpPr>
        <p:spPr>
          <a:xfrm>
            <a:off x="839788" y="2205038"/>
            <a:ext cx="5307613" cy="3984625"/>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 act ‘for’ somebody else</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Focused on one special person</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More about looking back than forward</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Choice of charity made in the moment</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often by somebody else</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No prior engagement required with the charity </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Anything goes with channel or product</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Gifts can be very low value</a:t>
            </a:r>
            <a:endParaRPr/>
          </a:p>
          <a:p>
            <a:pPr indent="-228600" lvl="0" marL="228600" marR="0" rtl="0" algn="l">
              <a:lnSpc>
                <a:spcPct val="90000"/>
              </a:lnSpc>
              <a:spcBef>
                <a:spcPts val="10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Often a ‘one and done’ act</a:t>
            </a:r>
            <a:endParaRPr/>
          </a:p>
        </p:txBody>
      </p:sp>
      <p:pic>
        <p:nvPicPr>
          <p:cNvPr id="234" name="Google Shape;234;p11"/>
          <p:cNvPicPr preferRelativeResize="0"/>
          <p:nvPr/>
        </p:nvPicPr>
        <p:blipFill rotWithShape="1">
          <a:blip r:embed="rId3">
            <a:alphaModFix/>
          </a:blip>
          <a:srcRect b="0" l="0" r="0" t="0"/>
          <a:stretch/>
        </p:blipFill>
        <p:spPr>
          <a:xfrm>
            <a:off x="6712506" y="2031314"/>
            <a:ext cx="4914389" cy="2674006"/>
          </a:xfrm>
          <a:prstGeom prst="rect">
            <a:avLst/>
          </a:prstGeom>
          <a:noFill/>
          <a:ln>
            <a:noFill/>
          </a:ln>
        </p:spPr>
      </p:pic>
      <p:grpSp>
        <p:nvGrpSpPr>
          <p:cNvPr id="235" name="Google Shape;235;p11"/>
          <p:cNvGrpSpPr/>
          <p:nvPr/>
        </p:nvGrpSpPr>
        <p:grpSpPr>
          <a:xfrm>
            <a:off x="7604609" y="3959906"/>
            <a:ext cx="4587391" cy="1778722"/>
            <a:chOff x="6679096" y="3429000"/>
            <a:chExt cx="4962042" cy="2461591"/>
          </a:xfrm>
        </p:grpSpPr>
        <p:sp>
          <p:nvSpPr>
            <p:cNvPr id="236" name="Google Shape;236;p11"/>
            <p:cNvSpPr/>
            <p:nvPr/>
          </p:nvSpPr>
          <p:spPr>
            <a:xfrm>
              <a:off x="6679096" y="3429000"/>
              <a:ext cx="4962042" cy="246159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237" name="Google Shape;237;p11"/>
            <p:cNvGrpSpPr/>
            <p:nvPr/>
          </p:nvGrpSpPr>
          <p:grpSpPr>
            <a:xfrm>
              <a:off x="6885318" y="3554383"/>
              <a:ext cx="4462511" cy="1751599"/>
              <a:chOff x="6029277" y="4242438"/>
              <a:chExt cx="4462511" cy="1751599"/>
            </a:xfrm>
          </p:grpSpPr>
          <p:pic>
            <p:nvPicPr>
              <p:cNvPr id="238" name="Google Shape;238;p11"/>
              <p:cNvPicPr preferRelativeResize="0"/>
              <p:nvPr/>
            </p:nvPicPr>
            <p:blipFill rotWithShape="1">
              <a:blip r:embed="rId4">
                <a:alphaModFix/>
              </a:blip>
              <a:srcRect b="0" l="0" r="0" t="0"/>
              <a:stretch/>
            </p:blipFill>
            <p:spPr>
              <a:xfrm>
                <a:off x="6029277" y="4242438"/>
                <a:ext cx="278307" cy="273520"/>
              </a:xfrm>
              <a:prstGeom prst="rect">
                <a:avLst/>
              </a:prstGeom>
              <a:noFill/>
              <a:ln>
                <a:noFill/>
              </a:ln>
            </p:spPr>
          </p:pic>
          <p:sp>
            <p:nvSpPr>
              <p:cNvPr id="239" name="Google Shape;239;p11"/>
              <p:cNvSpPr txBox="1"/>
              <p:nvPr/>
            </p:nvSpPr>
            <p:spPr>
              <a:xfrm>
                <a:off x="6029277" y="4588451"/>
                <a:ext cx="4462511" cy="140558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It’s all been for Karen, to keep her memory alive. Every mountain I climb, she is always at the forefront of my mind.</a:t>
                </a:r>
                <a:endParaRPr/>
              </a:p>
              <a:p>
                <a:pPr indent="0" lvl="0" marL="0" marR="0" rtl="0" algn="l">
                  <a:spcBef>
                    <a:spcPts val="0"/>
                  </a:spcBef>
                  <a:spcAft>
                    <a:spcPts val="0"/>
                  </a:spcAft>
                  <a:buNone/>
                </a:pPr>
                <a:r>
                  <a:rPr b="1" lang="en-US" sz="1200">
                    <a:solidFill>
                      <a:schemeClr val="lt1"/>
                    </a:solidFill>
                    <a:latin typeface="Calibri"/>
                    <a:ea typeface="Calibri"/>
                    <a:cs typeface="Calibri"/>
                    <a:sym typeface="Calibri"/>
                  </a:rPr>
                  <a:t>In-memory supporter, Legacy Futures research</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2"/>
          <p:cNvSpPr txBox="1"/>
          <p:nvPr>
            <p:ph type="title"/>
          </p:nvPr>
        </p:nvSpPr>
        <p:spPr>
          <a:xfrm>
            <a:off x="1074566" y="3566624"/>
            <a:ext cx="433368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4400"/>
              <a:t>Why should we think of these as two parts of the same conversation?</a:t>
            </a:r>
            <a:endParaRPr sz="4400"/>
          </a:p>
        </p:txBody>
      </p:sp>
      <p:sp>
        <p:nvSpPr>
          <p:cNvPr id="246" name="Google Shape;24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247" name="Google Shape;247;p12"/>
          <p:cNvPicPr preferRelativeResize="0"/>
          <p:nvPr>
            <p:ph idx="2" type="pic"/>
          </p:nvPr>
        </p:nvPicPr>
        <p:blipFill rotWithShape="1">
          <a:blip r:embed="rId3">
            <a:alphaModFix/>
          </a:blip>
          <a:srcRect b="0" l="1021" r="1020" t="0"/>
          <a:stretch/>
        </p:blipFill>
        <p:spPr>
          <a:xfrm>
            <a:off x="5806831" y="2226542"/>
            <a:ext cx="4835243" cy="34699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Both can be highly loaded</a:t>
            </a:r>
            <a:endParaRPr/>
          </a:p>
        </p:txBody>
      </p:sp>
      <p:sp>
        <p:nvSpPr>
          <p:cNvPr id="254" name="Google Shape;254;p13"/>
          <p:cNvSpPr txBox="1"/>
          <p:nvPr>
            <p:ph idx="1" type="body"/>
          </p:nvPr>
        </p:nvSpPr>
        <p:spPr>
          <a:xfrm>
            <a:off x="839788" y="1681163"/>
            <a:ext cx="5157787" cy="82391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with decisions that involve deep consideration of the values that matter most</a:t>
            </a:r>
            <a:endParaRPr/>
          </a:p>
        </p:txBody>
      </p:sp>
      <p:sp>
        <p:nvSpPr>
          <p:cNvPr id="255" name="Google Shape;25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256" name="Google Shape;256;p13"/>
          <p:cNvSpPr txBox="1"/>
          <p:nvPr/>
        </p:nvSpPr>
        <p:spPr>
          <a:xfrm>
            <a:off x="836612" y="2773104"/>
            <a:ext cx="5094405" cy="1311792"/>
          </a:xfrm>
          <a:prstGeom prst="rect">
            <a:avLst/>
          </a:prstGeom>
          <a:solidFill>
            <a:srgbClr val="17AD7D"/>
          </a:solidFill>
          <a:ln>
            <a:noFill/>
          </a:ln>
        </p:spPr>
        <p:txBody>
          <a:bodyPr anchorCtr="0" anchor="ctr" bIns="45700" lIns="360000" spcFirstLastPara="1" rIns="468000" wrap="square" tIns="45700">
            <a:normAutofit/>
          </a:bodyPr>
          <a:lstStyle/>
          <a:p>
            <a:pPr indent="0" lvl="0" marL="0" marR="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 to the person who was special to me, embodied in the way that they lived, loved (or died).</a:t>
            </a:r>
            <a:endParaRPr/>
          </a:p>
        </p:txBody>
      </p:sp>
      <p:sp>
        <p:nvSpPr>
          <p:cNvPr id="257" name="Google Shape;257;p13"/>
          <p:cNvSpPr txBox="1"/>
          <p:nvPr/>
        </p:nvSpPr>
        <p:spPr>
          <a:xfrm>
            <a:off x="6260985" y="2773104"/>
            <a:ext cx="5094405" cy="1311792"/>
          </a:xfrm>
          <a:prstGeom prst="rect">
            <a:avLst/>
          </a:prstGeom>
          <a:solidFill>
            <a:srgbClr val="17AD7D"/>
          </a:solidFill>
          <a:ln>
            <a:noFill/>
          </a:ln>
        </p:spPr>
        <p:txBody>
          <a:bodyPr anchorCtr="0" anchor="ctr" bIns="45700" lIns="360000" spcFirstLastPara="1" rIns="468000" wrap="square" tIns="45700">
            <a:normAutofit/>
          </a:bodyPr>
          <a:lstStyle/>
          <a:p>
            <a:pPr indent="0" lvl="0" marL="0" marR="0" rtl="0" algn="l">
              <a:lnSpc>
                <a:spcPct val="90000"/>
              </a:lnSpc>
              <a:spcBef>
                <a:spcPts val="0"/>
              </a:spcBef>
              <a:spcAft>
                <a:spcPts val="0"/>
              </a:spcAft>
              <a:buClr>
                <a:schemeClr val="lt1"/>
              </a:buClr>
              <a:buSzPts val="2400"/>
              <a:buFont typeface="Arial"/>
              <a:buNone/>
            </a:pPr>
            <a:r>
              <a:rPr lang="en-US" sz="2400">
                <a:solidFill>
                  <a:schemeClr val="lt1"/>
                </a:solidFill>
                <a:latin typeface="Calibri"/>
                <a:ea typeface="Calibri"/>
                <a:cs typeface="Calibri"/>
                <a:sym typeface="Calibri"/>
              </a:rPr>
              <a:t>… to me, for what I stand for – for the kind of world I want to imagine. </a:t>
            </a:r>
            <a:endParaRPr sz="2800">
              <a:solidFill>
                <a:schemeClr val="lt1"/>
              </a:solidFill>
              <a:latin typeface="Calibri"/>
              <a:ea typeface="Calibri"/>
              <a:cs typeface="Calibri"/>
              <a:sym typeface="Calibri"/>
            </a:endParaRPr>
          </a:p>
        </p:txBody>
      </p:sp>
      <p:sp>
        <p:nvSpPr>
          <p:cNvPr id="258" name="Google Shape;258;p13"/>
          <p:cNvSpPr/>
          <p:nvPr/>
        </p:nvSpPr>
        <p:spPr>
          <a:xfrm>
            <a:off x="5718974" y="3039983"/>
            <a:ext cx="746375" cy="746375"/>
          </a:xfrm>
          <a:prstGeom prst="ellipse">
            <a:avLst/>
          </a:prstGeom>
          <a:solidFill>
            <a:srgbClr val="3BE5B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2800"/>
              <a:buFont typeface="Arial"/>
              <a:buNone/>
            </a:pPr>
            <a:r>
              <a:rPr b="1" lang="en-US" sz="2800">
                <a:solidFill>
                  <a:schemeClr val="lt1"/>
                </a:solidFill>
                <a:latin typeface="Play"/>
                <a:ea typeface="Play"/>
                <a:cs typeface="Play"/>
                <a:sym typeface="Play"/>
              </a:rPr>
              <a:t>or</a:t>
            </a:r>
            <a:endParaRPr/>
          </a:p>
        </p:txBody>
      </p:sp>
      <p:grpSp>
        <p:nvGrpSpPr>
          <p:cNvPr id="259" name="Google Shape;259;p13"/>
          <p:cNvGrpSpPr/>
          <p:nvPr/>
        </p:nvGrpSpPr>
        <p:grpSpPr>
          <a:xfrm>
            <a:off x="839788" y="4190754"/>
            <a:ext cx="5091229" cy="2059737"/>
            <a:chOff x="5708940" y="4344596"/>
            <a:chExt cx="5210024" cy="2059737"/>
          </a:xfrm>
        </p:grpSpPr>
        <p:pic>
          <p:nvPicPr>
            <p:cNvPr id="260" name="Google Shape;260;p13"/>
            <p:cNvPicPr preferRelativeResize="0"/>
            <p:nvPr/>
          </p:nvPicPr>
          <p:blipFill rotWithShape="1">
            <a:blip r:embed="rId3">
              <a:alphaModFix/>
            </a:blip>
            <a:srcRect b="0" l="0" r="0" t="0"/>
            <a:stretch/>
          </p:blipFill>
          <p:spPr>
            <a:xfrm>
              <a:off x="5708940" y="4344596"/>
              <a:ext cx="203719" cy="170765"/>
            </a:xfrm>
            <a:prstGeom prst="rect">
              <a:avLst/>
            </a:prstGeom>
            <a:noFill/>
            <a:ln>
              <a:noFill/>
            </a:ln>
          </p:spPr>
        </p:pic>
        <p:sp>
          <p:nvSpPr>
            <p:cNvPr id="261" name="Google Shape;261;p13"/>
            <p:cNvSpPr txBox="1"/>
            <p:nvPr/>
          </p:nvSpPr>
          <p:spPr>
            <a:xfrm>
              <a:off x="5708940" y="4588451"/>
              <a:ext cx="5210024" cy="181588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It was something I was able to talk to her about, right up to the end, looking out of the window at the birds and talking about the animals. It was something deep that triggered her memories. So when I arranged the funeral and they said, ‘would you like to give it to Dementia?’ I said ‘no, she would have wanted it to go to the animals.</a:t>
              </a:r>
              <a:endParaRPr/>
            </a:p>
            <a:p>
              <a:pPr indent="0" lvl="0" marL="0" marR="0" rtl="0" algn="l">
                <a:spcBef>
                  <a:spcPts val="1200"/>
                </a:spcBef>
                <a:spcAft>
                  <a:spcPts val="0"/>
                </a:spcAft>
                <a:buNone/>
              </a:pPr>
              <a:r>
                <a:rPr lang="en-US" sz="1200">
                  <a:solidFill>
                    <a:srgbClr val="18A473"/>
                  </a:solidFill>
                  <a:latin typeface="Calibri"/>
                  <a:ea typeface="Calibri"/>
                  <a:cs typeface="Calibri"/>
                  <a:sym typeface="Calibri"/>
                </a:rPr>
                <a:t>In-memory supporter, Legacy Futures research</a:t>
              </a:r>
              <a:endParaRPr sz="1200">
                <a:solidFill>
                  <a:srgbClr val="18A473"/>
                </a:solidFill>
                <a:latin typeface="Calibri"/>
                <a:ea typeface="Calibri"/>
                <a:cs typeface="Calibri"/>
                <a:sym typeface="Calibri"/>
              </a:endParaRPr>
            </a:p>
          </p:txBody>
        </p:sp>
      </p:grpSp>
      <p:grpSp>
        <p:nvGrpSpPr>
          <p:cNvPr id="262" name="Google Shape;262;p13"/>
          <p:cNvGrpSpPr/>
          <p:nvPr/>
        </p:nvGrpSpPr>
        <p:grpSpPr>
          <a:xfrm>
            <a:off x="6260985" y="4233651"/>
            <a:ext cx="5146675" cy="1490350"/>
            <a:chOff x="5341559" y="4344596"/>
            <a:chExt cx="5146675" cy="1490350"/>
          </a:xfrm>
        </p:grpSpPr>
        <p:pic>
          <p:nvPicPr>
            <p:cNvPr id="263" name="Google Shape;263;p13"/>
            <p:cNvPicPr preferRelativeResize="0"/>
            <p:nvPr/>
          </p:nvPicPr>
          <p:blipFill rotWithShape="1">
            <a:blip r:embed="rId3">
              <a:alphaModFix/>
            </a:blip>
            <a:srcRect b="0" l="0" r="0" t="0"/>
            <a:stretch/>
          </p:blipFill>
          <p:spPr>
            <a:xfrm>
              <a:off x="5341559" y="4344596"/>
              <a:ext cx="203719" cy="170765"/>
            </a:xfrm>
            <a:prstGeom prst="rect">
              <a:avLst/>
            </a:prstGeom>
            <a:noFill/>
            <a:ln>
              <a:noFill/>
            </a:ln>
          </p:spPr>
        </p:pic>
        <p:sp>
          <p:nvSpPr>
            <p:cNvPr id="264" name="Google Shape;264;p13"/>
            <p:cNvSpPr txBox="1"/>
            <p:nvPr/>
          </p:nvSpPr>
          <p:spPr>
            <a:xfrm>
              <a:off x="5341560" y="4588451"/>
              <a:ext cx="5146674" cy="124649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When the day comes when I finally pop my clogs, I know that my £10,000 or whatever is going to be used wisely, if you can see ongoing projects that are really making a difference to people’s lives.</a:t>
              </a:r>
              <a:endParaRPr/>
            </a:p>
            <a:p>
              <a:pPr indent="0" lvl="0" marL="0" marR="0" rtl="0" algn="l">
                <a:spcBef>
                  <a:spcPts val="600"/>
                </a:spcBef>
                <a:spcAft>
                  <a:spcPts val="0"/>
                </a:spcAft>
                <a:buNone/>
              </a:pPr>
              <a:r>
                <a:rPr lang="en-US" sz="1200">
                  <a:solidFill>
                    <a:srgbClr val="18A473"/>
                  </a:solidFill>
                  <a:latin typeface="Calibri"/>
                  <a:ea typeface="Calibri"/>
                  <a:cs typeface="Calibri"/>
                  <a:sym typeface="Calibri"/>
                </a:rPr>
                <a:t>Joyce, bequest supporter, Claire Routley’s PhD!</a:t>
              </a:r>
              <a:endParaRPr sz="1200">
                <a:solidFill>
                  <a:srgbClr val="18A473"/>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One can inspire the other</a:t>
            </a:r>
            <a:endParaRPr/>
          </a:p>
        </p:txBody>
      </p:sp>
      <p:sp>
        <p:nvSpPr>
          <p:cNvPr id="271" name="Google Shape;27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grpSp>
        <p:nvGrpSpPr>
          <p:cNvPr id="272" name="Google Shape;272;p14"/>
          <p:cNvGrpSpPr/>
          <p:nvPr/>
        </p:nvGrpSpPr>
        <p:grpSpPr>
          <a:xfrm>
            <a:off x="6092938" y="2146541"/>
            <a:ext cx="3869193" cy="3869194"/>
            <a:chOff x="6092938" y="2146541"/>
            <a:chExt cx="3869193" cy="3869194"/>
          </a:xfrm>
        </p:grpSpPr>
        <p:sp>
          <p:nvSpPr>
            <p:cNvPr id="273" name="Google Shape;273;p14"/>
            <p:cNvSpPr/>
            <p:nvPr/>
          </p:nvSpPr>
          <p:spPr>
            <a:xfrm rot="10800000">
              <a:off x="6092938" y="2146541"/>
              <a:ext cx="3869193" cy="3869194"/>
            </a:xfrm>
            <a:prstGeom prst="ellipse">
              <a:avLst/>
            </a:prstGeom>
            <a:solidFill>
              <a:srgbClr val="3BE5B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274" name="Google Shape;274;p14"/>
            <p:cNvSpPr txBox="1"/>
            <p:nvPr/>
          </p:nvSpPr>
          <p:spPr>
            <a:xfrm>
              <a:off x="7059347" y="3868932"/>
              <a:ext cx="2341168" cy="424412"/>
            </a:xfrm>
            <a:prstGeom prst="rect">
              <a:avLst/>
            </a:prstGeom>
            <a:solidFill>
              <a:srgbClr val="3BE5B0"/>
            </a:solid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2800"/>
                <a:buFont typeface="Arial"/>
                <a:buNone/>
              </a:pPr>
              <a:r>
                <a:rPr b="1" lang="en-US" sz="2800">
                  <a:solidFill>
                    <a:schemeClr val="dk1"/>
                  </a:solidFill>
                  <a:latin typeface="Calibri"/>
                  <a:ea typeface="Calibri"/>
                  <a:cs typeface="Calibri"/>
                  <a:sym typeface="Calibri"/>
                </a:rPr>
                <a:t>Gifts in Wills</a:t>
              </a:r>
              <a:endParaRPr/>
            </a:p>
          </p:txBody>
        </p:sp>
      </p:grpSp>
      <p:sp>
        <p:nvSpPr>
          <p:cNvPr id="275" name="Google Shape;275;p14"/>
          <p:cNvSpPr/>
          <p:nvPr/>
        </p:nvSpPr>
        <p:spPr>
          <a:xfrm rot="2700000">
            <a:off x="2237434" y="2161994"/>
            <a:ext cx="3869194" cy="3869193"/>
          </a:xfrm>
          <a:prstGeom prst="teardrop">
            <a:avLst>
              <a:gd fmla="val 100000" name="adj"/>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276" name="Google Shape;276;p14"/>
          <p:cNvSpPr txBox="1"/>
          <p:nvPr/>
        </p:nvSpPr>
        <p:spPr>
          <a:xfrm>
            <a:off x="3114403" y="3647173"/>
            <a:ext cx="2115255" cy="86793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800"/>
              <a:buFont typeface="Arial"/>
              <a:buNone/>
            </a:pPr>
            <a:r>
              <a:rPr b="1" lang="en-US" sz="2800">
                <a:solidFill>
                  <a:schemeClr val="lt1"/>
                </a:solidFill>
                <a:latin typeface="Calibri"/>
                <a:ea typeface="Calibri"/>
                <a:cs typeface="Calibri"/>
                <a:sym typeface="Calibri"/>
              </a:rPr>
              <a:t>In-memory giving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They can converge</a:t>
            </a:r>
            <a:endParaRPr/>
          </a:p>
        </p:txBody>
      </p:sp>
      <p:sp>
        <p:nvSpPr>
          <p:cNvPr id="283" name="Google Shape;283;p15"/>
          <p:cNvSpPr txBox="1"/>
          <p:nvPr>
            <p:ph idx="1" type="body"/>
          </p:nvPr>
        </p:nvSpPr>
        <p:spPr>
          <a:xfrm>
            <a:off x="839788" y="1681163"/>
            <a:ext cx="5577903" cy="781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when an in-memory bequest is created</a:t>
            </a:r>
            <a:endParaRPr/>
          </a:p>
        </p:txBody>
      </p:sp>
      <p:sp>
        <p:nvSpPr>
          <p:cNvPr id="284" name="Google Shape;28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285" name="Google Shape;285;p15"/>
          <p:cNvPicPr preferRelativeResize="0"/>
          <p:nvPr/>
        </p:nvPicPr>
        <p:blipFill rotWithShape="1">
          <a:blip r:embed="rId3">
            <a:alphaModFix/>
          </a:blip>
          <a:srcRect b="10122" l="2539" r="553" t="0"/>
          <a:stretch/>
        </p:blipFill>
        <p:spPr>
          <a:xfrm>
            <a:off x="6614097" y="2369958"/>
            <a:ext cx="5577903" cy="3442198"/>
          </a:xfrm>
          <a:prstGeom prst="rect">
            <a:avLst/>
          </a:prstGeom>
          <a:noFill/>
          <a:ln>
            <a:noFill/>
          </a:ln>
        </p:spPr>
      </p:pic>
      <p:grpSp>
        <p:nvGrpSpPr>
          <p:cNvPr id="286" name="Google Shape;286;p15"/>
          <p:cNvGrpSpPr/>
          <p:nvPr/>
        </p:nvGrpSpPr>
        <p:grpSpPr>
          <a:xfrm>
            <a:off x="838201" y="3508156"/>
            <a:ext cx="6263640" cy="2304000"/>
            <a:chOff x="4865949" y="3429000"/>
            <a:chExt cx="6775190" cy="3188530"/>
          </a:xfrm>
        </p:grpSpPr>
        <p:sp>
          <p:nvSpPr>
            <p:cNvPr id="287" name="Google Shape;287;p15"/>
            <p:cNvSpPr/>
            <p:nvPr/>
          </p:nvSpPr>
          <p:spPr>
            <a:xfrm>
              <a:off x="4865949" y="3429000"/>
              <a:ext cx="6775190" cy="3188530"/>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288" name="Google Shape;288;p15"/>
            <p:cNvGrpSpPr/>
            <p:nvPr/>
          </p:nvGrpSpPr>
          <p:grpSpPr>
            <a:xfrm>
              <a:off x="5212125" y="3754739"/>
              <a:ext cx="6135704" cy="2241426"/>
              <a:chOff x="4356084" y="4442794"/>
              <a:chExt cx="6135704" cy="2241426"/>
            </a:xfrm>
          </p:grpSpPr>
          <p:pic>
            <p:nvPicPr>
              <p:cNvPr id="289" name="Google Shape;289;p15"/>
              <p:cNvPicPr preferRelativeResize="0"/>
              <p:nvPr/>
            </p:nvPicPr>
            <p:blipFill rotWithShape="1">
              <a:blip r:embed="rId4">
                <a:alphaModFix/>
              </a:blip>
              <a:srcRect b="0" l="0" r="0" t="0"/>
              <a:stretch/>
            </p:blipFill>
            <p:spPr>
              <a:xfrm>
                <a:off x="4356084" y="4442794"/>
                <a:ext cx="278307" cy="273520"/>
              </a:xfrm>
              <a:prstGeom prst="rect">
                <a:avLst/>
              </a:prstGeom>
              <a:noFill/>
              <a:ln>
                <a:noFill/>
              </a:ln>
            </p:spPr>
          </p:pic>
          <p:sp>
            <p:nvSpPr>
              <p:cNvPr id="290" name="Google Shape;290;p15"/>
              <p:cNvSpPr txBox="1"/>
              <p:nvPr/>
            </p:nvSpPr>
            <p:spPr>
              <a:xfrm>
                <a:off x="4356084" y="4788808"/>
                <a:ext cx="6135704" cy="189541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It makes sense, and the gift has almost become a part of who we are now. It’s there, it’s almost a comfort. There’s that last thing, that even when we’re not here to remember him, something else will be.</a:t>
                </a:r>
                <a:endParaRPr/>
              </a:p>
              <a:p>
                <a:pPr indent="0" lvl="0" marL="0" marR="0" rtl="0" algn="l">
                  <a:spcBef>
                    <a:spcPts val="600"/>
                  </a:spcBef>
                  <a:spcAft>
                    <a:spcPts val="0"/>
                  </a:spcAft>
                  <a:buNone/>
                </a:pPr>
                <a:r>
                  <a:rPr b="1" lang="en-US" sz="1200">
                    <a:solidFill>
                      <a:schemeClr val="lt1"/>
                    </a:solidFill>
                    <a:latin typeface="Calibri"/>
                    <a:ea typeface="Calibri"/>
                    <a:cs typeface="Calibri"/>
                    <a:sym typeface="Calibri"/>
                  </a:rPr>
                  <a:t>In-memory bequest supporter, Legacy Futures research</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In-memory bequests are </a:t>
            </a:r>
            <a:r>
              <a:rPr b="1" lang="en-US"/>
              <a:t>always</a:t>
            </a:r>
            <a:r>
              <a:rPr lang="en-US"/>
              <a:t>                about the loved one</a:t>
            </a:r>
            <a:endParaRPr/>
          </a:p>
        </p:txBody>
      </p:sp>
      <p:sp>
        <p:nvSpPr>
          <p:cNvPr id="297" name="Google Shape;297;p16"/>
          <p:cNvSpPr txBox="1"/>
          <p:nvPr>
            <p:ph idx="1" type="body"/>
          </p:nvPr>
        </p:nvSpPr>
        <p:spPr>
          <a:xfrm>
            <a:off x="839788" y="1681163"/>
            <a:ext cx="5577903" cy="781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The good that they achieve reflects directly back on that person</a:t>
            </a:r>
            <a:endParaRPr/>
          </a:p>
        </p:txBody>
      </p:sp>
      <p:sp>
        <p:nvSpPr>
          <p:cNvPr id="298" name="Google Shape;29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299" name="Google Shape;299;p16"/>
          <p:cNvPicPr preferRelativeResize="0"/>
          <p:nvPr/>
        </p:nvPicPr>
        <p:blipFill rotWithShape="1">
          <a:blip r:embed="rId3">
            <a:alphaModFix/>
          </a:blip>
          <a:srcRect b="107" l="0" r="0" t="107"/>
          <a:stretch/>
        </p:blipFill>
        <p:spPr>
          <a:xfrm flipH="1">
            <a:off x="6614097" y="2369958"/>
            <a:ext cx="5577903" cy="3442198"/>
          </a:xfrm>
          <a:prstGeom prst="rect">
            <a:avLst/>
          </a:prstGeom>
          <a:noFill/>
          <a:ln>
            <a:noFill/>
          </a:ln>
        </p:spPr>
      </p:pic>
      <p:grpSp>
        <p:nvGrpSpPr>
          <p:cNvPr id="300" name="Google Shape;300;p16"/>
          <p:cNvGrpSpPr/>
          <p:nvPr/>
        </p:nvGrpSpPr>
        <p:grpSpPr>
          <a:xfrm>
            <a:off x="838201" y="3508156"/>
            <a:ext cx="6263640" cy="2304000"/>
            <a:chOff x="4865949" y="3428998"/>
            <a:chExt cx="6775190" cy="3188531"/>
          </a:xfrm>
        </p:grpSpPr>
        <p:sp>
          <p:nvSpPr>
            <p:cNvPr id="301" name="Google Shape;301;p16"/>
            <p:cNvSpPr/>
            <p:nvPr/>
          </p:nvSpPr>
          <p:spPr>
            <a:xfrm>
              <a:off x="4865949" y="3428998"/>
              <a:ext cx="6775190" cy="318853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302" name="Google Shape;302;p16"/>
            <p:cNvGrpSpPr/>
            <p:nvPr/>
          </p:nvGrpSpPr>
          <p:grpSpPr>
            <a:xfrm>
              <a:off x="5212125" y="3754739"/>
              <a:ext cx="6135704" cy="2624769"/>
              <a:chOff x="4356084" y="4442794"/>
              <a:chExt cx="6135704" cy="2624769"/>
            </a:xfrm>
          </p:grpSpPr>
          <p:pic>
            <p:nvPicPr>
              <p:cNvPr id="303" name="Google Shape;303;p16"/>
              <p:cNvPicPr preferRelativeResize="0"/>
              <p:nvPr/>
            </p:nvPicPr>
            <p:blipFill rotWithShape="1">
              <a:blip r:embed="rId4">
                <a:alphaModFix/>
              </a:blip>
              <a:srcRect b="0" l="0" r="0" t="0"/>
              <a:stretch/>
            </p:blipFill>
            <p:spPr>
              <a:xfrm>
                <a:off x="4356084" y="4442794"/>
                <a:ext cx="278307" cy="273520"/>
              </a:xfrm>
              <a:prstGeom prst="rect">
                <a:avLst/>
              </a:prstGeom>
              <a:noFill/>
              <a:ln>
                <a:noFill/>
              </a:ln>
            </p:spPr>
          </p:pic>
          <p:sp>
            <p:nvSpPr>
              <p:cNvPr id="304" name="Google Shape;304;p16"/>
              <p:cNvSpPr txBox="1"/>
              <p:nvPr/>
            </p:nvSpPr>
            <p:spPr>
              <a:xfrm>
                <a:off x="4356084" y="4788808"/>
                <a:ext cx="6135704" cy="22787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It sounds selfish to say Patrick deserves his own name up there, but it would make a difference because you’d feel he’d had some purpose to his life, and that he was personally overseeing some work done in the future. It would make a difference.</a:t>
                </a:r>
                <a:endParaRPr/>
              </a:p>
              <a:p>
                <a:pPr indent="0" lvl="0" marL="0" marR="0" rtl="0" algn="l">
                  <a:spcBef>
                    <a:spcPts val="600"/>
                  </a:spcBef>
                  <a:spcAft>
                    <a:spcPts val="0"/>
                  </a:spcAft>
                  <a:buNone/>
                </a:pPr>
                <a:r>
                  <a:rPr b="1" lang="en-US" sz="1200">
                    <a:solidFill>
                      <a:schemeClr val="lt1"/>
                    </a:solidFill>
                    <a:latin typeface="Calibri"/>
                    <a:ea typeface="Calibri"/>
                    <a:cs typeface="Calibri"/>
                    <a:sym typeface="Calibri"/>
                  </a:rPr>
                  <a:t>In-memory bequest supporter, Legacy Futures research</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Remembering someone special is                     a </a:t>
            </a:r>
            <a:r>
              <a:rPr b="1" lang="en-US"/>
              <a:t>key motivation </a:t>
            </a:r>
            <a:r>
              <a:rPr lang="en-US"/>
              <a:t>for gifts in Wills</a:t>
            </a:r>
            <a:endParaRPr/>
          </a:p>
        </p:txBody>
      </p:sp>
      <p:sp>
        <p:nvSpPr>
          <p:cNvPr id="311" name="Google Shape;31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descr="A person in a plaid shirt&#10;&#10;Description automatically generated" id="312" name="Google Shape;312;p17"/>
          <p:cNvPicPr preferRelativeResize="0"/>
          <p:nvPr/>
        </p:nvPicPr>
        <p:blipFill rotWithShape="1">
          <a:blip r:embed="rId3">
            <a:alphaModFix/>
          </a:blip>
          <a:srcRect b="0" l="0" r="0" t="0"/>
          <a:stretch/>
        </p:blipFill>
        <p:spPr>
          <a:xfrm>
            <a:off x="949529" y="2256287"/>
            <a:ext cx="5476336" cy="3517228"/>
          </a:xfrm>
          <a:prstGeom prst="rect">
            <a:avLst/>
          </a:prstGeom>
          <a:noFill/>
          <a:ln>
            <a:noFill/>
          </a:ln>
        </p:spPr>
      </p:pic>
      <p:sp>
        <p:nvSpPr>
          <p:cNvPr id="313" name="Google Shape;313;p17"/>
          <p:cNvSpPr/>
          <p:nvPr/>
        </p:nvSpPr>
        <p:spPr>
          <a:xfrm>
            <a:off x="8124334" y="2115719"/>
            <a:ext cx="2747057" cy="4240631"/>
          </a:xfrm>
          <a:custGeom>
            <a:rect b="b" l="l" r="r" t="t"/>
            <a:pathLst>
              <a:path extrusionOk="0" h="697774" w="452014">
                <a:moveTo>
                  <a:pt x="0" y="697775"/>
                </a:moveTo>
                <a:lnTo>
                  <a:pt x="452014" y="349422"/>
                </a:lnTo>
                <a:lnTo>
                  <a:pt x="0" y="0"/>
                </a:lnTo>
                <a:close/>
              </a:path>
            </a:pathLst>
          </a:custGeom>
          <a:solidFill>
            <a:srgbClr val="3BE5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7"/>
          <p:cNvSpPr txBox="1"/>
          <p:nvPr/>
        </p:nvSpPr>
        <p:spPr>
          <a:xfrm>
            <a:off x="7080394" y="2953637"/>
            <a:ext cx="3986902" cy="21397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7200"/>
              <a:buFont typeface="Arial"/>
              <a:buNone/>
            </a:pPr>
            <a:r>
              <a:rPr lang="en-US" sz="7200">
                <a:solidFill>
                  <a:schemeClr val="dk1"/>
                </a:solidFill>
                <a:latin typeface="Calibri"/>
                <a:ea typeface="Calibri"/>
                <a:cs typeface="Calibri"/>
                <a:sym typeface="Calibri"/>
              </a:rPr>
              <a:t>40%</a:t>
            </a:r>
            <a:endParaRPr/>
          </a:p>
          <a:p>
            <a:pPr indent="0" lvl="0" marL="0" marR="0" rtl="0" algn="ctr">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of legacy donors already had at least one in-memory motivated gift in their Will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50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750"/>
                                        <p:tgtEl>
                                          <p:spTgt spid="3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In-memory giving drives bequest                                    propensity</a:t>
            </a:r>
            <a:endParaRPr/>
          </a:p>
        </p:txBody>
      </p:sp>
      <p:sp>
        <p:nvSpPr>
          <p:cNvPr id="321" name="Google Shape;32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322" name="Google Shape;322;p18"/>
          <p:cNvSpPr/>
          <p:nvPr/>
        </p:nvSpPr>
        <p:spPr>
          <a:xfrm>
            <a:off x="5062783" y="2115719"/>
            <a:ext cx="2747057" cy="4240631"/>
          </a:xfrm>
          <a:custGeom>
            <a:rect b="b" l="l" r="r" t="t"/>
            <a:pathLst>
              <a:path extrusionOk="0" h="697774" w="452014">
                <a:moveTo>
                  <a:pt x="0" y="697775"/>
                </a:moveTo>
                <a:lnTo>
                  <a:pt x="452014" y="349422"/>
                </a:lnTo>
                <a:lnTo>
                  <a:pt x="0" y="0"/>
                </a:lnTo>
                <a:close/>
              </a:path>
            </a:pathLst>
          </a:custGeom>
          <a:solidFill>
            <a:srgbClr val="3BE5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8"/>
          <p:cNvSpPr txBox="1"/>
          <p:nvPr/>
        </p:nvSpPr>
        <p:spPr>
          <a:xfrm>
            <a:off x="4018843" y="2953637"/>
            <a:ext cx="3986902" cy="21397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7200"/>
              <a:buFont typeface="Arial"/>
              <a:buNone/>
            </a:pPr>
            <a:r>
              <a:rPr lang="en-US" sz="7200">
                <a:solidFill>
                  <a:schemeClr val="dk1"/>
                </a:solidFill>
                <a:latin typeface="Calibri"/>
                <a:ea typeface="Calibri"/>
                <a:cs typeface="Calibri"/>
                <a:sym typeface="Calibri"/>
              </a:rPr>
              <a:t>x3</a:t>
            </a:r>
            <a:endParaRPr/>
          </a:p>
          <a:p>
            <a:pPr indent="0" lvl="0" marL="0" marR="0" rtl="0" algn="ctr">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In-memory donors were three times more likely to leave a gift in their will than standard regular givers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50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750"/>
                                        <p:tgtEl>
                                          <p:spTgt spid="32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In-memory-motivated bequests                     are worth a </a:t>
            </a:r>
            <a:r>
              <a:rPr b="1" lang="en-US"/>
              <a:t>lot</a:t>
            </a:r>
            <a:r>
              <a:rPr lang="en-US"/>
              <a:t> more</a:t>
            </a:r>
            <a:endParaRPr/>
          </a:p>
        </p:txBody>
      </p:sp>
      <p:sp>
        <p:nvSpPr>
          <p:cNvPr id="330" name="Google Shape;33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331" name="Google Shape;331;p19"/>
          <p:cNvSpPr/>
          <p:nvPr/>
        </p:nvSpPr>
        <p:spPr>
          <a:xfrm>
            <a:off x="5062783" y="2115719"/>
            <a:ext cx="2747057" cy="4240631"/>
          </a:xfrm>
          <a:custGeom>
            <a:rect b="b" l="l" r="r" t="t"/>
            <a:pathLst>
              <a:path extrusionOk="0" h="697774" w="452014">
                <a:moveTo>
                  <a:pt x="0" y="697775"/>
                </a:moveTo>
                <a:lnTo>
                  <a:pt x="452014" y="349422"/>
                </a:lnTo>
                <a:lnTo>
                  <a:pt x="0" y="0"/>
                </a:lnTo>
                <a:close/>
              </a:path>
            </a:pathLst>
          </a:custGeom>
          <a:solidFill>
            <a:srgbClr val="3BE5B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9"/>
          <p:cNvSpPr txBox="1"/>
          <p:nvPr/>
        </p:nvSpPr>
        <p:spPr>
          <a:xfrm>
            <a:off x="3390900" y="2953637"/>
            <a:ext cx="5494019" cy="21397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7200"/>
              <a:buFont typeface="Arial"/>
              <a:buNone/>
            </a:pPr>
            <a:r>
              <a:rPr lang="en-US" sz="7200">
                <a:solidFill>
                  <a:schemeClr val="dk1"/>
                </a:solidFill>
                <a:latin typeface="Calibri"/>
                <a:ea typeface="Calibri"/>
                <a:cs typeface="Calibri"/>
                <a:sym typeface="Calibri"/>
              </a:rPr>
              <a:t>60%</a:t>
            </a:r>
            <a:endParaRPr/>
          </a:p>
          <a:p>
            <a:pPr indent="0" lvl="0" marL="0" marR="0" rtl="0" algn="ctr">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Residual gifts worth 60% more</a:t>
            </a:r>
            <a:br>
              <a:rPr lang="en-US" sz="2400">
                <a:solidFill>
                  <a:schemeClr val="dk1"/>
                </a:solidFill>
                <a:latin typeface="Calibri"/>
                <a:ea typeface="Calibri"/>
                <a:cs typeface="Calibri"/>
                <a:sym typeface="Calibri"/>
              </a:rPr>
            </a:br>
            <a:r>
              <a:rPr lang="en-US" sz="2400">
                <a:solidFill>
                  <a:schemeClr val="dk1"/>
                </a:solidFill>
                <a:latin typeface="Calibri"/>
                <a:ea typeface="Calibri"/>
                <a:cs typeface="Calibri"/>
                <a:sym typeface="Calibri"/>
              </a:rPr>
              <a:t>(equiv: AUD 181k vs 113k)</a:t>
            </a:r>
            <a:endParaRPr/>
          </a:p>
          <a:p>
            <a:pPr indent="0" lvl="0" marL="0" marR="0" rtl="0" algn="ctr">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Pecuniary gifts worth twice as much                                                (equiv: AUD 17k vs 8.4k)</a:t>
            </a:r>
            <a:endParaRPr/>
          </a:p>
          <a:p>
            <a:pPr indent="0" lvl="0" marL="0" marR="0" rtl="0" algn="ctr">
              <a:lnSpc>
                <a:spcPct val="90000"/>
              </a:lnSpc>
              <a:spcBef>
                <a:spcPts val="100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50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750"/>
                                        <p:tgtEl>
                                          <p:spTgt spid="33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117" name="Google Shape;117;p2"/>
          <p:cNvPicPr preferRelativeResize="0"/>
          <p:nvPr/>
        </p:nvPicPr>
        <p:blipFill rotWithShape="1">
          <a:blip r:embed="rId3">
            <a:alphaModFix/>
          </a:blip>
          <a:srcRect b="20576" l="51705" r="23398" t="35163"/>
          <a:stretch/>
        </p:blipFill>
        <p:spPr>
          <a:xfrm>
            <a:off x="4116000" y="1881188"/>
            <a:ext cx="3960000" cy="3960000"/>
          </a:xfrm>
          <a:prstGeom prst="ellipse">
            <a:avLst/>
          </a:prstGeom>
          <a:noFill/>
          <a:ln>
            <a:noFill/>
          </a:ln>
        </p:spPr>
      </p:pic>
      <p:sp>
        <p:nvSpPr>
          <p:cNvPr id="118" name="Google Shape;118;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a:t>What two things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People have stronger feelings                            about bequests that are                                                     ‘in memory’</a:t>
            </a:r>
            <a:endParaRPr/>
          </a:p>
        </p:txBody>
      </p:sp>
      <p:sp>
        <p:nvSpPr>
          <p:cNvPr id="339" name="Google Shape;33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340" name="Google Shape;340;p20"/>
          <p:cNvPicPr preferRelativeResize="0"/>
          <p:nvPr/>
        </p:nvPicPr>
        <p:blipFill rotWithShape="1">
          <a:blip r:embed="rId3">
            <a:alphaModFix/>
          </a:blip>
          <a:srcRect b="114" l="0" r="0" t="115"/>
          <a:stretch/>
        </p:blipFill>
        <p:spPr>
          <a:xfrm flipH="1">
            <a:off x="6614097" y="2369958"/>
            <a:ext cx="5577903" cy="3442198"/>
          </a:xfrm>
          <a:prstGeom prst="rect">
            <a:avLst/>
          </a:prstGeom>
          <a:noFill/>
          <a:ln>
            <a:noFill/>
          </a:ln>
        </p:spPr>
      </p:pic>
      <p:grpSp>
        <p:nvGrpSpPr>
          <p:cNvPr id="341" name="Google Shape;341;p20"/>
          <p:cNvGrpSpPr/>
          <p:nvPr/>
        </p:nvGrpSpPr>
        <p:grpSpPr>
          <a:xfrm>
            <a:off x="838201" y="3508156"/>
            <a:ext cx="6263640" cy="2304000"/>
            <a:chOff x="4865949" y="3428998"/>
            <a:chExt cx="6775190" cy="3188531"/>
          </a:xfrm>
        </p:grpSpPr>
        <p:sp>
          <p:nvSpPr>
            <p:cNvPr id="342" name="Google Shape;342;p20"/>
            <p:cNvSpPr/>
            <p:nvPr/>
          </p:nvSpPr>
          <p:spPr>
            <a:xfrm>
              <a:off x="4865949" y="3428998"/>
              <a:ext cx="6775190" cy="318853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343" name="Google Shape;343;p20"/>
            <p:cNvGrpSpPr/>
            <p:nvPr/>
          </p:nvGrpSpPr>
          <p:grpSpPr>
            <a:xfrm>
              <a:off x="5212125" y="3754739"/>
              <a:ext cx="6135704" cy="1858085"/>
              <a:chOff x="4356084" y="4442794"/>
              <a:chExt cx="6135704" cy="1858085"/>
            </a:xfrm>
          </p:grpSpPr>
          <p:pic>
            <p:nvPicPr>
              <p:cNvPr id="344" name="Google Shape;344;p20"/>
              <p:cNvPicPr preferRelativeResize="0"/>
              <p:nvPr/>
            </p:nvPicPr>
            <p:blipFill rotWithShape="1">
              <a:blip r:embed="rId4">
                <a:alphaModFix/>
              </a:blip>
              <a:srcRect b="0" l="0" r="0" t="0"/>
              <a:stretch/>
            </p:blipFill>
            <p:spPr>
              <a:xfrm>
                <a:off x="4356084" y="4442794"/>
                <a:ext cx="278307" cy="273520"/>
              </a:xfrm>
              <a:prstGeom prst="rect">
                <a:avLst/>
              </a:prstGeom>
              <a:noFill/>
              <a:ln>
                <a:noFill/>
              </a:ln>
            </p:spPr>
          </p:pic>
          <p:sp>
            <p:nvSpPr>
              <p:cNvPr id="345" name="Google Shape;345;p20"/>
              <p:cNvSpPr txBox="1"/>
              <p:nvPr/>
            </p:nvSpPr>
            <p:spPr>
              <a:xfrm>
                <a:off x="4356084" y="4788808"/>
                <a:ext cx="6135704" cy="151207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I’m never likely to take them out of my Will and if anything, I’ll probably increase the gift. I’ll never forget what they did. They will always have a place in our hearts.</a:t>
                </a:r>
                <a:endParaRPr/>
              </a:p>
              <a:p>
                <a:pPr indent="0" lvl="0" marL="0" marR="0" rtl="0" algn="l">
                  <a:spcBef>
                    <a:spcPts val="600"/>
                  </a:spcBef>
                  <a:spcAft>
                    <a:spcPts val="0"/>
                  </a:spcAft>
                  <a:buNone/>
                </a:pPr>
                <a:r>
                  <a:rPr b="1" lang="en-US" sz="1200">
                    <a:solidFill>
                      <a:schemeClr val="lt1"/>
                    </a:solidFill>
                    <a:latin typeface="Calibri"/>
                    <a:ea typeface="Calibri"/>
                    <a:cs typeface="Calibri"/>
                    <a:sym typeface="Calibri"/>
                  </a:rPr>
                  <a:t>In-memory bequest supporter, Legacy Futures research</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Most people with in-memory gifts in                           their Will do not think of their bequest                        charity as ‘theirs’</a:t>
            </a:r>
            <a:endParaRPr/>
          </a:p>
        </p:txBody>
      </p:sp>
      <p:sp>
        <p:nvSpPr>
          <p:cNvPr id="352" name="Google Shape;35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353" name="Google Shape;353;p21"/>
          <p:cNvPicPr preferRelativeResize="0"/>
          <p:nvPr/>
        </p:nvPicPr>
        <p:blipFill rotWithShape="1">
          <a:blip r:embed="rId3">
            <a:alphaModFix/>
          </a:blip>
          <a:srcRect b="230" l="0" r="0" t="231"/>
          <a:stretch/>
        </p:blipFill>
        <p:spPr>
          <a:xfrm flipH="1">
            <a:off x="6614097" y="2369958"/>
            <a:ext cx="5577903" cy="3442198"/>
          </a:xfrm>
          <a:prstGeom prst="rect">
            <a:avLst/>
          </a:prstGeom>
          <a:noFill/>
          <a:ln>
            <a:noFill/>
          </a:ln>
        </p:spPr>
      </p:pic>
      <p:grpSp>
        <p:nvGrpSpPr>
          <p:cNvPr id="354" name="Google Shape;354;p21"/>
          <p:cNvGrpSpPr/>
          <p:nvPr/>
        </p:nvGrpSpPr>
        <p:grpSpPr>
          <a:xfrm>
            <a:off x="838201" y="3508156"/>
            <a:ext cx="6263640" cy="2304000"/>
            <a:chOff x="4865949" y="3428998"/>
            <a:chExt cx="6775190" cy="3188531"/>
          </a:xfrm>
        </p:grpSpPr>
        <p:sp>
          <p:nvSpPr>
            <p:cNvPr id="355" name="Google Shape;355;p21"/>
            <p:cNvSpPr/>
            <p:nvPr/>
          </p:nvSpPr>
          <p:spPr>
            <a:xfrm>
              <a:off x="4865949" y="3428998"/>
              <a:ext cx="6775190" cy="318853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356" name="Google Shape;356;p21"/>
            <p:cNvGrpSpPr/>
            <p:nvPr/>
          </p:nvGrpSpPr>
          <p:grpSpPr>
            <a:xfrm>
              <a:off x="5212125" y="3754739"/>
              <a:ext cx="6135704" cy="1474743"/>
              <a:chOff x="4356084" y="4442794"/>
              <a:chExt cx="6135704" cy="1474743"/>
            </a:xfrm>
          </p:grpSpPr>
          <p:pic>
            <p:nvPicPr>
              <p:cNvPr id="357" name="Google Shape;357;p21"/>
              <p:cNvPicPr preferRelativeResize="0"/>
              <p:nvPr/>
            </p:nvPicPr>
            <p:blipFill rotWithShape="1">
              <a:blip r:embed="rId4">
                <a:alphaModFix/>
              </a:blip>
              <a:srcRect b="0" l="0" r="0" t="0"/>
              <a:stretch/>
            </p:blipFill>
            <p:spPr>
              <a:xfrm>
                <a:off x="4356084" y="4442794"/>
                <a:ext cx="278307" cy="273520"/>
              </a:xfrm>
              <a:prstGeom prst="rect">
                <a:avLst/>
              </a:prstGeom>
              <a:noFill/>
              <a:ln>
                <a:noFill/>
              </a:ln>
            </p:spPr>
          </p:pic>
          <p:sp>
            <p:nvSpPr>
              <p:cNvPr id="358" name="Google Shape;358;p21"/>
              <p:cNvSpPr txBox="1"/>
              <p:nvPr/>
            </p:nvSpPr>
            <p:spPr>
              <a:xfrm>
                <a:off x="4356084" y="4788808"/>
                <a:ext cx="6135704" cy="112872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Mum left a legacy, because Dad did. I think Mum’s legacy was really a tribute to my Dad.</a:t>
                </a:r>
                <a:endParaRPr/>
              </a:p>
              <a:p>
                <a:pPr indent="0" lvl="0" marL="0" marR="0" rtl="0" algn="l">
                  <a:spcBef>
                    <a:spcPts val="600"/>
                  </a:spcBef>
                  <a:spcAft>
                    <a:spcPts val="0"/>
                  </a:spcAft>
                  <a:buNone/>
                </a:pPr>
                <a:r>
                  <a:rPr b="1" lang="en-US" sz="1200">
                    <a:solidFill>
                      <a:schemeClr val="lt1"/>
                    </a:solidFill>
                    <a:latin typeface="Calibri"/>
                    <a:ea typeface="Calibri"/>
                    <a:cs typeface="Calibri"/>
                    <a:sym typeface="Calibri"/>
                  </a:rPr>
                  <a:t>In-memory bequest supporter, Legacy Futures research</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big challenge with                                        in-memory bequests?</a:t>
            </a:r>
            <a:endParaRPr/>
          </a:p>
        </p:txBody>
      </p:sp>
      <p:sp>
        <p:nvSpPr>
          <p:cNvPr id="365" name="Google Shape;365;p22"/>
          <p:cNvSpPr txBox="1"/>
          <p:nvPr>
            <p:ph idx="1" type="body"/>
          </p:nvPr>
        </p:nvSpPr>
        <p:spPr>
          <a:xfrm>
            <a:off x="839788" y="1681163"/>
            <a:ext cx="5577903" cy="7816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Our perceptions of both the past and the future can change</a:t>
            </a:r>
            <a:endParaRPr/>
          </a:p>
        </p:txBody>
      </p:sp>
      <p:sp>
        <p:nvSpPr>
          <p:cNvPr id="366" name="Google Shape;36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367" name="Google Shape;367;p22"/>
          <p:cNvPicPr preferRelativeResize="0"/>
          <p:nvPr/>
        </p:nvPicPr>
        <p:blipFill rotWithShape="1">
          <a:blip r:embed="rId3">
            <a:alphaModFix/>
          </a:blip>
          <a:srcRect b="194" l="0" r="0" t="194"/>
          <a:stretch/>
        </p:blipFill>
        <p:spPr>
          <a:xfrm flipH="1">
            <a:off x="6614097" y="2369958"/>
            <a:ext cx="5577903" cy="3442198"/>
          </a:xfrm>
          <a:prstGeom prst="rect">
            <a:avLst/>
          </a:prstGeom>
          <a:noFill/>
          <a:ln>
            <a:noFill/>
          </a:ln>
        </p:spPr>
      </p:pic>
      <p:grpSp>
        <p:nvGrpSpPr>
          <p:cNvPr id="368" name="Google Shape;368;p22"/>
          <p:cNvGrpSpPr/>
          <p:nvPr/>
        </p:nvGrpSpPr>
        <p:grpSpPr>
          <a:xfrm>
            <a:off x="838201" y="3508156"/>
            <a:ext cx="6263640" cy="2304000"/>
            <a:chOff x="4865949" y="3428998"/>
            <a:chExt cx="6775190" cy="3188531"/>
          </a:xfrm>
        </p:grpSpPr>
        <p:sp>
          <p:nvSpPr>
            <p:cNvPr id="369" name="Google Shape;369;p22"/>
            <p:cNvSpPr/>
            <p:nvPr/>
          </p:nvSpPr>
          <p:spPr>
            <a:xfrm>
              <a:off x="4865949" y="3428998"/>
              <a:ext cx="6775190" cy="318853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370" name="Google Shape;370;p22"/>
            <p:cNvGrpSpPr/>
            <p:nvPr/>
          </p:nvGrpSpPr>
          <p:grpSpPr>
            <a:xfrm>
              <a:off x="5212125" y="3754739"/>
              <a:ext cx="6135704" cy="1474743"/>
              <a:chOff x="4356084" y="4442794"/>
              <a:chExt cx="6135704" cy="1474743"/>
            </a:xfrm>
          </p:grpSpPr>
          <p:pic>
            <p:nvPicPr>
              <p:cNvPr id="371" name="Google Shape;371;p22"/>
              <p:cNvPicPr preferRelativeResize="0"/>
              <p:nvPr/>
            </p:nvPicPr>
            <p:blipFill rotWithShape="1">
              <a:blip r:embed="rId4">
                <a:alphaModFix/>
              </a:blip>
              <a:srcRect b="0" l="0" r="0" t="0"/>
              <a:stretch/>
            </p:blipFill>
            <p:spPr>
              <a:xfrm>
                <a:off x="4356084" y="4442794"/>
                <a:ext cx="278307" cy="273520"/>
              </a:xfrm>
              <a:prstGeom prst="rect">
                <a:avLst/>
              </a:prstGeom>
              <a:noFill/>
              <a:ln>
                <a:noFill/>
              </a:ln>
            </p:spPr>
          </p:pic>
          <p:sp>
            <p:nvSpPr>
              <p:cNvPr id="372" name="Google Shape;372;p22"/>
              <p:cNvSpPr txBox="1"/>
              <p:nvPr/>
            </p:nvSpPr>
            <p:spPr>
              <a:xfrm>
                <a:off x="4356084" y="4788808"/>
                <a:ext cx="6135704" cy="112872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It’s your whole life, isn’t it? The framework of your life, as it matures.</a:t>
                </a:r>
                <a:endParaRPr/>
              </a:p>
              <a:p>
                <a:pPr indent="0" lvl="0" marL="0" marR="0" rtl="0" algn="l">
                  <a:spcBef>
                    <a:spcPts val="600"/>
                  </a:spcBef>
                  <a:spcAft>
                    <a:spcPts val="0"/>
                  </a:spcAft>
                  <a:buNone/>
                </a:pPr>
                <a:r>
                  <a:rPr b="1" lang="en-US" sz="1200">
                    <a:solidFill>
                      <a:schemeClr val="lt1"/>
                    </a:solidFill>
                    <a:latin typeface="Calibri"/>
                    <a:ea typeface="Calibri"/>
                    <a:cs typeface="Calibri"/>
                    <a:sym typeface="Calibri"/>
                  </a:rPr>
                  <a:t>In-memory bequest supporter, Legacy Futures research</a:t>
                </a: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3"/>
          <p:cNvSpPr txBox="1"/>
          <p:nvPr>
            <p:ph type="title"/>
          </p:nvPr>
        </p:nvSpPr>
        <p:spPr>
          <a:xfrm>
            <a:off x="1074566" y="3657200"/>
            <a:ext cx="433368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4400"/>
              <a:t>5 ways to give your gifts in Wills fundraising an     in-memory makeover!</a:t>
            </a:r>
            <a:endParaRPr sz="4400"/>
          </a:p>
        </p:txBody>
      </p:sp>
      <p:sp>
        <p:nvSpPr>
          <p:cNvPr id="379" name="Google Shape;37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380" name="Google Shape;380;p23"/>
          <p:cNvPicPr preferRelativeResize="0"/>
          <p:nvPr>
            <p:ph idx="2" type="pic"/>
          </p:nvPr>
        </p:nvPicPr>
        <p:blipFill rotWithShape="1">
          <a:blip r:embed="rId3">
            <a:alphaModFix/>
          </a:blip>
          <a:srcRect b="0" l="7601" r="7600" t="0"/>
          <a:stretch/>
        </p:blipFill>
        <p:spPr>
          <a:xfrm>
            <a:off x="5806831" y="2226542"/>
            <a:ext cx="4835243" cy="34699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4"/>
          <p:cNvSpPr txBox="1"/>
          <p:nvPr>
            <p:ph type="title"/>
          </p:nvPr>
        </p:nvSpPr>
        <p:spPr>
          <a:xfrm>
            <a:off x="1849609" y="34360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Increase interest by offering                            ‘in-memory bequests’</a:t>
            </a:r>
            <a:endParaRPr/>
          </a:p>
        </p:txBody>
      </p:sp>
      <p:sp>
        <p:nvSpPr>
          <p:cNvPr id="387" name="Google Shape;38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388" name="Google Shape;388;p24"/>
          <p:cNvPicPr preferRelativeResize="0"/>
          <p:nvPr/>
        </p:nvPicPr>
        <p:blipFill rotWithShape="1">
          <a:blip r:embed="rId3">
            <a:alphaModFix/>
          </a:blip>
          <a:srcRect b="15051" l="14804" r="513" t="0"/>
          <a:stretch/>
        </p:blipFill>
        <p:spPr>
          <a:xfrm>
            <a:off x="838201" y="2603167"/>
            <a:ext cx="2405332" cy="2405332"/>
          </a:xfrm>
          <a:prstGeom prst="ellipse">
            <a:avLst/>
          </a:prstGeom>
          <a:noFill/>
          <a:ln>
            <a:noFill/>
          </a:ln>
        </p:spPr>
      </p:pic>
      <p:sp>
        <p:nvSpPr>
          <p:cNvPr id="389" name="Google Shape;389;p24"/>
          <p:cNvSpPr txBox="1"/>
          <p:nvPr/>
        </p:nvSpPr>
        <p:spPr>
          <a:xfrm>
            <a:off x="3457457" y="2536564"/>
            <a:ext cx="7325562" cy="4860925"/>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400"/>
              <a:buFont typeface="Arial"/>
              <a:buChar char="•"/>
            </a:pPr>
            <a:r>
              <a:rPr b="1" lang="en-US" sz="2400">
                <a:solidFill>
                  <a:schemeClr val="dk1"/>
                </a:solidFill>
                <a:latin typeface="Calibri"/>
                <a:ea typeface="Calibri"/>
                <a:cs typeface="Calibri"/>
                <a:sym typeface="Calibri"/>
              </a:rPr>
              <a:t>James (2015) </a:t>
            </a:r>
            <a:r>
              <a:rPr lang="en-US" sz="2400">
                <a:solidFill>
                  <a:schemeClr val="dk1"/>
                </a:solidFill>
                <a:latin typeface="Calibri"/>
                <a:ea typeface="Calibri"/>
                <a:cs typeface="Calibri"/>
                <a:sym typeface="Calibri"/>
              </a:rPr>
              <a:t>found that offering people the opportunity to leave a bequest in memory of a loved one – in particular an ascendant such as a parent or grandparent – was particularly compelling.</a:t>
            </a:r>
            <a:endParaRPr/>
          </a:p>
          <a:p>
            <a:pPr indent="-228600" lvl="0" marL="228600" marR="0" rtl="0" algn="l">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Measured on a 100-point scale, interest in a tribute bequest was 10 points higher than initial interest in leaving a traditional bequest gift to the same organisation.</a:t>
            </a:r>
            <a:endParaRPr/>
          </a:p>
        </p:txBody>
      </p:sp>
      <p:grpSp>
        <p:nvGrpSpPr>
          <p:cNvPr id="390" name="Google Shape;390;p24"/>
          <p:cNvGrpSpPr/>
          <p:nvPr/>
        </p:nvGrpSpPr>
        <p:grpSpPr>
          <a:xfrm>
            <a:off x="419377" y="343605"/>
            <a:ext cx="895073" cy="850832"/>
            <a:chOff x="3352763" y="1169175"/>
            <a:chExt cx="1923176" cy="1923160"/>
          </a:xfrm>
        </p:grpSpPr>
        <p:grpSp>
          <p:nvGrpSpPr>
            <p:cNvPr id="391" name="Google Shape;391;p24"/>
            <p:cNvGrpSpPr/>
            <p:nvPr/>
          </p:nvGrpSpPr>
          <p:grpSpPr>
            <a:xfrm>
              <a:off x="3352763" y="1169175"/>
              <a:ext cx="1923176" cy="1923160"/>
              <a:chOff x="3269636" y="2065447"/>
              <a:chExt cx="705532" cy="705526"/>
            </a:xfrm>
          </p:grpSpPr>
          <p:sp>
            <p:nvSpPr>
              <p:cNvPr id="392" name="Google Shape;392;p24"/>
              <p:cNvSpPr/>
              <p:nvPr/>
            </p:nvSpPr>
            <p:spPr>
              <a:xfrm>
                <a:off x="3269636" y="2065447"/>
                <a:ext cx="705532" cy="705526"/>
              </a:xfrm>
              <a:custGeom>
                <a:rect b="b" l="l" r="r" t="t"/>
                <a:pathLst>
                  <a:path extrusionOk="0" h="705526" w="705532">
                    <a:moveTo>
                      <a:pt x="677762" y="364812"/>
                    </a:moveTo>
                    <a:cubicBezTo>
                      <a:pt x="672036" y="357800"/>
                      <a:pt x="672036" y="347726"/>
                      <a:pt x="677762" y="340714"/>
                    </a:cubicBezTo>
                    <a:lnTo>
                      <a:pt x="701232" y="311958"/>
                    </a:lnTo>
                    <a:cubicBezTo>
                      <a:pt x="707889" y="303810"/>
                      <a:pt x="706680" y="291810"/>
                      <a:pt x="698533" y="285153"/>
                    </a:cubicBezTo>
                    <a:cubicBezTo>
                      <a:pt x="697977" y="284698"/>
                      <a:pt x="697396" y="284276"/>
                      <a:pt x="696793" y="283888"/>
                    </a:cubicBezTo>
                    <a:lnTo>
                      <a:pt x="665580" y="263790"/>
                    </a:lnTo>
                    <a:cubicBezTo>
                      <a:pt x="657971" y="258892"/>
                      <a:pt x="654858" y="249318"/>
                      <a:pt x="658131" y="240882"/>
                    </a:cubicBezTo>
                    <a:lnTo>
                      <a:pt x="671571" y="206269"/>
                    </a:lnTo>
                    <a:cubicBezTo>
                      <a:pt x="675381" y="196462"/>
                      <a:pt x="670518" y="185423"/>
                      <a:pt x="660712" y="181613"/>
                    </a:cubicBezTo>
                    <a:cubicBezTo>
                      <a:pt x="660046" y="181355"/>
                      <a:pt x="659366" y="181133"/>
                      <a:pt x="658674" y="180951"/>
                    </a:cubicBezTo>
                    <a:lnTo>
                      <a:pt x="622774" y="171483"/>
                    </a:lnTo>
                    <a:cubicBezTo>
                      <a:pt x="614024" y="169176"/>
                      <a:pt x="608104" y="161031"/>
                      <a:pt x="608611" y="151995"/>
                    </a:cubicBezTo>
                    <a:lnTo>
                      <a:pt x="610697" y="114924"/>
                    </a:lnTo>
                    <a:cubicBezTo>
                      <a:pt x="611286" y="104420"/>
                      <a:pt x="603249" y="95425"/>
                      <a:pt x="592745" y="94836"/>
                    </a:cubicBezTo>
                    <a:cubicBezTo>
                      <a:pt x="592033" y="94796"/>
                      <a:pt x="591320" y="94796"/>
                      <a:pt x="590608" y="94836"/>
                    </a:cubicBezTo>
                    <a:lnTo>
                      <a:pt x="553537" y="96922"/>
                    </a:lnTo>
                    <a:cubicBezTo>
                      <a:pt x="544502" y="97428"/>
                      <a:pt x="536356" y="91508"/>
                      <a:pt x="534049" y="82758"/>
                    </a:cubicBezTo>
                    <a:lnTo>
                      <a:pt x="524581" y="46858"/>
                    </a:lnTo>
                    <a:cubicBezTo>
                      <a:pt x="521897" y="36685"/>
                      <a:pt x="511474" y="30615"/>
                      <a:pt x="501301" y="33299"/>
                    </a:cubicBezTo>
                    <a:cubicBezTo>
                      <a:pt x="500611" y="33481"/>
                      <a:pt x="499930" y="33702"/>
                      <a:pt x="499264" y="33961"/>
                    </a:cubicBezTo>
                    <a:lnTo>
                      <a:pt x="464650" y="47401"/>
                    </a:lnTo>
                    <a:cubicBezTo>
                      <a:pt x="456214" y="50674"/>
                      <a:pt x="446640" y="47560"/>
                      <a:pt x="441742" y="39953"/>
                    </a:cubicBezTo>
                    <a:lnTo>
                      <a:pt x="421644" y="8739"/>
                    </a:lnTo>
                    <a:cubicBezTo>
                      <a:pt x="415949" y="-107"/>
                      <a:pt x="404160" y="-2660"/>
                      <a:pt x="395315" y="3036"/>
                    </a:cubicBezTo>
                    <a:cubicBezTo>
                      <a:pt x="394711" y="3424"/>
                      <a:pt x="394130" y="3846"/>
                      <a:pt x="393574" y="4300"/>
                    </a:cubicBezTo>
                    <a:lnTo>
                      <a:pt x="364818" y="27770"/>
                    </a:lnTo>
                    <a:cubicBezTo>
                      <a:pt x="357806" y="33496"/>
                      <a:pt x="347732" y="33496"/>
                      <a:pt x="340720" y="27770"/>
                    </a:cubicBezTo>
                    <a:lnTo>
                      <a:pt x="311964" y="4300"/>
                    </a:lnTo>
                    <a:cubicBezTo>
                      <a:pt x="303816" y="-2357"/>
                      <a:pt x="291816" y="-1148"/>
                      <a:pt x="285159" y="6999"/>
                    </a:cubicBezTo>
                    <a:cubicBezTo>
                      <a:pt x="284705" y="7555"/>
                      <a:pt x="284283" y="8136"/>
                      <a:pt x="283894" y="8739"/>
                    </a:cubicBezTo>
                    <a:lnTo>
                      <a:pt x="263796" y="39953"/>
                    </a:lnTo>
                    <a:cubicBezTo>
                      <a:pt x="258898" y="47560"/>
                      <a:pt x="249324" y="50674"/>
                      <a:pt x="240889" y="47401"/>
                    </a:cubicBezTo>
                    <a:lnTo>
                      <a:pt x="206275" y="33961"/>
                    </a:lnTo>
                    <a:cubicBezTo>
                      <a:pt x="196468" y="30151"/>
                      <a:pt x="185429" y="35014"/>
                      <a:pt x="181619" y="44821"/>
                    </a:cubicBezTo>
                    <a:cubicBezTo>
                      <a:pt x="181361" y="45487"/>
                      <a:pt x="181139" y="46167"/>
                      <a:pt x="180957" y="46858"/>
                    </a:cubicBezTo>
                    <a:lnTo>
                      <a:pt x="171489" y="82758"/>
                    </a:lnTo>
                    <a:cubicBezTo>
                      <a:pt x="169182" y="91508"/>
                      <a:pt x="161037" y="97428"/>
                      <a:pt x="152001" y="96922"/>
                    </a:cubicBezTo>
                    <a:lnTo>
                      <a:pt x="114930" y="94836"/>
                    </a:lnTo>
                    <a:cubicBezTo>
                      <a:pt x="104426" y="94246"/>
                      <a:pt x="95431" y="102283"/>
                      <a:pt x="94842" y="112787"/>
                    </a:cubicBezTo>
                    <a:cubicBezTo>
                      <a:pt x="94802" y="113499"/>
                      <a:pt x="94802" y="114212"/>
                      <a:pt x="94842" y="114924"/>
                    </a:cubicBezTo>
                    <a:lnTo>
                      <a:pt x="96928" y="151995"/>
                    </a:lnTo>
                    <a:cubicBezTo>
                      <a:pt x="97434" y="161031"/>
                      <a:pt x="91515" y="169176"/>
                      <a:pt x="82764" y="171483"/>
                    </a:cubicBezTo>
                    <a:lnTo>
                      <a:pt x="46864" y="180951"/>
                    </a:lnTo>
                    <a:cubicBezTo>
                      <a:pt x="36692" y="183635"/>
                      <a:pt x="30621" y="194058"/>
                      <a:pt x="33305" y="204231"/>
                    </a:cubicBezTo>
                    <a:cubicBezTo>
                      <a:pt x="33487" y="204922"/>
                      <a:pt x="33708" y="205603"/>
                      <a:pt x="33967" y="206269"/>
                    </a:cubicBezTo>
                    <a:lnTo>
                      <a:pt x="47407" y="240882"/>
                    </a:lnTo>
                    <a:cubicBezTo>
                      <a:pt x="50680" y="249319"/>
                      <a:pt x="47566" y="258892"/>
                      <a:pt x="39959" y="263790"/>
                    </a:cubicBezTo>
                    <a:lnTo>
                      <a:pt x="8745" y="283888"/>
                    </a:lnTo>
                    <a:cubicBezTo>
                      <a:pt x="-103" y="289580"/>
                      <a:pt x="-2661" y="301368"/>
                      <a:pt x="3031" y="310216"/>
                    </a:cubicBezTo>
                    <a:cubicBezTo>
                      <a:pt x="3420" y="310820"/>
                      <a:pt x="3843" y="311402"/>
                      <a:pt x="4297" y="311958"/>
                    </a:cubicBezTo>
                    <a:lnTo>
                      <a:pt x="27776" y="340714"/>
                    </a:lnTo>
                    <a:cubicBezTo>
                      <a:pt x="33503" y="347726"/>
                      <a:pt x="33503" y="357800"/>
                      <a:pt x="27776" y="364812"/>
                    </a:cubicBezTo>
                    <a:lnTo>
                      <a:pt x="4297" y="393568"/>
                    </a:lnTo>
                    <a:cubicBezTo>
                      <a:pt x="-2358" y="401717"/>
                      <a:pt x="-1146" y="413718"/>
                      <a:pt x="7003" y="420372"/>
                    </a:cubicBezTo>
                    <a:cubicBezTo>
                      <a:pt x="7559" y="420827"/>
                      <a:pt x="8141" y="421250"/>
                      <a:pt x="8745" y="421638"/>
                    </a:cubicBezTo>
                    <a:lnTo>
                      <a:pt x="39959" y="441736"/>
                    </a:lnTo>
                    <a:cubicBezTo>
                      <a:pt x="47566" y="446634"/>
                      <a:pt x="50680" y="456208"/>
                      <a:pt x="47407" y="464644"/>
                    </a:cubicBezTo>
                    <a:lnTo>
                      <a:pt x="33967" y="499258"/>
                    </a:lnTo>
                    <a:cubicBezTo>
                      <a:pt x="30157" y="509064"/>
                      <a:pt x="35020" y="520103"/>
                      <a:pt x="44827" y="523913"/>
                    </a:cubicBezTo>
                    <a:cubicBezTo>
                      <a:pt x="45493" y="524171"/>
                      <a:pt x="46173" y="524393"/>
                      <a:pt x="46864" y="524575"/>
                    </a:cubicBezTo>
                    <a:lnTo>
                      <a:pt x="82764" y="534043"/>
                    </a:lnTo>
                    <a:cubicBezTo>
                      <a:pt x="91515" y="536350"/>
                      <a:pt x="97434" y="544496"/>
                      <a:pt x="96928" y="553531"/>
                    </a:cubicBezTo>
                    <a:lnTo>
                      <a:pt x="94842" y="590602"/>
                    </a:lnTo>
                    <a:cubicBezTo>
                      <a:pt x="94252" y="601106"/>
                      <a:pt x="102289" y="610101"/>
                      <a:pt x="112793" y="610691"/>
                    </a:cubicBezTo>
                    <a:cubicBezTo>
                      <a:pt x="113505" y="610731"/>
                      <a:pt x="114218" y="610731"/>
                      <a:pt x="114930" y="610691"/>
                    </a:cubicBezTo>
                    <a:lnTo>
                      <a:pt x="152001" y="608605"/>
                    </a:lnTo>
                    <a:cubicBezTo>
                      <a:pt x="161037" y="608098"/>
                      <a:pt x="169182" y="614018"/>
                      <a:pt x="171489" y="622768"/>
                    </a:cubicBezTo>
                    <a:lnTo>
                      <a:pt x="180957" y="658668"/>
                    </a:lnTo>
                    <a:cubicBezTo>
                      <a:pt x="183641" y="668841"/>
                      <a:pt x="194065" y="674911"/>
                      <a:pt x="204237" y="672227"/>
                    </a:cubicBezTo>
                    <a:cubicBezTo>
                      <a:pt x="204928" y="672045"/>
                      <a:pt x="205609" y="671824"/>
                      <a:pt x="206275" y="671565"/>
                    </a:cubicBezTo>
                    <a:lnTo>
                      <a:pt x="240889" y="658125"/>
                    </a:lnTo>
                    <a:cubicBezTo>
                      <a:pt x="249324" y="654852"/>
                      <a:pt x="258898" y="657966"/>
                      <a:pt x="263796" y="665574"/>
                    </a:cubicBezTo>
                    <a:lnTo>
                      <a:pt x="283894" y="696787"/>
                    </a:lnTo>
                    <a:cubicBezTo>
                      <a:pt x="289590" y="705633"/>
                      <a:pt x="301378" y="708187"/>
                      <a:pt x="310224" y="702491"/>
                    </a:cubicBezTo>
                    <a:cubicBezTo>
                      <a:pt x="310828" y="702102"/>
                      <a:pt x="311409" y="701680"/>
                      <a:pt x="311964" y="701226"/>
                    </a:cubicBezTo>
                    <a:lnTo>
                      <a:pt x="340720" y="677756"/>
                    </a:lnTo>
                    <a:cubicBezTo>
                      <a:pt x="347732" y="672030"/>
                      <a:pt x="357806" y="672030"/>
                      <a:pt x="364818" y="677756"/>
                    </a:cubicBezTo>
                    <a:lnTo>
                      <a:pt x="393574" y="701226"/>
                    </a:lnTo>
                    <a:cubicBezTo>
                      <a:pt x="401722" y="707883"/>
                      <a:pt x="413723" y="706674"/>
                      <a:pt x="420380" y="698527"/>
                    </a:cubicBezTo>
                    <a:cubicBezTo>
                      <a:pt x="420834" y="697971"/>
                      <a:pt x="421256" y="697390"/>
                      <a:pt x="421644" y="696787"/>
                    </a:cubicBezTo>
                    <a:lnTo>
                      <a:pt x="441742" y="665574"/>
                    </a:lnTo>
                    <a:cubicBezTo>
                      <a:pt x="446640" y="657966"/>
                      <a:pt x="456215" y="654852"/>
                      <a:pt x="464650" y="658125"/>
                    </a:cubicBezTo>
                    <a:lnTo>
                      <a:pt x="499264" y="671565"/>
                    </a:lnTo>
                    <a:cubicBezTo>
                      <a:pt x="509071" y="675375"/>
                      <a:pt x="520109" y="670512"/>
                      <a:pt x="523919" y="660705"/>
                    </a:cubicBezTo>
                    <a:cubicBezTo>
                      <a:pt x="524177" y="660040"/>
                      <a:pt x="524399" y="659359"/>
                      <a:pt x="524581" y="658668"/>
                    </a:cubicBezTo>
                    <a:lnTo>
                      <a:pt x="534049" y="622768"/>
                    </a:lnTo>
                    <a:cubicBezTo>
                      <a:pt x="536356" y="614018"/>
                      <a:pt x="544502" y="608098"/>
                      <a:pt x="553537" y="608605"/>
                    </a:cubicBezTo>
                    <a:lnTo>
                      <a:pt x="590608" y="610691"/>
                    </a:lnTo>
                    <a:cubicBezTo>
                      <a:pt x="601113" y="611280"/>
                      <a:pt x="610107" y="603243"/>
                      <a:pt x="610697" y="592739"/>
                    </a:cubicBezTo>
                    <a:cubicBezTo>
                      <a:pt x="610737" y="592027"/>
                      <a:pt x="610737" y="591314"/>
                      <a:pt x="610697" y="590602"/>
                    </a:cubicBezTo>
                    <a:lnTo>
                      <a:pt x="608611" y="553531"/>
                    </a:lnTo>
                    <a:cubicBezTo>
                      <a:pt x="608104" y="544496"/>
                      <a:pt x="614024" y="536350"/>
                      <a:pt x="622774" y="534043"/>
                    </a:cubicBezTo>
                    <a:lnTo>
                      <a:pt x="658674" y="524575"/>
                    </a:lnTo>
                    <a:cubicBezTo>
                      <a:pt x="668847" y="521891"/>
                      <a:pt x="674917" y="511468"/>
                      <a:pt x="672233" y="501295"/>
                    </a:cubicBezTo>
                    <a:cubicBezTo>
                      <a:pt x="672051" y="500604"/>
                      <a:pt x="671830" y="499923"/>
                      <a:pt x="671571" y="499258"/>
                    </a:cubicBezTo>
                    <a:lnTo>
                      <a:pt x="658131" y="464644"/>
                    </a:lnTo>
                    <a:cubicBezTo>
                      <a:pt x="654858" y="456207"/>
                      <a:pt x="657972" y="446634"/>
                      <a:pt x="665580" y="441736"/>
                    </a:cubicBezTo>
                    <a:lnTo>
                      <a:pt x="696793" y="421638"/>
                    </a:lnTo>
                    <a:cubicBezTo>
                      <a:pt x="705639" y="415942"/>
                      <a:pt x="708193" y="404154"/>
                      <a:pt x="702497" y="395308"/>
                    </a:cubicBezTo>
                    <a:cubicBezTo>
                      <a:pt x="702108" y="394704"/>
                      <a:pt x="701686" y="394123"/>
                      <a:pt x="701232" y="393568"/>
                    </a:cubicBezTo>
                    <a:close/>
                    <a:moveTo>
                      <a:pt x="352769" y="600413"/>
                    </a:moveTo>
                    <a:cubicBezTo>
                      <a:pt x="215996" y="600413"/>
                      <a:pt x="105119" y="489536"/>
                      <a:pt x="105119" y="352763"/>
                    </a:cubicBezTo>
                    <a:cubicBezTo>
                      <a:pt x="105119" y="215990"/>
                      <a:pt x="215996" y="105113"/>
                      <a:pt x="352769" y="105113"/>
                    </a:cubicBezTo>
                    <a:cubicBezTo>
                      <a:pt x="489542" y="105113"/>
                      <a:pt x="600419" y="215990"/>
                      <a:pt x="600419" y="352763"/>
                    </a:cubicBezTo>
                    <a:cubicBezTo>
                      <a:pt x="600267" y="489473"/>
                      <a:pt x="489480" y="600261"/>
                      <a:pt x="352769" y="600413"/>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4"/>
              <p:cNvSpPr/>
              <p:nvPr/>
            </p:nvSpPr>
            <p:spPr>
              <a:xfrm>
                <a:off x="3403329" y="2199135"/>
                <a:ext cx="438150" cy="438150"/>
              </a:xfrm>
              <a:custGeom>
                <a:rect b="b" l="l" r="r" t="t"/>
                <a:pathLst>
                  <a:path extrusionOk="0" h="438150" w="438150">
                    <a:moveTo>
                      <a:pt x="219075" y="0"/>
                    </a:moveTo>
                    <a:cubicBezTo>
                      <a:pt x="340010" y="136"/>
                      <a:pt x="438014" y="98140"/>
                      <a:pt x="438150" y="219075"/>
                    </a:cubicBezTo>
                    <a:cubicBezTo>
                      <a:pt x="438150" y="340066"/>
                      <a:pt x="340067" y="438150"/>
                      <a:pt x="219075" y="438150"/>
                    </a:cubicBezTo>
                    <a:cubicBezTo>
                      <a:pt x="98084" y="438150"/>
                      <a:pt x="0" y="340066"/>
                      <a:pt x="0" y="219075"/>
                    </a:cubicBezTo>
                    <a:cubicBezTo>
                      <a:pt x="0" y="98084"/>
                      <a:pt x="98084" y="0"/>
                      <a:pt x="219075" y="0"/>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sp>
          <p:nvSpPr>
            <p:cNvPr id="394" name="Google Shape;394;p24"/>
            <p:cNvSpPr txBox="1"/>
            <p:nvPr/>
          </p:nvSpPr>
          <p:spPr>
            <a:xfrm>
              <a:off x="3352763" y="1555119"/>
              <a:ext cx="1923174" cy="109656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3200"/>
                <a:buFont typeface="Arial"/>
                <a:buNone/>
              </a:pPr>
              <a:r>
                <a:rPr lang="en-US" sz="3200">
                  <a:solidFill>
                    <a:schemeClr val="lt1"/>
                  </a:solidFill>
                  <a:latin typeface="Calibri"/>
                  <a:ea typeface="Calibri"/>
                  <a:cs typeface="Calibri"/>
                  <a:sym typeface="Calibri"/>
                </a:rPr>
                <a:t>1</a:t>
              </a: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descr="A group of painted rocks&#10;&#10;Description automatically generated" id="401" name="Google Shape;401;p25"/>
          <p:cNvPicPr preferRelativeResize="0"/>
          <p:nvPr/>
        </p:nvPicPr>
        <p:blipFill rotWithShape="1">
          <a:blip r:embed="rId3">
            <a:alphaModFix/>
          </a:blip>
          <a:srcRect b="0" l="0" r="0" t="0"/>
          <a:stretch/>
        </p:blipFill>
        <p:spPr>
          <a:xfrm>
            <a:off x="973118" y="2135850"/>
            <a:ext cx="3995697" cy="4076238"/>
          </a:xfrm>
          <a:prstGeom prst="rect">
            <a:avLst/>
          </a:prstGeom>
          <a:noFill/>
          <a:ln cap="flat" cmpd="sng" w="9525">
            <a:solidFill>
              <a:schemeClr val="lt2"/>
            </a:solidFill>
            <a:prstDash val="solid"/>
            <a:round/>
            <a:headEnd len="sm" w="sm" type="none"/>
            <a:tailEnd len="sm" w="sm" type="none"/>
          </a:ln>
        </p:spPr>
      </p:pic>
      <p:pic>
        <p:nvPicPr>
          <p:cNvPr descr="A white background with blue text&#10;&#10;Description automatically generated" id="402" name="Google Shape;402;p25"/>
          <p:cNvPicPr preferRelativeResize="0"/>
          <p:nvPr/>
        </p:nvPicPr>
        <p:blipFill rotWithShape="1">
          <a:blip r:embed="rId4">
            <a:alphaModFix/>
          </a:blip>
          <a:srcRect b="0" l="0" r="0" t="0"/>
          <a:stretch/>
        </p:blipFill>
        <p:spPr>
          <a:xfrm>
            <a:off x="5228492" y="4019908"/>
            <a:ext cx="6486965" cy="1793763"/>
          </a:xfrm>
          <a:prstGeom prst="rect">
            <a:avLst/>
          </a:prstGeom>
          <a:noFill/>
          <a:ln cap="flat" cmpd="sng" w="9525">
            <a:solidFill>
              <a:schemeClr val="lt2"/>
            </a:solidFill>
            <a:prstDash val="solid"/>
            <a:round/>
            <a:headEnd len="sm" w="sm" type="none"/>
            <a:tailEnd len="sm" w="sm" type="none"/>
          </a:ln>
        </p:spPr>
      </p:pic>
      <p:sp>
        <p:nvSpPr>
          <p:cNvPr id="403" name="Google Shape;403;p25"/>
          <p:cNvSpPr/>
          <p:nvPr/>
        </p:nvSpPr>
        <p:spPr>
          <a:xfrm>
            <a:off x="941099" y="4547575"/>
            <a:ext cx="3844483" cy="1161350"/>
          </a:xfrm>
          <a:prstGeom prst="rect">
            <a:avLst/>
          </a:prstGeom>
          <a:noFill/>
          <a:ln cap="flat" cmpd="sng" w="28575">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cxnSp>
        <p:nvCxnSpPr>
          <p:cNvPr id="404" name="Google Shape;404;p25"/>
          <p:cNvCxnSpPr/>
          <p:nvPr/>
        </p:nvCxnSpPr>
        <p:spPr>
          <a:xfrm>
            <a:off x="4785582" y="5039211"/>
            <a:ext cx="505433" cy="0"/>
          </a:xfrm>
          <a:prstGeom prst="straightConnector1">
            <a:avLst/>
          </a:prstGeom>
          <a:noFill/>
          <a:ln cap="flat" cmpd="sng" w="28575">
            <a:solidFill>
              <a:schemeClr val="accent2"/>
            </a:solidFill>
            <a:prstDash val="dash"/>
            <a:miter lim="800000"/>
            <a:headEnd len="sm" w="sm" type="none"/>
            <a:tailEnd len="med" w="med" type="triangle"/>
          </a:ln>
        </p:spPr>
      </p:cxnSp>
      <p:sp>
        <p:nvSpPr>
          <p:cNvPr id="405" name="Google Shape;405;p25"/>
          <p:cNvSpPr txBox="1"/>
          <p:nvPr>
            <p:ph type="title"/>
          </p:nvPr>
        </p:nvSpPr>
        <p:spPr>
          <a:xfrm>
            <a:off x="1849609" y="34360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Create inspiration around loved                                            ones as a reason for a gift in a                               Will</a:t>
            </a:r>
            <a:endParaRPr/>
          </a:p>
        </p:txBody>
      </p:sp>
      <p:grpSp>
        <p:nvGrpSpPr>
          <p:cNvPr id="406" name="Google Shape;406;p25"/>
          <p:cNvGrpSpPr/>
          <p:nvPr/>
        </p:nvGrpSpPr>
        <p:grpSpPr>
          <a:xfrm>
            <a:off x="419377" y="343605"/>
            <a:ext cx="895073" cy="850832"/>
            <a:chOff x="3352763" y="1169175"/>
            <a:chExt cx="1923176" cy="1923160"/>
          </a:xfrm>
        </p:grpSpPr>
        <p:grpSp>
          <p:nvGrpSpPr>
            <p:cNvPr id="407" name="Google Shape;407;p25"/>
            <p:cNvGrpSpPr/>
            <p:nvPr/>
          </p:nvGrpSpPr>
          <p:grpSpPr>
            <a:xfrm>
              <a:off x="3352763" y="1169175"/>
              <a:ext cx="1923176" cy="1923160"/>
              <a:chOff x="3269636" y="2065447"/>
              <a:chExt cx="705532" cy="705526"/>
            </a:xfrm>
          </p:grpSpPr>
          <p:sp>
            <p:nvSpPr>
              <p:cNvPr id="408" name="Google Shape;408;p25"/>
              <p:cNvSpPr/>
              <p:nvPr/>
            </p:nvSpPr>
            <p:spPr>
              <a:xfrm>
                <a:off x="3269636" y="2065447"/>
                <a:ext cx="705532" cy="705526"/>
              </a:xfrm>
              <a:custGeom>
                <a:rect b="b" l="l" r="r" t="t"/>
                <a:pathLst>
                  <a:path extrusionOk="0" h="705526" w="705532">
                    <a:moveTo>
                      <a:pt x="677762" y="364812"/>
                    </a:moveTo>
                    <a:cubicBezTo>
                      <a:pt x="672036" y="357800"/>
                      <a:pt x="672036" y="347726"/>
                      <a:pt x="677762" y="340714"/>
                    </a:cubicBezTo>
                    <a:lnTo>
                      <a:pt x="701232" y="311958"/>
                    </a:lnTo>
                    <a:cubicBezTo>
                      <a:pt x="707889" y="303810"/>
                      <a:pt x="706680" y="291810"/>
                      <a:pt x="698533" y="285153"/>
                    </a:cubicBezTo>
                    <a:cubicBezTo>
                      <a:pt x="697977" y="284698"/>
                      <a:pt x="697396" y="284276"/>
                      <a:pt x="696793" y="283888"/>
                    </a:cubicBezTo>
                    <a:lnTo>
                      <a:pt x="665580" y="263790"/>
                    </a:lnTo>
                    <a:cubicBezTo>
                      <a:pt x="657971" y="258892"/>
                      <a:pt x="654858" y="249318"/>
                      <a:pt x="658131" y="240882"/>
                    </a:cubicBezTo>
                    <a:lnTo>
                      <a:pt x="671571" y="206269"/>
                    </a:lnTo>
                    <a:cubicBezTo>
                      <a:pt x="675381" y="196462"/>
                      <a:pt x="670518" y="185423"/>
                      <a:pt x="660712" y="181613"/>
                    </a:cubicBezTo>
                    <a:cubicBezTo>
                      <a:pt x="660046" y="181355"/>
                      <a:pt x="659366" y="181133"/>
                      <a:pt x="658674" y="180951"/>
                    </a:cubicBezTo>
                    <a:lnTo>
                      <a:pt x="622774" y="171483"/>
                    </a:lnTo>
                    <a:cubicBezTo>
                      <a:pt x="614024" y="169176"/>
                      <a:pt x="608104" y="161031"/>
                      <a:pt x="608611" y="151995"/>
                    </a:cubicBezTo>
                    <a:lnTo>
                      <a:pt x="610697" y="114924"/>
                    </a:lnTo>
                    <a:cubicBezTo>
                      <a:pt x="611286" y="104420"/>
                      <a:pt x="603249" y="95425"/>
                      <a:pt x="592745" y="94836"/>
                    </a:cubicBezTo>
                    <a:cubicBezTo>
                      <a:pt x="592033" y="94796"/>
                      <a:pt x="591320" y="94796"/>
                      <a:pt x="590608" y="94836"/>
                    </a:cubicBezTo>
                    <a:lnTo>
                      <a:pt x="553537" y="96922"/>
                    </a:lnTo>
                    <a:cubicBezTo>
                      <a:pt x="544502" y="97428"/>
                      <a:pt x="536356" y="91508"/>
                      <a:pt x="534049" y="82758"/>
                    </a:cubicBezTo>
                    <a:lnTo>
                      <a:pt x="524581" y="46858"/>
                    </a:lnTo>
                    <a:cubicBezTo>
                      <a:pt x="521897" y="36685"/>
                      <a:pt x="511474" y="30615"/>
                      <a:pt x="501301" y="33299"/>
                    </a:cubicBezTo>
                    <a:cubicBezTo>
                      <a:pt x="500611" y="33481"/>
                      <a:pt x="499930" y="33702"/>
                      <a:pt x="499264" y="33961"/>
                    </a:cubicBezTo>
                    <a:lnTo>
                      <a:pt x="464650" y="47401"/>
                    </a:lnTo>
                    <a:cubicBezTo>
                      <a:pt x="456214" y="50674"/>
                      <a:pt x="446640" y="47560"/>
                      <a:pt x="441742" y="39953"/>
                    </a:cubicBezTo>
                    <a:lnTo>
                      <a:pt x="421644" y="8739"/>
                    </a:lnTo>
                    <a:cubicBezTo>
                      <a:pt x="415949" y="-107"/>
                      <a:pt x="404160" y="-2660"/>
                      <a:pt x="395315" y="3036"/>
                    </a:cubicBezTo>
                    <a:cubicBezTo>
                      <a:pt x="394711" y="3424"/>
                      <a:pt x="394130" y="3846"/>
                      <a:pt x="393574" y="4300"/>
                    </a:cubicBezTo>
                    <a:lnTo>
                      <a:pt x="364818" y="27770"/>
                    </a:lnTo>
                    <a:cubicBezTo>
                      <a:pt x="357806" y="33496"/>
                      <a:pt x="347732" y="33496"/>
                      <a:pt x="340720" y="27770"/>
                    </a:cubicBezTo>
                    <a:lnTo>
                      <a:pt x="311964" y="4300"/>
                    </a:lnTo>
                    <a:cubicBezTo>
                      <a:pt x="303816" y="-2357"/>
                      <a:pt x="291816" y="-1148"/>
                      <a:pt x="285159" y="6999"/>
                    </a:cubicBezTo>
                    <a:cubicBezTo>
                      <a:pt x="284705" y="7555"/>
                      <a:pt x="284283" y="8136"/>
                      <a:pt x="283894" y="8739"/>
                    </a:cubicBezTo>
                    <a:lnTo>
                      <a:pt x="263796" y="39953"/>
                    </a:lnTo>
                    <a:cubicBezTo>
                      <a:pt x="258898" y="47560"/>
                      <a:pt x="249324" y="50674"/>
                      <a:pt x="240889" y="47401"/>
                    </a:cubicBezTo>
                    <a:lnTo>
                      <a:pt x="206275" y="33961"/>
                    </a:lnTo>
                    <a:cubicBezTo>
                      <a:pt x="196468" y="30151"/>
                      <a:pt x="185429" y="35014"/>
                      <a:pt x="181619" y="44821"/>
                    </a:cubicBezTo>
                    <a:cubicBezTo>
                      <a:pt x="181361" y="45487"/>
                      <a:pt x="181139" y="46167"/>
                      <a:pt x="180957" y="46858"/>
                    </a:cubicBezTo>
                    <a:lnTo>
                      <a:pt x="171489" y="82758"/>
                    </a:lnTo>
                    <a:cubicBezTo>
                      <a:pt x="169182" y="91508"/>
                      <a:pt x="161037" y="97428"/>
                      <a:pt x="152001" y="96922"/>
                    </a:cubicBezTo>
                    <a:lnTo>
                      <a:pt x="114930" y="94836"/>
                    </a:lnTo>
                    <a:cubicBezTo>
                      <a:pt x="104426" y="94246"/>
                      <a:pt x="95431" y="102283"/>
                      <a:pt x="94842" y="112787"/>
                    </a:cubicBezTo>
                    <a:cubicBezTo>
                      <a:pt x="94802" y="113499"/>
                      <a:pt x="94802" y="114212"/>
                      <a:pt x="94842" y="114924"/>
                    </a:cubicBezTo>
                    <a:lnTo>
                      <a:pt x="96928" y="151995"/>
                    </a:lnTo>
                    <a:cubicBezTo>
                      <a:pt x="97434" y="161031"/>
                      <a:pt x="91515" y="169176"/>
                      <a:pt x="82764" y="171483"/>
                    </a:cubicBezTo>
                    <a:lnTo>
                      <a:pt x="46864" y="180951"/>
                    </a:lnTo>
                    <a:cubicBezTo>
                      <a:pt x="36692" y="183635"/>
                      <a:pt x="30621" y="194058"/>
                      <a:pt x="33305" y="204231"/>
                    </a:cubicBezTo>
                    <a:cubicBezTo>
                      <a:pt x="33487" y="204922"/>
                      <a:pt x="33708" y="205603"/>
                      <a:pt x="33967" y="206269"/>
                    </a:cubicBezTo>
                    <a:lnTo>
                      <a:pt x="47407" y="240882"/>
                    </a:lnTo>
                    <a:cubicBezTo>
                      <a:pt x="50680" y="249319"/>
                      <a:pt x="47566" y="258892"/>
                      <a:pt x="39959" y="263790"/>
                    </a:cubicBezTo>
                    <a:lnTo>
                      <a:pt x="8745" y="283888"/>
                    </a:lnTo>
                    <a:cubicBezTo>
                      <a:pt x="-103" y="289580"/>
                      <a:pt x="-2661" y="301368"/>
                      <a:pt x="3031" y="310216"/>
                    </a:cubicBezTo>
                    <a:cubicBezTo>
                      <a:pt x="3420" y="310820"/>
                      <a:pt x="3843" y="311402"/>
                      <a:pt x="4297" y="311958"/>
                    </a:cubicBezTo>
                    <a:lnTo>
                      <a:pt x="27776" y="340714"/>
                    </a:lnTo>
                    <a:cubicBezTo>
                      <a:pt x="33503" y="347726"/>
                      <a:pt x="33503" y="357800"/>
                      <a:pt x="27776" y="364812"/>
                    </a:cubicBezTo>
                    <a:lnTo>
                      <a:pt x="4297" y="393568"/>
                    </a:lnTo>
                    <a:cubicBezTo>
                      <a:pt x="-2358" y="401717"/>
                      <a:pt x="-1146" y="413718"/>
                      <a:pt x="7003" y="420372"/>
                    </a:cubicBezTo>
                    <a:cubicBezTo>
                      <a:pt x="7559" y="420827"/>
                      <a:pt x="8141" y="421250"/>
                      <a:pt x="8745" y="421638"/>
                    </a:cubicBezTo>
                    <a:lnTo>
                      <a:pt x="39959" y="441736"/>
                    </a:lnTo>
                    <a:cubicBezTo>
                      <a:pt x="47566" y="446634"/>
                      <a:pt x="50680" y="456208"/>
                      <a:pt x="47407" y="464644"/>
                    </a:cubicBezTo>
                    <a:lnTo>
                      <a:pt x="33967" y="499258"/>
                    </a:lnTo>
                    <a:cubicBezTo>
                      <a:pt x="30157" y="509064"/>
                      <a:pt x="35020" y="520103"/>
                      <a:pt x="44827" y="523913"/>
                    </a:cubicBezTo>
                    <a:cubicBezTo>
                      <a:pt x="45493" y="524171"/>
                      <a:pt x="46173" y="524393"/>
                      <a:pt x="46864" y="524575"/>
                    </a:cubicBezTo>
                    <a:lnTo>
                      <a:pt x="82764" y="534043"/>
                    </a:lnTo>
                    <a:cubicBezTo>
                      <a:pt x="91515" y="536350"/>
                      <a:pt x="97434" y="544496"/>
                      <a:pt x="96928" y="553531"/>
                    </a:cubicBezTo>
                    <a:lnTo>
                      <a:pt x="94842" y="590602"/>
                    </a:lnTo>
                    <a:cubicBezTo>
                      <a:pt x="94252" y="601106"/>
                      <a:pt x="102289" y="610101"/>
                      <a:pt x="112793" y="610691"/>
                    </a:cubicBezTo>
                    <a:cubicBezTo>
                      <a:pt x="113505" y="610731"/>
                      <a:pt x="114218" y="610731"/>
                      <a:pt x="114930" y="610691"/>
                    </a:cubicBezTo>
                    <a:lnTo>
                      <a:pt x="152001" y="608605"/>
                    </a:lnTo>
                    <a:cubicBezTo>
                      <a:pt x="161037" y="608098"/>
                      <a:pt x="169182" y="614018"/>
                      <a:pt x="171489" y="622768"/>
                    </a:cubicBezTo>
                    <a:lnTo>
                      <a:pt x="180957" y="658668"/>
                    </a:lnTo>
                    <a:cubicBezTo>
                      <a:pt x="183641" y="668841"/>
                      <a:pt x="194065" y="674911"/>
                      <a:pt x="204237" y="672227"/>
                    </a:cubicBezTo>
                    <a:cubicBezTo>
                      <a:pt x="204928" y="672045"/>
                      <a:pt x="205609" y="671824"/>
                      <a:pt x="206275" y="671565"/>
                    </a:cubicBezTo>
                    <a:lnTo>
                      <a:pt x="240889" y="658125"/>
                    </a:lnTo>
                    <a:cubicBezTo>
                      <a:pt x="249324" y="654852"/>
                      <a:pt x="258898" y="657966"/>
                      <a:pt x="263796" y="665574"/>
                    </a:cubicBezTo>
                    <a:lnTo>
                      <a:pt x="283894" y="696787"/>
                    </a:lnTo>
                    <a:cubicBezTo>
                      <a:pt x="289590" y="705633"/>
                      <a:pt x="301378" y="708187"/>
                      <a:pt x="310224" y="702491"/>
                    </a:cubicBezTo>
                    <a:cubicBezTo>
                      <a:pt x="310828" y="702102"/>
                      <a:pt x="311409" y="701680"/>
                      <a:pt x="311964" y="701226"/>
                    </a:cubicBezTo>
                    <a:lnTo>
                      <a:pt x="340720" y="677756"/>
                    </a:lnTo>
                    <a:cubicBezTo>
                      <a:pt x="347732" y="672030"/>
                      <a:pt x="357806" y="672030"/>
                      <a:pt x="364818" y="677756"/>
                    </a:cubicBezTo>
                    <a:lnTo>
                      <a:pt x="393574" y="701226"/>
                    </a:lnTo>
                    <a:cubicBezTo>
                      <a:pt x="401722" y="707883"/>
                      <a:pt x="413723" y="706674"/>
                      <a:pt x="420380" y="698527"/>
                    </a:cubicBezTo>
                    <a:cubicBezTo>
                      <a:pt x="420834" y="697971"/>
                      <a:pt x="421256" y="697390"/>
                      <a:pt x="421644" y="696787"/>
                    </a:cubicBezTo>
                    <a:lnTo>
                      <a:pt x="441742" y="665574"/>
                    </a:lnTo>
                    <a:cubicBezTo>
                      <a:pt x="446640" y="657966"/>
                      <a:pt x="456215" y="654852"/>
                      <a:pt x="464650" y="658125"/>
                    </a:cubicBezTo>
                    <a:lnTo>
                      <a:pt x="499264" y="671565"/>
                    </a:lnTo>
                    <a:cubicBezTo>
                      <a:pt x="509071" y="675375"/>
                      <a:pt x="520109" y="670512"/>
                      <a:pt x="523919" y="660705"/>
                    </a:cubicBezTo>
                    <a:cubicBezTo>
                      <a:pt x="524177" y="660040"/>
                      <a:pt x="524399" y="659359"/>
                      <a:pt x="524581" y="658668"/>
                    </a:cubicBezTo>
                    <a:lnTo>
                      <a:pt x="534049" y="622768"/>
                    </a:lnTo>
                    <a:cubicBezTo>
                      <a:pt x="536356" y="614018"/>
                      <a:pt x="544502" y="608098"/>
                      <a:pt x="553537" y="608605"/>
                    </a:cubicBezTo>
                    <a:lnTo>
                      <a:pt x="590608" y="610691"/>
                    </a:lnTo>
                    <a:cubicBezTo>
                      <a:pt x="601113" y="611280"/>
                      <a:pt x="610107" y="603243"/>
                      <a:pt x="610697" y="592739"/>
                    </a:cubicBezTo>
                    <a:cubicBezTo>
                      <a:pt x="610737" y="592027"/>
                      <a:pt x="610737" y="591314"/>
                      <a:pt x="610697" y="590602"/>
                    </a:cubicBezTo>
                    <a:lnTo>
                      <a:pt x="608611" y="553531"/>
                    </a:lnTo>
                    <a:cubicBezTo>
                      <a:pt x="608104" y="544496"/>
                      <a:pt x="614024" y="536350"/>
                      <a:pt x="622774" y="534043"/>
                    </a:cubicBezTo>
                    <a:lnTo>
                      <a:pt x="658674" y="524575"/>
                    </a:lnTo>
                    <a:cubicBezTo>
                      <a:pt x="668847" y="521891"/>
                      <a:pt x="674917" y="511468"/>
                      <a:pt x="672233" y="501295"/>
                    </a:cubicBezTo>
                    <a:cubicBezTo>
                      <a:pt x="672051" y="500604"/>
                      <a:pt x="671830" y="499923"/>
                      <a:pt x="671571" y="499258"/>
                    </a:cubicBezTo>
                    <a:lnTo>
                      <a:pt x="658131" y="464644"/>
                    </a:lnTo>
                    <a:cubicBezTo>
                      <a:pt x="654858" y="456207"/>
                      <a:pt x="657972" y="446634"/>
                      <a:pt x="665580" y="441736"/>
                    </a:cubicBezTo>
                    <a:lnTo>
                      <a:pt x="696793" y="421638"/>
                    </a:lnTo>
                    <a:cubicBezTo>
                      <a:pt x="705639" y="415942"/>
                      <a:pt x="708193" y="404154"/>
                      <a:pt x="702497" y="395308"/>
                    </a:cubicBezTo>
                    <a:cubicBezTo>
                      <a:pt x="702108" y="394704"/>
                      <a:pt x="701686" y="394123"/>
                      <a:pt x="701232" y="393568"/>
                    </a:cubicBezTo>
                    <a:close/>
                    <a:moveTo>
                      <a:pt x="352769" y="600413"/>
                    </a:moveTo>
                    <a:cubicBezTo>
                      <a:pt x="215996" y="600413"/>
                      <a:pt x="105119" y="489536"/>
                      <a:pt x="105119" y="352763"/>
                    </a:cubicBezTo>
                    <a:cubicBezTo>
                      <a:pt x="105119" y="215990"/>
                      <a:pt x="215996" y="105113"/>
                      <a:pt x="352769" y="105113"/>
                    </a:cubicBezTo>
                    <a:cubicBezTo>
                      <a:pt x="489542" y="105113"/>
                      <a:pt x="600419" y="215990"/>
                      <a:pt x="600419" y="352763"/>
                    </a:cubicBezTo>
                    <a:cubicBezTo>
                      <a:pt x="600267" y="489473"/>
                      <a:pt x="489480" y="600261"/>
                      <a:pt x="352769" y="600413"/>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25"/>
              <p:cNvSpPr/>
              <p:nvPr/>
            </p:nvSpPr>
            <p:spPr>
              <a:xfrm>
                <a:off x="3403329" y="2199135"/>
                <a:ext cx="438150" cy="438150"/>
              </a:xfrm>
              <a:custGeom>
                <a:rect b="b" l="l" r="r" t="t"/>
                <a:pathLst>
                  <a:path extrusionOk="0" h="438150" w="438150">
                    <a:moveTo>
                      <a:pt x="219075" y="0"/>
                    </a:moveTo>
                    <a:cubicBezTo>
                      <a:pt x="340010" y="136"/>
                      <a:pt x="438014" y="98140"/>
                      <a:pt x="438150" y="219075"/>
                    </a:cubicBezTo>
                    <a:cubicBezTo>
                      <a:pt x="438150" y="340066"/>
                      <a:pt x="340067" y="438150"/>
                      <a:pt x="219075" y="438150"/>
                    </a:cubicBezTo>
                    <a:cubicBezTo>
                      <a:pt x="98084" y="438150"/>
                      <a:pt x="0" y="340066"/>
                      <a:pt x="0" y="219075"/>
                    </a:cubicBezTo>
                    <a:cubicBezTo>
                      <a:pt x="0" y="98084"/>
                      <a:pt x="98084" y="0"/>
                      <a:pt x="219075" y="0"/>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sp>
          <p:nvSpPr>
            <p:cNvPr id="410" name="Google Shape;410;p25"/>
            <p:cNvSpPr txBox="1"/>
            <p:nvPr/>
          </p:nvSpPr>
          <p:spPr>
            <a:xfrm>
              <a:off x="3352763" y="1555119"/>
              <a:ext cx="1923174" cy="109656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3200"/>
                <a:buFont typeface="Arial"/>
                <a:buNone/>
              </a:pPr>
              <a:r>
                <a:rPr lang="en-US" sz="3200">
                  <a:solidFill>
                    <a:schemeClr val="lt1"/>
                  </a:solidFill>
                  <a:latin typeface="Calibri"/>
                  <a:ea typeface="Calibri"/>
                  <a:cs typeface="Calibri"/>
                  <a:sym typeface="Calibri"/>
                </a:rPr>
                <a:t>2</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descr="Graphical user interface, website&#10;&#10;Description automatically generated" id="417" name="Google Shape;417;p26"/>
          <p:cNvPicPr preferRelativeResize="0"/>
          <p:nvPr/>
        </p:nvPicPr>
        <p:blipFill rotWithShape="1">
          <a:blip r:embed="rId3">
            <a:alphaModFix/>
          </a:blip>
          <a:srcRect b="0" l="0" r="0" t="0"/>
          <a:stretch/>
        </p:blipFill>
        <p:spPr>
          <a:xfrm>
            <a:off x="1106288" y="2191185"/>
            <a:ext cx="4400699" cy="4183900"/>
          </a:xfrm>
          <a:prstGeom prst="rect">
            <a:avLst/>
          </a:prstGeom>
          <a:noFill/>
          <a:ln cap="flat" cmpd="sng" w="9525">
            <a:solidFill>
              <a:schemeClr val="lt2"/>
            </a:solidFill>
            <a:prstDash val="solid"/>
            <a:round/>
            <a:headEnd len="sm" w="sm" type="none"/>
            <a:tailEnd len="sm" w="sm" type="none"/>
          </a:ln>
        </p:spPr>
      </p:pic>
      <p:pic>
        <p:nvPicPr>
          <p:cNvPr descr="A person reading a letter&#10;&#10;Description automatically generated" id="418" name="Google Shape;418;p26"/>
          <p:cNvPicPr preferRelativeResize="0"/>
          <p:nvPr/>
        </p:nvPicPr>
        <p:blipFill rotWithShape="1">
          <a:blip r:embed="rId4">
            <a:alphaModFix/>
          </a:blip>
          <a:srcRect b="0" l="0" r="0" t="0"/>
          <a:stretch/>
        </p:blipFill>
        <p:spPr>
          <a:xfrm>
            <a:off x="6136301" y="2191184"/>
            <a:ext cx="3087815" cy="4165165"/>
          </a:xfrm>
          <a:prstGeom prst="rect">
            <a:avLst/>
          </a:prstGeom>
          <a:noFill/>
          <a:ln cap="flat" cmpd="sng" w="9525">
            <a:solidFill>
              <a:schemeClr val="lt2"/>
            </a:solidFill>
            <a:prstDash val="solid"/>
            <a:round/>
            <a:headEnd len="sm" w="sm" type="none"/>
            <a:tailEnd len="sm" w="sm" type="none"/>
          </a:ln>
        </p:spPr>
      </p:pic>
      <p:sp>
        <p:nvSpPr>
          <p:cNvPr id="419" name="Google Shape;419;p26"/>
          <p:cNvSpPr/>
          <p:nvPr/>
        </p:nvSpPr>
        <p:spPr>
          <a:xfrm>
            <a:off x="4335287" y="5018710"/>
            <a:ext cx="998024" cy="1339118"/>
          </a:xfrm>
          <a:prstGeom prst="rect">
            <a:avLst/>
          </a:prstGeom>
          <a:noFill/>
          <a:ln cap="flat" cmpd="sng" w="28575">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cxnSp>
        <p:nvCxnSpPr>
          <p:cNvPr id="420" name="Google Shape;420;p26"/>
          <p:cNvCxnSpPr/>
          <p:nvPr/>
        </p:nvCxnSpPr>
        <p:spPr>
          <a:xfrm>
            <a:off x="5333311" y="5683547"/>
            <a:ext cx="802990" cy="4722"/>
          </a:xfrm>
          <a:prstGeom prst="straightConnector1">
            <a:avLst/>
          </a:prstGeom>
          <a:noFill/>
          <a:ln cap="flat" cmpd="sng" w="28575">
            <a:solidFill>
              <a:schemeClr val="accent2"/>
            </a:solidFill>
            <a:prstDash val="dash"/>
            <a:miter lim="800000"/>
            <a:headEnd len="sm" w="sm" type="none"/>
            <a:tailEnd len="med" w="med" type="triangle"/>
          </a:ln>
        </p:spPr>
      </p:cxnSp>
      <p:sp>
        <p:nvSpPr>
          <p:cNvPr id="421" name="Google Shape;421;p26"/>
          <p:cNvSpPr txBox="1"/>
          <p:nvPr>
            <p:ph type="title"/>
          </p:nvPr>
        </p:nvSpPr>
        <p:spPr>
          <a:xfrm>
            <a:off x="1849609" y="34360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Flip this: Promote giWs as an                                      in-memory offer in their own                                right</a:t>
            </a:r>
            <a:endParaRPr/>
          </a:p>
        </p:txBody>
      </p:sp>
      <p:grpSp>
        <p:nvGrpSpPr>
          <p:cNvPr id="422" name="Google Shape;422;p26"/>
          <p:cNvGrpSpPr/>
          <p:nvPr/>
        </p:nvGrpSpPr>
        <p:grpSpPr>
          <a:xfrm>
            <a:off x="419377" y="343605"/>
            <a:ext cx="895073" cy="850832"/>
            <a:chOff x="3352763" y="1169175"/>
            <a:chExt cx="1923176" cy="1923160"/>
          </a:xfrm>
        </p:grpSpPr>
        <p:grpSp>
          <p:nvGrpSpPr>
            <p:cNvPr id="423" name="Google Shape;423;p26"/>
            <p:cNvGrpSpPr/>
            <p:nvPr/>
          </p:nvGrpSpPr>
          <p:grpSpPr>
            <a:xfrm>
              <a:off x="3352763" y="1169175"/>
              <a:ext cx="1923176" cy="1923160"/>
              <a:chOff x="3269636" y="2065447"/>
              <a:chExt cx="705532" cy="705526"/>
            </a:xfrm>
          </p:grpSpPr>
          <p:sp>
            <p:nvSpPr>
              <p:cNvPr id="424" name="Google Shape;424;p26"/>
              <p:cNvSpPr/>
              <p:nvPr/>
            </p:nvSpPr>
            <p:spPr>
              <a:xfrm>
                <a:off x="3269636" y="2065447"/>
                <a:ext cx="705532" cy="705526"/>
              </a:xfrm>
              <a:custGeom>
                <a:rect b="b" l="l" r="r" t="t"/>
                <a:pathLst>
                  <a:path extrusionOk="0" h="705526" w="705532">
                    <a:moveTo>
                      <a:pt x="677762" y="364812"/>
                    </a:moveTo>
                    <a:cubicBezTo>
                      <a:pt x="672036" y="357800"/>
                      <a:pt x="672036" y="347726"/>
                      <a:pt x="677762" y="340714"/>
                    </a:cubicBezTo>
                    <a:lnTo>
                      <a:pt x="701232" y="311958"/>
                    </a:lnTo>
                    <a:cubicBezTo>
                      <a:pt x="707889" y="303810"/>
                      <a:pt x="706680" y="291810"/>
                      <a:pt x="698533" y="285153"/>
                    </a:cubicBezTo>
                    <a:cubicBezTo>
                      <a:pt x="697977" y="284698"/>
                      <a:pt x="697396" y="284276"/>
                      <a:pt x="696793" y="283888"/>
                    </a:cubicBezTo>
                    <a:lnTo>
                      <a:pt x="665580" y="263790"/>
                    </a:lnTo>
                    <a:cubicBezTo>
                      <a:pt x="657971" y="258892"/>
                      <a:pt x="654858" y="249318"/>
                      <a:pt x="658131" y="240882"/>
                    </a:cubicBezTo>
                    <a:lnTo>
                      <a:pt x="671571" y="206269"/>
                    </a:lnTo>
                    <a:cubicBezTo>
                      <a:pt x="675381" y="196462"/>
                      <a:pt x="670518" y="185423"/>
                      <a:pt x="660712" y="181613"/>
                    </a:cubicBezTo>
                    <a:cubicBezTo>
                      <a:pt x="660046" y="181355"/>
                      <a:pt x="659366" y="181133"/>
                      <a:pt x="658674" y="180951"/>
                    </a:cubicBezTo>
                    <a:lnTo>
                      <a:pt x="622774" y="171483"/>
                    </a:lnTo>
                    <a:cubicBezTo>
                      <a:pt x="614024" y="169176"/>
                      <a:pt x="608104" y="161031"/>
                      <a:pt x="608611" y="151995"/>
                    </a:cubicBezTo>
                    <a:lnTo>
                      <a:pt x="610697" y="114924"/>
                    </a:lnTo>
                    <a:cubicBezTo>
                      <a:pt x="611286" y="104420"/>
                      <a:pt x="603249" y="95425"/>
                      <a:pt x="592745" y="94836"/>
                    </a:cubicBezTo>
                    <a:cubicBezTo>
                      <a:pt x="592033" y="94796"/>
                      <a:pt x="591320" y="94796"/>
                      <a:pt x="590608" y="94836"/>
                    </a:cubicBezTo>
                    <a:lnTo>
                      <a:pt x="553537" y="96922"/>
                    </a:lnTo>
                    <a:cubicBezTo>
                      <a:pt x="544502" y="97428"/>
                      <a:pt x="536356" y="91508"/>
                      <a:pt x="534049" y="82758"/>
                    </a:cubicBezTo>
                    <a:lnTo>
                      <a:pt x="524581" y="46858"/>
                    </a:lnTo>
                    <a:cubicBezTo>
                      <a:pt x="521897" y="36685"/>
                      <a:pt x="511474" y="30615"/>
                      <a:pt x="501301" y="33299"/>
                    </a:cubicBezTo>
                    <a:cubicBezTo>
                      <a:pt x="500611" y="33481"/>
                      <a:pt x="499930" y="33702"/>
                      <a:pt x="499264" y="33961"/>
                    </a:cubicBezTo>
                    <a:lnTo>
                      <a:pt x="464650" y="47401"/>
                    </a:lnTo>
                    <a:cubicBezTo>
                      <a:pt x="456214" y="50674"/>
                      <a:pt x="446640" y="47560"/>
                      <a:pt x="441742" y="39953"/>
                    </a:cubicBezTo>
                    <a:lnTo>
                      <a:pt x="421644" y="8739"/>
                    </a:lnTo>
                    <a:cubicBezTo>
                      <a:pt x="415949" y="-107"/>
                      <a:pt x="404160" y="-2660"/>
                      <a:pt x="395315" y="3036"/>
                    </a:cubicBezTo>
                    <a:cubicBezTo>
                      <a:pt x="394711" y="3424"/>
                      <a:pt x="394130" y="3846"/>
                      <a:pt x="393574" y="4300"/>
                    </a:cubicBezTo>
                    <a:lnTo>
                      <a:pt x="364818" y="27770"/>
                    </a:lnTo>
                    <a:cubicBezTo>
                      <a:pt x="357806" y="33496"/>
                      <a:pt x="347732" y="33496"/>
                      <a:pt x="340720" y="27770"/>
                    </a:cubicBezTo>
                    <a:lnTo>
                      <a:pt x="311964" y="4300"/>
                    </a:lnTo>
                    <a:cubicBezTo>
                      <a:pt x="303816" y="-2357"/>
                      <a:pt x="291816" y="-1148"/>
                      <a:pt x="285159" y="6999"/>
                    </a:cubicBezTo>
                    <a:cubicBezTo>
                      <a:pt x="284705" y="7555"/>
                      <a:pt x="284283" y="8136"/>
                      <a:pt x="283894" y="8739"/>
                    </a:cubicBezTo>
                    <a:lnTo>
                      <a:pt x="263796" y="39953"/>
                    </a:lnTo>
                    <a:cubicBezTo>
                      <a:pt x="258898" y="47560"/>
                      <a:pt x="249324" y="50674"/>
                      <a:pt x="240889" y="47401"/>
                    </a:cubicBezTo>
                    <a:lnTo>
                      <a:pt x="206275" y="33961"/>
                    </a:lnTo>
                    <a:cubicBezTo>
                      <a:pt x="196468" y="30151"/>
                      <a:pt x="185429" y="35014"/>
                      <a:pt x="181619" y="44821"/>
                    </a:cubicBezTo>
                    <a:cubicBezTo>
                      <a:pt x="181361" y="45487"/>
                      <a:pt x="181139" y="46167"/>
                      <a:pt x="180957" y="46858"/>
                    </a:cubicBezTo>
                    <a:lnTo>
                      <a:pt x="171489" y="82758"/>
                    </a:lnTo>
                    <a:cubicBezTo>
                      <a:pt x="169182" y="91508"/>
                      <a:pt x="161037" y="97428"/>
                      <a:pt x="152001" y="96922"/>
                    </a:cubicBezTo>
                    <a:lnTo>
                      <a:pt x="114930" y="94836"/>
                    </a:lnTo>
                    <a:cubicBezTo>
                      <a:pt x="104426" y="94246"/>
                      <a:pt x="95431" y="102283"/>
                      <a:pt x="94842" y="112787"/>
                    </a:cubicBezTo>
                    <a:cubicBezTo>
                      <a:pt x="94802" y="113499"/>
                      <a:pt x="94802" y="114212"/>
                      <a:pt x="94842" y="114924"/>
                    </a:cubicBezTo>
                    <a:lnTo>
                      <a:pt x="96928" y="151995"/>
                    </a:lnTo>
                    <a:cubicBezTo>
                      <a:pt x="97434" y="161031"/>
                      <a:pt x="91515" y="169176"/>
                      <a:pt x="82764" y="171483"/>
                    </a:cubicBezTo>
                    <a:lnTo>
                      <a:pt x="46864" y="180951"/>
                    </a:lnTo>
                    <a:cubicBezTo>
                      <a:pt x="36692" y="183635"/>
                      <a:pt x="30621" y="194058"/>
                      <a:pt x="33305" y="204231"/>
                    </a:cubicBezTo>
                    <a:cubicBezTo>
                      <a:pt x="33487" y="204922"/>
                      <a:pt x="33708" y="205603"/>
                      <a:pt x="33967" y="206269"/>
                    </a:cubicBezTo>
                    <a:lnTo>
                      <a:pt x="47407" y="240882"/>
                    </a:lnTo>
                    <a:cubicBezTo>
                      <a:pt x="50680" y="249319"/>
                      <a:pt x="47566" y="258892"/>
                      <a:pt x="39959" y="263790"/>
                    </a:cubicBezTo>
                    <a:lnTo>
                      <a:pt x="8745" y="283888"/>
                    </a:lnTo>
                    <a:cubicBezTo>
                      <a:pt x="-103" y="289580"/>
                      <a:pt x="-2661" y="301368"/>
                      <a:pt x="3031" y="310216"/>
                    </a:cubicBezTo>
                    <a:cubicBezTo>
                      <a:pt x="3420" y="310820"/>
                      <a:pt x="3843" y="311402"/>
                      <a:pt x="4297" y="311958"/>
                    </a:cubicBezTo>
                    <a:lnTo>
                      <a:pt x="27776" y="340714"/>
                    </a:lnTo>
                    <a:cubicBezTo>
                      <a:pt x="33503" y="347726"/>
                      <a:pt x="33503" y="357800"/>
                      <a:pt x="27776" y="364812"/>
                    </a:cubicBezTo>
                    <a:lnTo>
                      <a:pt x="4297" y="393568"/>
                    </a:lnTo>
                    <a:cubicBezTo>
                      <a:pt x="-2358" y="401717"/>
                      <a:pt x="-1146" y="413718"/>
                      <a:pt x="7003" y="420372"/>
                    </a:cubicBezTo>
                    <a:cubicBezTo>
                      <a:pt x="7559" y="420827"/>
                      <a:pt x="8141" y="421250"/>
                      <a:pt x="8745" y="421638"/>
                    </a:cubicBezTo>
                    <a:lnTo>
                      <a:pt x="39959" y="441736"/>
                    </a:lnTo>
                    <a:cubicBezTo>
                      <a:pt x="47566" y="446634"/>
                      <a:pt x="50680" y="456208"/>
                      <a:pt x="47407" y="464644"/>
                    </a:cubicBezTo>
                    <a:lnTo>
                      <a:pt x="33967" y="499258"/>
                    </a:lnTo>
                    <a:cubicBezTo>
                      <a:pt x="30157" y="509064"/>
                      <a:pt x="35020" y="520103"/>
                      <a:pt x="44827" y="523913"/>
                    </a:cubicBezTo>
                    <a:cubicBezTo>
                      <a:pt x="45493" y="524171"/>
                      <a:pt x="46173" y="524393"/>
                      <a:pt x="46864" y="524575"/>
                    </a:cubicBezTo>
                    <a:lnTo>
                      <a:pt x="82764" y="534043"/>
                    </a:lnTo>
                    <a:cubicBezTo>
                      <a:pt x="91515" y="536350"/>
                      <a:pt x="97434" y="544496"/>
                      <a:pt x="96928" y="553531"/>
                    </a:cubicBezTo>
                    <a:lnTo>
                      <a:pt x="94842" y="590602"/>
                    </a:lnTo>
                    <a:cubicBezTo>
                      <a:pt x="94252" y="601106"/>
                      <a:pt x="102289" y="610101"/>
                      <a:pt x="112793" y="610691"/>
                    </a:cubicBezTo>
                    <a:cubicBezTo>
                      <a:pt x="113505" y="610731"/>
                      <a:pt x="114218" y="610731"/>
                      <a:pt x="114930" y="610691"/>
                    </a:cubicBezTo>
                    <a:lnTo>
                      <a:pt x="152001" y="608605"/>
                    </a:lnTo>
                    <a:cubicBezTo>
                      <a:pt x="161037" y="608098"/>
                      <a:pt x="169182" y="614018"/>
                      <a:pt x="171489" y="622768"/>
                    </a:cubicBezTo>
                    <a:lnTo>
                      <a:pt x="180957" y="658668"/>
                    </a:lnTo>
                    <a:cubicBezTo>
                      <a:pt x="183641" y="668841"/>
                      <a:pt x="194065" y="674911"/>
                      <a:pt x="204237" y="672227"/>
                    </a:cubicBezTo>
                    <a:cubicBezTo>
                      <a:pt x="204928" y="672045"/>
                      <a:pt x="205609" y="671824"/>
                      <a:pt x="206275" y="671565"/>
                    </a:cubicBezTo>
                    <a:lnTo>
                      <a:pt x="240889" y="658125"/>
                    </a:lnTo>
                    <a:cubicBezTo>
                      <a:pt x="249324" y="654852"/>
                      <a:pt x="258898" y="657966"/>
                      <a:pt x="263796" y="665574"/>
                    </a:cubicBezTo>
                    <a:lnTo>
                      <a:pt x="283894" y="696787"/>
                    </a:lnTo>
                    <a:cubicBezTo>
                      <a:pt x="289590" y="705633"/>
                      <a:pt x="301378" y="708187"/>
                      <a:pt x="310224" y="702491"/>
                    </a:cubicBezTo>
                    <a:cubicBezTo>
                      <a:pt x="310828" y="702102"/>
                      <a:pt x="311409" y="701680"/>
                      <a:pt x="311964" y="701226"/>
                    </a:cubicBezTo>
                    <a:lnTo>
                      <a:pt x="340720" y="677756"/>
                    </a:lnTo>
                    <a:cubicBezTo>
                      <a:pt x="347732" y="672030"/>
                      <a:pt x="357806" y="672030"/>
                      <a:pt x="364818" y="677756"/>
                    </a:cubicBezTo>
                    <a:lnTo>
                      <a:pt x="393574" y="701226"/>
                    </a:lnTo>
                    <a:cubicBezTo>
                      <a:pt x="401722" y="707883"/>
                      <a:pt x="413723" y="706674"/>
                      <a:pt x="420380" y="698527"/>
                    </a:cubicBezTo>
                    <a:cubicBezTo>
                      <a:pt x="420834" y="697971"/>
                      <a:pt x="421256" y="697390"/>
                      <a:pt x="421644" y="696787"/>
                    </a:cubicBezTo>
                    <a:lnTo>
                      <a:pt x="441742" y="665574"/>
                    </a:lnTo>
                    <a:cubicBezTo>
                      <a:pt x="446640" y="657966"/>
                      <a:pt x="456215" y="654852"/>
                      <a:pt x="464650" y="658125"/>
                    </a:cubicBezTo>
                    <a:lnTo>
                      <a:pt x="499264" y="671565"/>
                    </a:lnTo>
                    <a:cubicBezTo>
                      <a:pt x="509071" y="675375"/>
                      <a:pt x="520109" y="670512"/>
                      <a:pt x="523919" y="660705"/>
                    </a:cubicBezTo>
                    <a:cubicBezTo>
                      <a:pt x="524177" y="660040"/>
                      <a:pt x="524399" y="659359"/>
                      <a:pt x="524581" y="658668"/>
                    </a:cubicBezTo>
                    <a:lnTo>
                      <a:pt x="534049" y="622768"/>
                    </a:lnTo>
                    <a:cubicBezTo>
                      <a:pt x="536356" y="614018"/>
                      <a:pt x="544502" y="608098"/>
                      <a:pt x="553537" y="608605"/>
                    </a:cubicBezTo>
                    <a:lnTo>
                      <a:pt x="590608" y="610691"/>
                    </a:lnTo>
                    <a:cubicBezTo>
                      <a:pt x="601113" y="611280"/>
                      <a:pt x="610107" y="603243"/>
                      <a:pt x="610697" y="592739"/>
                    </a:cubicBezTo>
                    <a:cubicBezTo>
                      <a:pt x="610737" y="592027"/>
                      <a:pt x="610737" y="591314"/>
                      <a:pt x="610697" y="590602"/>
                    </a:cubicBezTo>
                    <a:lnTo>
                      <a:pt x="608611" y="553531"/>
                    </a:lnTo>
                    <a:cubicBezTo>
                      <a:pt x="608104" y="544496"/>
                      <a:pt x="614024" y="536350"/>
                      <a:pt x="622774" y="534043"/>
                    </a:cubicBezTo>
                    <a:lnTo>
                      <a:pt x="658674" y="524575"/>
                    </a:lnTo>
                    <a:cubicBezTo>
                      <a:pt x="668847" y="521891"/>
                      <a:pt x="674917" y="511468"/>
                      <a:pt x="672233" y="501295"/>
                    </a:cubicBezTo>
                    <a:cubicBezTo>
                      <a:pt x="672051" y="500604"/>
                      <a:pt x="671830" y="499923"/>
                      <a:pt x="671571" y="499258"/>
                    </a:cubicBezTo>
                    <a:lnTo>
                      <a:pt x="658131" y="464644"/>
                    </a:lnTo>
                    <a:cubicBezTo>
                      <a:pt x="654858" y="456207"/>
                      <a:pt x="657972" y="446634"/>
                      <a:pt x="665580" y="441736"/>
                    </a:cubicBezTo>
                    <a:lnTo>
                      <a:pt x="696793" y="421638"/>
                    </a:lnTo>
                    <a:cubicBezTo>
                      <a:pt x="705639" y="415942"/>
                      <a:pt x="708193" y="404154"/>
                      <a:pt x="702497" y="395308"/>
                    </a:cubicBezTo>
                    <a:cubicBezTo>
                      <a:pt x="702108" y="394704"/>
                      <a:pt x="701686" y="394123"/>
                      <a:pt x="701232" y="393568"/>
                    </a:cubicBezTo>
                    <a:close/>
                    <a:moveTo>
                      <a:pt x="352769" y="600413"/>
                    </a:moveTo>
                    <a:cubicBezTo>
                      <a:pt x="215996" y="600413"/>
                      <a:pt x="105119" y="489536"/>
                      <a:pt x="105119" y="352763"/>
                    </a:cubicBezTo>
                    <a:cubicBezTo>
                      <a:pt x="105119" y="215990"/>
                      <a:pt x="215996" y="105113"/>
                      <a:pt x="352769" y="105113"/>
                    </a:cubicBezTo>
                    <a:cubicBezTo>
                      <a:pt x="489542" y="105113"/>
                      <a:pt x="600419" y="215990"/>
                      <a:pt x="600419" y="352763"/>
                    </a:cubicBezTo>
                    <a:cubicBezTo>
                      <a:pt x="600267" y="489473"/>
                      <a:pt x="489480" y="600261"/>
                      <a:pt x="352769" y="600413"/>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6"/>
              <p:cNvSpPr/>
              <p:nvPr/>
            </p:nvSpPr>
            <p:spPr>
              <a:xfrm>
                <a:off x="3403329" y="2199135"/>
                <a:ext cx="438150" cy="438150"/>
              </a:xfrm>
              <a:custGeom>
                <a:rect b="b" l="l" r="r" t="t"/>
                <a:pathLst>
                  <a:path extrusionOk="0" h="438150" w="438150">
                    <a:moveTo>
                      <a:pt x="219075" y="0"/>
                    </a:moveTo>
                    <a:cubicBezTo>
                      <a:pt x="340010" y="136"/>
                      <a:pt x="438014" y="98140"/>
                      <a:pt x="438150" y="219075"/>
                    </a:cubicBezTo>
                    <a:cubicBezTo>
                      <a:pt x="438150" y="340066"/>
                      <a:pt x="340067" y="438150"/>
                      <a:pt x="219075" y="438150"/>
                    </a:cubicBezTo>
                    <a:cubicBezTo>
                      <a:pt x="98084" y="438150"/>
                      <a:pt x="0" y="340066"/>
                      <a:pt x="0" y="219075"/>
                    </a:cubicBezTo>
                    <a:cubicBezTo>
                      <a:pt x="0" y="98084"/>
                      <a:pt x="98084" y="0"/>
                      <a:pt x="219075" y="0"/>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sp>
          <p:nvSpPr>
            <p:cNvPr id="426" name="Google Shape;426;p26"/>
            <p:cNvSpPr txBox="1"/>
            <p:nvPr/>
          </p:nvSpPr>
          <p:spPr>
            <a:xfrm>
              <a:off x="3352763" y="1555119"/>
              <a:ext cx="1923174" cy="109656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3200"/>
                <a:buFont typeface="Arial"/>
                <a:buNone/>
              </a:pPr>
              <a:r>
                <a:rPr lang="en-US" sz="3200">
                  <a:solidFill>
                    <a:schemeClr val="lt1"/>
                  </a:solidFill>
                  <a:latin typeface="Calibri"/>
                  <a:ea typeface="Calibri"/>
                  <a:cs typeface="Calibri"/>
                  <a:sym typeface="Calibri"/>
                </a:rPr>
                <a:t>3</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grpSp>
        <p:nvGrpSpPr>
          <p:cNvPr id="433" name="Google Shape;433;p27"/>
          <p:cNvGrpSpPr/>
          <p:nvPr/>
        </p:nvGrpSpPr>
        <p:grpSpPr>
          <a:xfrm>
            <a:off x="3824704" y="2769438"/>
            <a:ext cx="3968749" cy="2352124"/>
            <a:chOff x="6197600" y="4344596"/>
            <a:chExt cx="3323040" cy="2352124"/>
          </a:xfrm>
        </p:grpSpPr>
        <p:pic>
          <p:nvPicPr>
            <p:cNvPr id="434" name="Google Shape;434;p27"/>
            <p:cNvPicPr preferRelativeResize="0"/>
            <p:nvPr/>
          </p:nvPicPr>
          <p:blipFill rotWithShape="1">
            <a:blip r:embed="rId3">
              <a:alphaModFix/>
            </a:blip>
            <a:srcRect b="0" l="0" r="0" t="0"/>
            <a:stretch/>
          </p:blipFill>
          <p:spPr>
            <a:xfrm>
              <a:off x="6197600" y="4344596"/>
              <a:ext cx="203719" cy="170765"/>
            </a:xfrm>
            <a:prstGeom prst="rect">
              <a:avLst/>
            </a:prstGeom>
            <a:noFill/>
            <a:ln>
              <a:noFill/>
            </a:ln>
          </p:spPr>
        </p:pic>
        <p:sp>
          <p:nvSpPr>
            <p:cNvPr id="435" name="Google Shape;435;p27"/>
            <p:cNvSpPr txBox="1"/>
            <p:nvPr/>
          </p:nvSpPr>
          <p:spPr>
            <a:xfrm>
              <a:off x="6197601" y="4588451"/>
              <a:ext cx="3323039" cy="210826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We never had the chance to thank Celia in person, but we honour her memory by carrying out the work she cared for. I’m proud to be part of Celia’s legacy.</a:t>
              </a:r>
              <a:endParaRPr/>
            </a:p>
            <a:p>
              <a:pPr indent="0" lvl="0" marL="0" marR="0" rtl="0" algn="l">
                <a:spcBef>
                  <a:spcPts val="600"/>
                </a:spcBef>
                <a:spcAft>
                  <a:spcPts val="0"/>
                </a:spcAft>
                <a:buNone/>
              </a:pPr>
              <a:r>
                <a:rPr lang="en-US" sz="1600">
                  <a:solidFill>
                    <a:srgbClr val="18A473"/>
                  </a:solidFill>
                  <a:latin typeface="Calibri"/>
                  <a:ea typeface="Calibri"/>
                  <a:cs typeface="Calibri"/>
                  <a:sym typeface="Calibri"/>
                </a:rPr>
                <a:t>Barbara, Help for Heroes office volunteer, remembering Legacy hero Celia Williams</a:t>
              </a:r>
              <a:endParaRPr sz="1600">
                <a:solidFill>
                  <a:srgbClr val="18A473"/>
                </a:solidFill>
                <a:latin typeface="Calibri"/>
                <a:ea typeface="Calibri"/>
                <a:cs typeface="Calibri"/>
                <a:sym typeface="Calibri"/>
              </a:endParaRPr>
            </a:p>
          </p:txBody>
        </p:sp>
      </p:grpSp>
      <p:pic>
        <p:nvPicPr>
          <p:cNvPr id="436" name="Google Shape;436;p27"/>
          <p:cNvPicPr preferRelativeResize="0"/>
          <p:nvPr/>
        </p:nvPicPr>
        <p:blipFill rotWithShape="1">
          <a:blip r:embed="rId4">
            <a:alphaModFix/>
          </a:blip>
          <a:srcRect b="26740" l="0" r="0" t="236"/>
          <a:stretch/>
        </p:blipFill>
        <p:spPr>
          <a:xfrm flipH="1">
            <a:off x="558801" y="2769438"/>
            <a:ext cx="2598467" cy="2598467"/>
          </a:xfrm>
          <a:prstGeom prst="ellipse">
            <a:avLst/>
          </a:prstGeom>
          <a:noFill/>
          <a:ln>
            <a:noFill/>
          </a:ln>
        </p:spPr>
      </p:pic>
      <p:pic>
        <p:nvPicPr>
          <p:cNvPr id="437" name="Google Shape;437;p27"/>
          <p:cNvPicPr preferRelativeResize="0"/>
          <p:nvPr/>
        </p:nvPicPr>
        <p:blipFill rotWithShape="1">
          <a:blip r:embed="rId5">
            <a:alphaModFix/>
          </a:blip>
          <a:srcRect b="26975" l="0" r="0" t="0"/>
          <a:stretch/>
        </p:blipFill>
        <p:spPr>
          <a:xfrm>
            <a:off x="8219628" y="2713525"/>
            <a:ext cx="2598467" cy="2598467"/>
          </a:xfrm>
          <a:prstGeom prst="ellipse">
            <a:avLst/>
          </a:prstGeom>
          <a:noFill/>
          <a:ln>
            <a:noFill/>
          </a:ln>
        </p:spPr>
      </p:pic>
      <p:sp>
        <p:nvSpPr>
          <p:cNvPr id="438" name="Google Shape;438;p27"/>
          <p:cNvSpPr txBox="1"/>
          <p:nvPr>
            <p:ph type="title"/>
          </p:nvPr>
        </p:nvSpPr>
        <p:spPr>
          <a:xfrm>
            <a:off x="1849609" y="34360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Celebrate your charity’s own                     ‘legacy heroes’</a:t>
            </a:r>
            <a:endParaRPr/>
          </a:p>
        </p:txBody>
      </p:sp>
      <p:grpSp>
        <p:nvGrpSpPr>
          <p:cNvPr id="439" name="Google Shape;439;p27"/>
          <p:cNvGrpSpPr/>
          <p:nvPr/>
        </p:nvGrpSpPr>
        <p:grpSpPr>
          <a:xfrm>
            <a:off x="419377" y="343605"/>
            <a:ext cx="895073" cy="850832"/>
            <a:chOff x="3352763" y="1169175"/>
            <a:chExt cx="1923176" cy="1923160"/>
          </a:xfrm>
        </p:grpSpPr>
        <p:grpSp>
          <p:nvGrpSpPr>
            <p:cNvPr id="440" name="Google Shape;440;p27"/>
            <p:cNvGrpSpPr/>
            <p:nvPr/>
          </p:nvGrpSpPr>
          <p:grpSpPr>
            <a:xfrm>
              <a:off x="3352763" y="1169175"/>
              <a:ext cx="1923176" cy="1923160"/>
              <a:chOff x="3269636" y="2065447"/>
              <a:chExt cx="705532" cy="705526"/>
            </a:xfrm>
          </p:grpSpPr>
          <p:sp>
            <p:nvSpPr>
              <p:cNvPr id="441" name="Google Shape;441;p27"/>
              <p:cNvSpPr/>
              <p:nvPr/>
            </p:nvSpPr>
            <p:spPr>
              <a:xfrm>
                <a:off x="3269636" y="2065447"/>
                <a:ext cx="705532" cy="705526"/>
              </a:xfrm>
              <a:custGeom>
                <a:rect b="b" l="l" r="r" t="t"/>
                <a:pathLst>
                  <a:path extrusionOk="0" h="705526" w="705532">
                    <a:moveTo>
                      <a:pt x="677762" y="364812"/>
                    </a:moveTo>
                    <a:cubicBezTo>
                      <a:pt x="672036" y="357800"/>
                      <a:pt x="672036" y="347726"/>
                      <a:pt x="677762" y="340714"/>
                    </a:cubicBezTo>
                    <a:lnTo>
                      <a:pt x="701232" y="311958"/>
                    </a:lnTo>
                    <a:cubicBezTo>
                      <a:pt x="707889" y="303810"/>
                      <a:pt x="706680" y="291810"/>
                      <a:pt x="698533" y="285153"/>
                    </a:cubicBezTo>
                    <a:cubicBezTo>
                      <a:pt x="697977" y="284698"/>
                      <a:pt x="697396" y="284276"/>
                      <a:pt x="696793" y="283888"/>
                    </a:cubicBezTo>
                    <a:lnTo>
                      <a:pt x="665580" y="263790"/>
                    </a:lnTo>
                    <a:cubicBezTo>
                      <a:pt x="657971" y="258892"/>
                      <a:pt x="654858" y="249318"/>
                      <a:pt x="658131" y="240882"/>
                    </a:cubicBezTo>
                    <a:lnTo>
                      <a:pt x="671571" y="206269"/>
                    </a:lnTo>
                    <a:cubicBezTo>
                      <a:pt x="675381" y="196462"/>
                      <a:pt x="670518" y="185423"/>
                      <a:pt x="660712" y="181613"/>
                    </a:cubicBezTo>
                    <a:cubicBezTo>
                      <a:pt x="660046" y="181355"/>
                      <a:pt x="659366" y="181133"/>
                      <a:pt x="658674" y="180951"/>
                    </a:cubicBezTo>
                    <a:lnTo>
                      <a:pt x="622774" y="171483"/>
                    </a:lnTo>
                    <a:cubicBezTo>
                      <a:pt x="614024" y="169176"/>
                      <a:pt x="608104" y="161031"/>
                      <a:pt x="608611" y="151995"/>
                    </a:cubicBezTo>
                    <a:lnTo>
                      <a:pt x="610697" y="114924"/>
                    </a:lnTo>
                    <a:cubicBezTo>
                      <a:pt x="611286" y="104420"/>
                      <a:pt x="603249" y="95425"/>
                      <a:pt x="592745" y="94836"/>
                    </a:cubicBezTo>
                    <a:cubicBezTo>
                      <a:pt x="592033" y="94796"/>
                      <a:pt x="591320" y="94796"/>
                      <a:pt x="590608" y="94836"/>
                    </a:cubicBezTo>
                    <a:lnTo>
                      <a:pt x="553537" y="96922"/>
                    </a:lnTo>
                    <a:cubicBezTo>
                      <a:pt x="544502" y="97428"/>
                      <a:pt x="536356" y="91508"/>
                      <a:pt x="534049" y="82758"/>
                    </a:cubicBezTo>
                    <a:lnTo>
                      <a:pt x="524581" y="46858"/>
                    </a:lnTo>
                    <a:cubicBezTo>
                      <a:pt x="521897" y="36685"/>
                      <a:pt x="511474" y="30615"/>
                      <a:pt x="501301" y="33299"/>
                    </a:cubicBezTo>
                    <a:cubicBezTo>
                      <a:pt x="500611" y="33481"/>
                      <a:pt x="499930" y="33702"/>
                      <a:pt x="499264" y="33961"/>
                    </a:cubicBezTo>
                    <a:lnTo>
                      <a:pt x="464650" y="47401"/>
                    </a:lnTo>
                    <a:cubicBezTo>
                      <a:pt x="456214" y="50674"/>
                      <a:pt x="446640" y="47560"/>
                      <a:pt x="441742" y="39953"/>
                    </a:cubicBezTo>
                    <a:lnTo>
                      <a:pt x="421644" y="8739"/>
                    </a:lnTo>
                    <a:cubicBezTo>
                      <a:pt x="415949" y="-107"/>
                      <a:pt x="404160" y="-2660"/>
                      <a:pt x="395315" y="3036"/>
                    </a:cubicBezTo>
                    <a:cubicBezTo>
                      <a:pt x="394711" y="3424"/>
                      <a:pt x="394130" y="3846"/>
                      <a:pt x="393574" y="4300"/>
                    </a:cubicBezTo>
                    <a:lnTo>
                      <a:pt x="364818" y="27770"/>
                    </a:lnTo>
                    <a:cubicBezTo>
                      <a:pt x="357806" y="33496"/>
                      <a:pt x="347732" y="33496"/>
                      <a:pt x="340720" y="27770"/>
                    </a:cubicBezTo>
                    <a:lnTo>
                      <a:pt x="311964" y="4300"/>
                    </a:lnTo>
                    <a:cubicBezTo>
                      <a:pt x="303816" y="-2357"/>
                      <a:pt x="291816" y="-1148"/>
                      <a:pt x="285159" y="6999"/>
                    </a:cubicBezTo>
                    <a:cubicBezTo>
                      <a:pt x="284705" y="7555"/>
                      <a:pt x="284283" y="8136"/>
                      <a:pt x="283894" y="8739"/>
                    </a:cubicBezTo>
                    <a:lnTo>
                      <a:pt x="263796" y="39953"/>
                    </a:lnTo>
                    <a:cubicBezTo>
                      <a:pt x="258898" y="47560"/>
                      <a:pt x="249324" y="50674"/>
                      <a:pt x="240889" y="47401"/>
                    </a:cubicBezTo>
                    <a:lnTo>
                      <a:pt x="206275" y="33961"/>
                    </a:lnTo>
                    <a:cubicBezTo>
                      <a:pt x="196468" y="30151"/>
                      <a:pt x="185429" y="35014"/>
                      <a:pt x="181619" y="44821"/>
                    </a:cubicBezTo>
                    <a:cubicBezTo>
                      <a:pt x="181361" y="45487"/>
                      <a:pt x="181139" y="46167"/>
                      <a:pt x="180957" y="46858"/>
                    </a:cubicBezTo>
                    <a:lnTo>
                      <a:pt x="171489" y="82758"/>
                    </a:lnTo>
                    <a:cubicBezTo>
                      <a:pt x="169182" y="91508"/>
                      <a:pt x="161037" y="97428"/>
                      <a:pt x="152001" y="96922"/>
                    </a:cubicBezTo>
                    <a:lnTo>
                      <a:pt x="114930" y="94836"/>
                    </a:lnTo>
                    <a:cubicBezTo>
                      <a:pt x="104426" y="94246"/>
                      <a:pt x="95431" y="102283"/>
                      <a:pt x="94842" y="112787"/>
                    </a:cubicBezTo>
                    <a:cubicBezTo>
                      <a:pt x="94802" y="113499"/>
                      <a:pt x="94802" y="114212"/>
                      <a:pt x="94842" y="114924"/>
                    </a:cubicBezTo>
                    <a:lnTo>
                      <a:pt x="96928" y="151995"/>
                    </a:lnTo>
                    <a:cubicBezTo>
                      <a:pt x="97434" y="161031"/>
                      <a:pt x="91515" y="169176"/>
                      <a:pt x="82764" y="171483"/>
                    </a:cubicBezTo>
                    <a:lnTo>
                      <a:pt x="46864" y="180951"/>
                    </a:lnTo>
                    <a:cubicBezTo>
                      <a:pt x="36692" y="183635"/>
                      <a:pt x="30621" y="194058"/>
                      <a:pt x="33305" y="204231"/>
                    </a:cubicBezTo>
                    <a:cubicBezTo>
                      <a:pt x="33487" y="204922"/>
                      <a:pt x="33708" y="205603"/>
                      <a:pt x="33967" y="206269"/>
                    </a:cubicBezTo>
                    <a:lnTo>
                      <a:pt x="47407" y="240882"/>
                    </a:lnTo>
                    <a:cubicBezTo>
                      <a:pt x="50680" y="249319"/>
                      <a:pt x="47566" y="258892"/>
                      <a:pt x="39959" y="263790"/>
                    </a:cubicBezTo>
                    <a:lnTo>
                      <a:pt x="8745" y="283888"/>
                    </a:lnTo>
                    <a:cubicBezTo>
                      <a:pt x="-103" y="289580"/>
                      <a:pt x="-2661" y="301368"/>
                      <a:pt x="3031" y="310216"/>
                    </a:cubicBezTo>
                    <a:cubicBezTo>
                      <a:pt x="3420" y="310820"/>
                      <a:pt x="3843" y="311402"/>
                      <a:pt x="4297" y="311958"/>
                    </a:cubicBezTo>
                    <a:lnTo>
                      <a:pt x="27776" y="340714"/>
                    </a:lnTo>
                    <a:cubicBezTo>
                      <a:pt x="33503" y="347726"/>
                      <a:pt x="33503" y="357800"/>
                      <a:pt x="27776" y="364812"/>
                    </a:cubicBezTo>
                    <a:lnTo>
                      <a:pt x="4297" y="393568"/>
                    </a:lnTo>
                    <a:cubicBezTo>
                      <a:pt x="-2358" y="401717"/>
                      <a:pt x="-1146" y="413718"/>
                      <a:pt x="7003" y="420372"/>
                    </a:cubicBezTo>
                    <a:cubicBezTo>
                      <a:pt x="7559" y="420827"/>
                      <a:pt x="8141" y="421250"/>
                      <a:pt x="8745" y="421638"/>
                    </a:cubicBezTo>
                    <a:lnTo>
                      <a:pt x="39959" y="441736"/>
                    </a:lnTo>
                    <a:cubicBezTo>
                      <a:pt x="47566" y="446634"/>
                      <a:pt x="50680" y="456208"/>
                      <a:pt x="47407" y="464644"/>
                    </a:cubicBezTo>
                    <a:lnTo>
                      <a:pt x="33967" y="499258"/>
                    </a:lnTo>
                    <a:cubicBezTo>
                      <a:pt x="30157" y="509064"/>
                      <a:pt x="35020" y="520103"/>
                      <a:pt x="44827" y="523913"/>
                    </a:cubicBezTo>
                    <a:cubicBezTo>
                      <a:pt x="45493" y="524171"/>
                      <a:pt x="46173" y="524393"/>
                      <a:pt x="46864" y="524575"/>
                    </a:cubicBezTo>
                    <a:lnTo>
                      <a:pt x="82764" y="534043"/>
                    </a:lnTo>
                    <a:cubicBezTo>
                      <a:pt x="91515" y="536350"/>
                      <a:pt x="97434" y="544496"/>
                      <a:pt x="96928" y="553531"/>
                    </a:cubicBezTo>
                    <a:lnTo>
                      <a:pt x="94842" y="590602"/>
                    </a:lnTo>
                    <a:cubicBezTo>
                      <a:pt x="94252" y="601106"/>
                      <a:pt x="102289" y="610101"/>
                      <a:pt x="112793" y="610691"/>
                    </a:cubicBezTo>
                    <a:cubicBezTo>
                      <a:pt x="113505" y="610731"/>
                      <a:pt x="114218" y="610731"/>
                      <a:pt x="114930" y="610691"/>
                    </a:cubicBezTo>
                    <a:lnTo>
                      <a:pt x="152001" y="608605"/>
                    </a:lnTo>
                    <a:cubicBezTo>
                      <a:pt x="161037" y="608098"/>
                      <a:pt x="169182" y="614018"/>
                      <a:pt x="171489" y="622768"/>
                    </a:cubicBezTo>
                    <a:lnTo>
                      <a:pt x="180957" y="658668"/>
                    </a:lnTo>
                    <a:cubicBezTo>
                      <a:pt x="183641" y="668841"/>
                      <a:pt x="194065" y="674911"/>
                      <a:pt x="204237" y="672227"/>
                    </a:cubicBezTo>
                    <a:cubicBezTo>
                      <a:pt x="204928" y="672045"/>
                      <a:pt x="205609" y="671824"/>
                      <a:pt x="206275" y="671565"/>
                    </a:cubicBezTo>
                    <a:lnTo>
                      <a:pt x="240889" y="658125"/>
                    </a:lnTo>
                    <a:cubicBezTo>
                      <a:pt x="249324" y="654852"/>
                      <a:pt x="258898" y="657966"/>
                      <a:pt x="263796" y="665574"/>
                    </a:cubicBezTo>
                    <a:lnTo>
                      <a:pt x="283894" y="696787"/>
                    </a:lnTo>
                    <a:cubicBezTo>
                      <a:pt x="289590" y="705633"/>
                      <a:pt x="301378" y="708187"/>
                      <a:pt x="310224" y="702491"/>
                    </a:cubicBezTo>
                    <a:cubicBezTo>
                      <a:pt x="310828" y="702102"/>
                      <a:pt x="311409" y="701680"/>
                      <a:pt x="311964" y="701226"/>
                    </a:cubicBezTo>
                    <a:lnTo>
                      <a:pt x="340720" y="677756"/>
                    </a:lnTo>
                    <a:cubicBezTo>
                      <a:pt x="347732" y="672030"/>
                      <a:pt x="357806" y="672030"/>
                      <a:pt x="364818" y="677756"/>
                    </a:cubicBezTo>
                    <a:lnTo>
                      <a:pt x="393574" y="701226"/>
                    </a:lnTo>
                    <a:cubicBezTo>
                      <a:pt x="401722" y="707883"/>
                      <a:pt x="413723" y="706674"/>
                      <a:pt x="420380" y="698527"/>
                    </a:cubicBezTo>
                    <a:cubicBezTo>
                      <a:pt x="420834" y="697971"/>
                      <a:pt x="421256" y="697390"/>
                      <a:pt x="421644" y="696787"/>
                    </a:cubicBezTo>
                    <a:lnTo>
                      <a:pt x="441742" y="665574"/>
                    </a:lnTo>
                    <a:cubicBezTo>
                      <a:pt x="446640" y="657966"/>
                      <a:pt x="456215" y="654852"/>
                      <a:pt x="464650" y="658125"/>
                    </a:cubicBezTo>
                    <a:lnTo>
                      <a:pt x="499264" y="671565"/>
                    </a:lnTo>
                    <a:cubicBezTo>
                      <a:pt x="509071" y="675375"/>
                      <a:pt x="520109" y="670512"/>
                      <a:pt x="523919" y="660705"/>
                    </a:cubicBezTo>
                    <a:cubicBezTo>
                      <a:pt x="524177" y="660040"/>
                      <a:pt x="524399" y="659359"/>
                      <a:pt x="524581" y="658668"/>
                    </a:cubicBezTo>
                    <a:lnTo>
                      <a:pt x="534049" y="622768"/>
                    </a:lnTo>
                    <a:cubicBezTo>
                      <a:pt x="536356" y="614018"/>
                      <a:pt x="544502" y="608098"/>
                      <a:pt x="553537" y="608605"/>
                    </a:cubicBezTo>
                    <a:lnTo>
                      <a:pt x="590608" y="610691"/>
                    </a:lnTo>
                    <a:cubicBezTo>
                      <a:pt x="601113" y="611280"/>
                      <a:pt x="610107" y="603243"/>
                      <a:pt x="610697" y="592739"/>
                    </a:cubicBezTo>
                    <a:cubicBezTo>
                      <a:pt x="610737" y="592027"/>
                      <a:pt x="610737" y="591314"/>
                      <a:pt x="610697" y="590602"/>
                    </a:cubicBezTo>
                    <a:lnTo>
                      <a:pt x="608611" y="553531"/>
                    </a:lnTo>
                    <a:cubicBezTo>
                      <a:pt x="608104" y="544496"/>
                      <a:pt x="614024" y="536350"/>
                      <a:pt x="622774" y="534043"/>
                    </a:cubicBezTo>
                    <a:lnTo>
                      <a:pt x="658674" y="524575"/>
                    </a:lnTo>
                    <a:cubicBezTo>
                      <a:pt x="668847" y="521891"/>
                      <a:pt x="674917" y="511468"/>
                      <a:pt x="672233" y="501295"/>
                    </a:cubicBezTo>
                    <a:cubicBezTo>
                      <a:pt x="672051" y="500604"/>
                      <a:pt x="671830" y="499923"/>
                      <a:pt x="671571" y="499258"/>
                    </a:cubicBezTo>
                    <a:lnTo>
                      <a:pt x="658131" y="464644"/>
                    </a:lnTo>
                    <a:cubicBezTo>
                      <a:pt x="654858" y="456207"/>
                      <a:pt x="657972" y="446634"/>
                      <a:pt x="665580" y="441736"/>
                    </a:cubicBezTo>
                    <a:lnTo>
                      <a:pt x="696793" y="421638"/>
                    </a:lnTo>
                    <a:cubicBezTo>
                      <a:pt x="705639" y="415942"/>
                      <a:pt x="708193" y="404154"/>
                      <a:pt x="702497" y="395308"/>
                    </a:cubicBezTo>
                    <a:cubicBezTo>
                      <a:pt x="702108" y="394704"/>
                      <a:pt x="701686" y="394123"/>
                      <a:pt x="701232" y="393568"/>
                    </a:cubicBezTo>
                    <a:close/>
                    <a:moveTo>
                      <a:pt x="352769" y="600413"/>
                    </a:moveTo>
                    <a:cubicBezTo>
                      <a:pt x="215996" y="600413"/>
                      <a:pt x="105119" y="489536"/>
                      <a:pt x="105119" y="352763"/>
                    </a:cubicBezTo>
                    <a:cubicBezTo>
                      <a:pt x="105119" y="215990"/>
                      <a:pt x="215996" y="105113"/>
                      <a:pt x="352769" y="105113"/>
                    </a:cubicBezTo>
                    <a:cubicBezTo>
                      <a:pt x="489542" y="105113"/>
                      <a:pt x="600419" y="215990"/>
                      <a:pt x="600419" y="352763"/>
                    </a:cubicBezTo>
                    <a:cubicBezTo>
                      <a:pt x="600267" y="489473"/>
                      <a:pt x="489480" y="600261"/>
                      <a:pt x="352769" y="600413"/>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7"/>
              <p:cNvSpPr/>
              <p:nvPr/>
            </p:nvSpPr>
            <p:spPr>
              <a:xfrm>
                <a:off x="3403329" y="2199135"/>
                <a:ext cx="438150" cy="438150"/>
              </a:xfrm>
              <a:custGeom>
                <a:rect b="b" l="l" r="r" t="t"/>
                <a:pathLst>
                  <a:path extrusionOk="0" h="438150" w="438150">
                    <a:moveTo>
                      <a:pt x="219075" y="0"/>
                    </a:moveTo>
                    <a:cubicBezTo>
                      <a:pt x="340010" y="136"/>
                      <a:pt x="438014" y="98140"/>
                      <a:pt x="438150" y="219075"/>
                    </a:cubicBezTo>
                    <a:cubicBezTo>
                      <a:pt x="438150" y="340066"/>
                      <a:pt x="340067" y="438150"/>
                      <a:pt x="219075" y="438150"/>
                    </a:cubicBezTo>
                    <a:cubicBezTo>
                      <a:pt x="98084" y="438150"/>
                      <a:pt x="0" y="340066"/>
                      <a:pt x="0" y="219075"/>
                    </a:cubicBezTo>
                    <a:cubicBezTo>
                      <a:pt x="0" y="98084"/>
                      <a:pt x="98084" y="0"/>
                      <a:pt x="219075" y="0"/>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sp>
          <p:nvSpPr>
            <p:cNvPr id="443" name="Google Shape;443;p27"/>
            <p:cNvSpPr txBox="1"/>
            <p:nvPr/>
          </p:nvSpPr>
          <p:spPr>
            <a:xfrm>
              <a:off x="3352763" y="1555119"/>
              <a:ext cx="1923174" cy="109656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3200"/>
                <a:buFont typeface="Arial"/>
                <a:buNone/>
              </a:pPr>
              <a:r>
                <a:rPr lang="en-US" sz="3200">
                  <a:solidFill>
                    <a:schemeClr val="lt1"/>
                  </a:solidFill>
                  <a:latin typeface="Calibri"/>
                  <a:ea typeface="Calibri"/>
                  <a:cs typeface="Calibri"/>
                  <a:sym typeface="Calibri"/>
                </a:rPr>
                <a:t>4</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450" name="Google Shape;450;p28"/>
          <p:cNvSpPr txBox="1"/>
          <p:nvPr>
            <p:ph type="title"/>
          </p:nvPr>
        </p:nvSpPr>
        <p:spPr>
          <a:xfrm>
            <a:off x="1849609" y="34360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If you know about an in-memory                              motivation, act on it… with some                                          best practice principles</a:t>
            </a:r>
            <a:endParaRPr/>
          </a:p>
        </p:txBody>
      </p:sp>
      <p:grpSp>
        <p:nvGrpSpPr>
          <p:cNvPr id="451" name="Google Shape;451;p28"/>
          <p:cNvGrpSpPr/>
          <p:nvPr/>
        </p:nvGrpSpPr>
        <p:grpSpPr>
          <a:xfrm>
            <a:off x="1402521" y="2817861"/>
            <a:ext cx="8394400" cy="2756070"/>
            <a:chOff x="66092" y="1331298"/>
            <a:chExt cx="8394400" cy="2756070"/>
          </a:xfrm>
        </p:grpSpPr>
        <p:sp>
          <p:nvSpPr>
            <p:cNvPr id="452" name="Google Shape;452;p28"/>
            <p:cNvSpPr/>
            <p:nvPr/>
          </p:nvSpPr>
          <p:spPr>
            <a:xfrm>
              <a:off x="6511688" y="1735052"/>
              <a:ext cx="1948804" cy="1948904"/>
            </a:xfrm>
            <a:prstGeom prst="ellipse">
              <a:avLst/>
            </a:prstGeom>
            <a:solidFill>
              <a:srgbClr val="18A473"/>
            </a:solidFill>
            <a:ln cap="flat" cmpd="sng" w="12700">
              <a:solidFill>
                <a:srgbClr val="18A47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6576871" y="1800027"/>
              <a:ext cx="1819274" cy="1818954"/>
            </a:xfrm>
            <a:prstGeom prst="ellipse">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txBox="1"/>
            <p:nvPr/>
          </p:nvSpPr>
          <p:spPr>
            <a:xfrm>
              <a:off x="6836767" y="2059926"/>
              <a:ext cx="1299481" cy="1299155"/>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Make this feel as personal as possible</a:t>
              </a:r>
              <a:endParaRPr sz="1800">
                <a:solidFill>
                  <a:schemeClr val="dk1"/>
                </a:solidFill>
                <a:latin typeface="Calibri"/>
                <a:ea typeface="Calibri"/>
                <a:cs typeface="Calibri"/>
                <a:sym typeface="Calibri"/>
              </a:endParaRPr>
            </a:p>
          </p:txBody>
        </p:sp>
        <p:sp>
          <p:nvSpPr>
            <p:cNvPr id="455" name="Google Shape;455;p28"/>
            <p:cNvSpPr/>
            <p:nvPr/>
          </p:nvSpPr>
          <p:spPr>
            <a:xfrm rot="2700000">
              <a:off x="4489327" y="1734915"/>
              <a:ext cx="1948836" cy="1948836"/>
            </a:xfrm>
            <a:prstGeom prst="teardrop">
              <a:avLst>
                <a:gd fmla="val 100000" name="adj"/>
              </a:avLst>
            </a:prstGeom>
            <a:solidFill>
              <a:srgbClr val="18A473"/>
            </a:solidFill>
            <a:ln cap="flat" cmpd="sng" w="12700">
              <a:solidFill>
                <a:srgbClr val="18A47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8"/>
            <p:cNvSpPr/>
            <p:nvPr/>
          </p:nvSpPr>
          <p:spPr>
            <a:xfrm>
              <a:off x="4562883" y="1800027"/>
              <a:ext cx="1819274" cy="1818954"/>
            </a:xfrm>
            <a:prstGeom prst="ellipse">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8"/>
            <p:cNvSpPr txBox="1"/>
            <p:nvPr/>
          </p:nvSpPr>
          <p:spPr>
            <a:xfrm>
              <a:off x="4822779" y="2059926"/>
              <a:ext cx="1299481" cy="1299155"/>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Give them a place to go to remember</a:t>
              </a:r>
              <a:endParaRPr sz="1800">
                <a:solidFill>
                  <a:schemeClr val="dk1"/>
                </a:solidFill>
                <a:latin typeface="Calibri"/>
                <a:ea typeface="Calibri"/>
                <a:cs typeface="Calibri"/>
                <a:sym typeface="Calibri"/>
              </a:endParaRPr>
            </a:p>
          </p:txBody>
        </p:sp>
        <p:sp>
          <p:nvSpPr>
            <p:cNvPr id="458" name="Google Shape;458;p28"/>
            <p:cNvSpPr/>
            <p:nvPr/>
          </p:nvSpPr>
          <p:spPr>
            <a:xfrm rot="2700000">
              <a:off x="2483697" y="1734915"/>
              <a:ext cx="1948836" cy="1948836"/>
            </a:xfrm>
            <a:prstGeom prst="teardrop">
              <a:avLst>
                <a:gd fmla="val 100000" name="adj"/>
              </a:avLst>
            </a:prstGeom>
            <a:solidFill>
              <a:srgbClr val="18A473"/>
            </a:solidFill>
            <a:ln cap="flat" cmpd="sng" w="12700">
              <a:solidFill>
                <a:srgbClr val="18A47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p:nvPr/>
          </p:nvSpPr>
          <p:spPr>
            <a:xfrm>
              <a:off x="2548896" y="1800027"/>
              <a:ext cx="1819274" cy="1818954"/>
            </a:xfrm>
            <a:prstGeom prst="ellipse">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8"/>
            <p:cNvSpPr txBox="1"/>
            <p:nvPr/>
          </p:nvSpPr>
          <p:spPr>
            <a:xfrm>
              <a:off x="2808792" y="2059926"/>
              <a:ext cx="1299481" cy="1299155"/>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Offer them other ways to remember and give</a:t>
              </a:r>
              <a:endParaRPr sz="1800">
                <a:solidFill>
                  <a:schemeClr val="dk1"/>
                </a:solidFill>
                <a:latin typeface="Calibri"/>
                <a:ea typeface="Calibri"/>
                <a:cs typeface="Calibri"/>
                <a:sym typeface="Calibri"/>
              </a:endParaRPr>
            </a:p>
          </p:txBody>
        </p:sp>
        <p:sp>
          <p:nvSpPr>
            <p:cNvPr id="461" name="Google Shape;461;p28"/>
            <p:cNvSpPr/>
            <p:nvPr/>
          </p:nvSpPr>
          <p:spPr>
            <a:xfrm rot="2700000">
              <a:off x="469709" y="1734915"/>
              <a:ext cx="1948836" cy="1948836"/>
            </a:xfrm>
            <a:prstGeom prst="teardrop">
              <a:avLst>
                <a:gd fmla="val 100000" name="adj"/>
              </a:avLst>
            </a:prstGeom>
            <a:solidFill>
              <a:srgbClr val="18A473"/>
            </a:solidFill>
            <a:ln cap="flat" cmpd="sng" w="12700">
              <a:solidFill>
                <a:srgbClr val="18A47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8"/>
            <p:cNvSpPr/>
            <p:nvPr/>
          </p:nvSpPr>
          <p:spPr>
            <a:xfrm>
              <a:off x="534908" y="1800027"/>
              <a:ext cx="1819274" cy="1818954"/>
            </a:xfrm>
            <a:prstGeom prst="ellipse">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txBox="1"/>
            <p:nvPr/>
          </p:nvSpPr>
          <p:spPr>
            <a:xfrm>
              <a:off x="794805" y="2059926"/>
              <a:ext cx="1299481" cy="1299155"/>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Remember their ‘why’</a:t>
              </a:r>
              <a:endParaRPr sz="1800">
                <a:solidFill>
                  <a:schemeClr val="dk1"/>
                </a:solidFill>
                <a:latin typeface="Calibri"/>
                <a:ea typeface="Calibri"/>
                <a:cs typeface="Calibri"/>
                <a:sym typeface="Calibri"/>
              </a:endParaRPr>
            </a:p>
          </p:txBody>
        </p:sp>
      </p:grpSp>
      <p:grpSp>
        <p:nvGrpSpPr>
          <p:cNvPr id="464" name="Google Shape;464;p28"/>
          <p:cNvGrpSpPr/>
          <p:nvPr/>
        </p:nvGrpSpPr>
        <p:grpSpPr>
          <a:xfrm>
            <a:off x="419377" y="343605"/>
            <a:ext cx="895073" cy="850832"/>
            <a:chOff x="3352763" y="1169175"/>
            <a:chExt cx="1923176" cy="1923160"/>
          </a:xfrm>
        </p:grpSpPr>
        <p:grpSp>
          <p:nvGrpSpPr>
            <p:cNvPr id="465" name="Google Shape;465;p28"/>
            <p:cNvGrpSpPr/>
            <p:nvPr/>
          </p:nvGrpSpPr>
          <p:grpSpPr>
            <a:xfrm>
              <a:off x="3352763" y="1169175"/>
              <a:ext cx="1923176" cy="1923160"/>
              <a:chOff x="3269636" y="2065447"/>
              <a:chExt cx="705532" cy="705526"/>
            </a:xfrm>
          </p:grpSpPr>
          <p:sp>
            <p:nvSpPr>
              <p:cNvPr id="466" name="Google Shape;466;p28"/>
              <p:cNvSpPr/>
              <p:nvPr/>
            </p:nvSpPr>
            <p:spPr>
              <a:xfrm>
                <a:off x="3269636" y="2065447"/>
                <a:ext cx="705532" cy="705526"/>
              </a:xfrm>
              <a:custGeom>
                <a:rect b="b" l="l" r="r" t="t"/>
                <a:pathLst>
                  <a:path extrusionOk="0" h="705526" w="705532">
                    <a:moveTo>
                      <a:pt x="677762" y="364812"/>
                    </a:moveTo>
                    <a:cubicBezTo>
                      <a:pt x="672036" y="357800"/>
                      <a:pt x="672036" y="347726"/>
                      <a:pt x="677762" y="340714"/>
                    </a:cubicBezTo>
                    <a:lnTo>
                      <a:pt x="701232" y="311958"/>
                    </a:lnTo>
                    <a:cubicBezTo>
                      <a:pt x="707889" y="303810"/>
                      <a:pt x="706680" y="291810"/>
                      <a:pt x="698533" y="285153"/>
                    </a:cubicBezTo>
                    <a:cubicBezTo>
                      <a:pt x="697977" y="284698"/>
                      <a:pt x="697396" y="284276"/>
                      <a:pt x="696793" y="283888"/>
                    </a:cubicBezTo>
                    <a:lnTo>
                      <a:pt x="665580" y="263790"/>
                    </a:lnTo>
                    <a:cubicBezTo>
                      <a:pt x="657971" y="258892"/>
                      <a:pt x="654858" y="249318"/>
                      <a:pt x="658131" y="240882"/>
                    </a:cubicBezTo>
                    <a:lnTo>
                      <a:pt x="671571" y="206269"/>
                    </a:lnTo>
                    <a:cubicBezTo>
                      <a:pt x="675381" y="196462"/>
                      <a:pt x="670518" y="185423"/>
                      <a:pt x="660712" y="181613"/>
                    </a:cubicBezTo>
                    <a:cubicBezTo>
                      <a:pt x="660046" y="181355"/>
                      <a:pt x="659366" y="181133"/>
                      <a:pt x="658674" y="180951"/>
                    </a:cubicBezTo>
                    <a:lnTo>
                      <a:pt x="622774" y="171483"/>
                    </a:lnTo>
                    <a:cubicBezTo>
                      <a:pt x="614024" y="169176"/>
                      <a:pt x="608104" y="161031"/>
                      <a:pt x="608611" y="151995"/>
                    </a:cubicBezTo>
                    <a:lnTo>
                      <a:pt x="610697" y="114924"/>
                    </a:lnTo>
                    <a:cubicBezTo>
                      <a:pt x="611286" y="104420"/>
                      <a:pt x="603249" y="95425"/>
                      <a:pt x="592745" y="94836"/>
                    </a:cubicBezTo>
                    <a:cubicBezTo>
                      <a:pt x="592033" y="94796"/>
                      <a:pt x="591320" y="94796"/>
                      <a:pt x="590608" y="94836"/>
                    </a:cubicBezTo>
                    <a:lnTo>
                      <a:pt x="553537" y="96922"/>
                    </a:lnTo>
                    <a:cubicBezTo>
                      <a:pt x="544502" y="97428"/>
                      <a:pt x="536356" y="91508"/>
                      <a:pt x="534049" y="82758"/>
                    </a:cubicBezTo>
                    <a:lnTo>
                      <a:pt x="524581" y="46858"/>
                    </a:lnTo>
                    <a:cubicBezTo>
                      <a:pt x="521897" y="36685"/>
                      <a:pt x="511474" y="30615"/>
                      <a:pt x="501301" y="33299"/>
                    </a:cubicBezTo>
                    <a:cubicBezTo>
                      <a:pt x="500611" y="33481"/>
                      <a:pt x="499930" y="33702"/>
                      <a:pt x="499264" y="33961"/>
                    </a:cubicBezTo>
                    <a:lnTo>
                      <a:pt x="464650" y="47401"/>
                    </a:lnTo>
                    <a:cubicBezTo>
                      <a:pt x="456214" y="50674"/>
                      <a:pt x="446640" y="47560"/>
                      <a:pt x="441742" y="39953"/>
                    </a:cubicBezTo>
                    <a:lnTo>
                      <a:pt x="421644" y="8739"/>
                    </a:lnTo>
                    <a:cubicBezTo>
                      <a:pt x="415949" y="-107"/>
                      <a:pt x="404160" y="-2660"/>
                      <a:pt x="395315" y="3036"/>
                    </a:cubicBezTo>
                    <a:cubicBezTo>
                      <a:pt x="394711" y="3424"/>
                      <a:pt x="394130" y="3846"/>
                      <a:pt x="393574" y="4300"/>
                    </a:cubicBezTo>
                    <a:lnTo>
                      <a:pt x="364818" y="27770"/>
                    </a:lnTo>
                    <a:cubicBezTo>
                      <a:pt x="357806" y="33496"/>
                      <a:pt x="347732" y="33496"/>
                      <a:pt x="340720" y="27770"/>
                    </a:cubicBezTo>
                    <a:lnTo>
                      <a:pt x="311964" y="4300"/>
                    </a:lnTo>
                    <a:cubicBezTo>
                      <a:pt x="303816" y="-2357"/>
                      <a:pt x="291816" y="-1148"/>
                      <a:pt x="285159" y="6999"/>
                    </a:cubicBezTo>
                    <a:cubicBezTo>
                      <a:pt x="284705" y="7555"/>
                      <a:pt x="284283" y="8136"/>
                      <a:pt x="283894" y="8739"/>
                    </a:cubicBezTo>
                    <a:lnTo>
                      <a:pt x="263796" y="39953"/>
                    </a:lnTo>
                    <a:cubicBezTo>
                      <a:pt x="258898" y="47560"/>
                      <a:pt x="249324" y="50674"/>
                      <a:pt x="240889" y="47401"/>
                    </a:cubicBezTo>
                    <a:lnTo>
                      <a:pt x="206275" y="33961"/>
                    </a:lnTo>
                    <a:cubicBezTo>
                      <a:pt x="196468" y="30151"/>
                      <a:pt x="185429" y="35014"/>
                      <a:pt x="181619" y="44821"/>
                    </a:cubicBezTo>
                    <a:cubicBezTo>
                      <a:pt x="181361" y="45487"/>
                      <a:pt x="181139" y="46167"/>
                      <a:pt x="180957" y="46858"/>
                    </a:cubicBezTo>
                    <a:lnTo>
                      <a:pt x="171489" y="82758"/>
                    </a:lnTo>
                    <a:cubicBezTo>
                      <a:pt x="169182" y="91508"/>
                      <a:pt x="161037" y="97428"/>
                      <a:pt x="152001" y="96922"/>
                    </a:cubicBezTo>
                    <a:lnTo>
                      <a:pt x="114930" y="94836"/>
                    </a:lnTo>
                    <a:cubicBezTo>
                      <a:pt x="104426" y="94246"/>
                      <a:pt x="95431" y="102283"/>
                      <a:pt x="94842" y="112787"/>
                    </a:cubicBezTo>
                    <a:cubicBezTo>
                      <a:pt x="94802" y="113499"/>
                      <a:pt x="94802" y="114212"/>
                      <a:pt x="94842" y="114924"/>
                    </a:cubicBezTo>
                    <a:lnTo>
                      <a:pt x="96928" y="151995"/>
                    </a:lnTo>
                    <a:cubicBezTo>
                      <a:pt x="97434" y="161031"/>
                      <a:pt x="91515" y="169176"/>
                      <a:pt x="82764" y="171483"/>
                    </a:cubicBezTo>
                    <a:lnTo>
                      <a:pt x="46864" y="180951"/>
                    </a:lnTo>
                    <a:cubicBezTo>
                      <a:pt x="36692" y="183635"/>
                      <a:pt x="30621" y="194058"/>
                      <a:pt x="33305" y="204231"/>
                    </a:cubicBezTo>
                    <a:cubicBezTo>
                      <a:pt x="33487" y="204922"/>
                      <a:pt x="33708" y="205603"/>
                      <a:pt x="33967" y="206269"/>
                    </a:cubicBezTo>
                    <a:lnTo>
                      <a:pt x="47407" y="240882"/>
                    </a:lnTo>
                    <a:cubicBezTo>
                      <a:pt x="50680" y="249319"/>
                      <a:pt x="47566" y="258892"/>
                      <a:pt x="39959" y="263790"/>
                    </a:cubicBezTo>
                    <a:lnTo>
                      <a:pt x="8745" y="283888"/>
                    </a:lnTo>
                    <a:cubicBezTo>
                      <a:pt x="-103" y="289580"/>
                      <a:pt x="-2661" y="301368"/>
                      <a:pt x="3031" y="310216"/>
                    </a:cubicBezTo>
                    <a:cubicBezTo>
                      <a:pt x="3420" y="310820"/>
                      <a:pt x="3843" y="311402"/>
                      <a:pt x="4297" y="311958"/>
                    </a:cubicBezTo>
                    <a:lnTo>
                      <a:pt x="27776" y="340714"/>
                    </a:lnTo>
                    <a:cubicBezTo>
                      <a:pt x="33503" y="347726"/>
                      <a:pt x="33503" y="357800"/>
                      <a:pt x="27776" y="364812"/>
                    </a:cubicBezTo>
                    <a:lnTo>
                      <a:pt x="4297" y="393568"/>
                    </a:lnTo>
                    <a:cubicBezTo>
                      <a:pt x="-2358" y="401717"/>
                      <a:pt x="-1146" y="413718"/>
                      <a:pt x="7003" y="420372"/>
                    </a:cubicBezTo>
                    <a:cubicBezTo>
                      <a:pt x="7559" y="420827"/>
                      <a:pt x="8141" y="421250"/>
                      <a:pt x="8745" y="421638"/>
                    </a:cubicBezTo>
                    <a:lnTo>
                      <a:pt x="39959" y="441736"/>
                    </a:lnTo>
                    <a:cubicBezTo>
                      <a:pt x="47566" y="446634"/>
                      <a:pt x="50680" y="456208"/>
                      <a:pt x="47407" y="464644"/>
                    </a:cubicBezTo>
                    <a:lnTo>
                      <a:pt x="33967" y="499258"/>
                    </a:lnTo>
                    <a:cubicBezTo>
                      <a:pt x="30157" y="509064"/>
                      <a:pt x="35020" y="520103"/>
                      <a:pt x="44827" y="523913"/>
                    </a:cubicBezTo>
                    <a:cubicBezTo>
                      <a:pt x="45493" y="524171"/>
                      <a:pt x="46173" y="524393"/>
                      <a:pt x="46864" y="524575"/>
                    </a:cubicBezTo>
                    <a:lnTo>
                      <a:pt x="82764" y="534043"/>
                    </a:lnTo>
                    <a:cubicBezTo>
                      <a:pt x="91515" y="536350"/>
                      <a:pt x="97434" y="544496"/>
                      <a:pt x="96928" y="553531"/>
                    </a:cubicBezTo>
                    <a:lnTo>
                      <a:pt x="94842" y="590602"/>
                    </a:lnTo>
                    <a:cubicBezTo>
                      <a:pt x="94252" y="601106"/>
                      <a:pt x="102289" y="610101"/>
                      <a:pt x="112793" y="610691"/>
                    </a:cubicBezTo>
                    <a:cubicBezTo>
                      <a:pt x="113505" y="610731"/>
                      <a:pt x="114218" y="610731"/>
                      <a:pt x="114930" y="610691"/>
                    </a:cubicBezTo>
                    <a:lnTo>
                      <a:pt x="152001" y="608605"/>
                    </a:lnTo>
                    <a:cubicBezTo>
                      <a:pt x="161037" y="608098"/>
                      <a:pt x="169182" y="614018"/>
                      <a:pt x="171489" y="622768"/>
                    </a:cubicBezTo>
                    <a:lnTo>
                      <a:pt x="180957" y="658668"/>
                    </a:lnTo>
                    <a:cubicBezTo>
                      <a:pt x="183641" y="668841"/>
                      <a:pt x="194065" y="674911"/>
                      <a:pt x="204237" y="672227"/>
                    </a:cubicBezTo>
                    <a:cubicBezTo>
                      <a:pt x="204928" y="672045"/>
                      <a:pt x="205609" y="671824"/>
                      <a:pt x="206275" y="671565"/>
                    </a:cubicBezTo>
                    <a:lnTo>
                      <a:pt x="240889" y="658125"/>
                    </a:lnTo>
                    <a:cubicBezTo>
                      <a:pt x="249324" y="654852"/>
                      <a:pt x="258898" y="657966"/>
                      <a:pt x="263796" y="665574"/>
                    </a:cubicBezTo>
                    <a:lnTo>
                      <a:pt x="283894" y="696787"/>
                    </a:lnTo>
                    <a:cubicBezTo>
                      <a:pt x="289590" y="705633"/>
                      <a:pt x="301378" y="708187"/>
                      <a:pt x="310224" y="702491"/>
                    </a:cubicBezTo>
                    <a:cubicBezTo>
                      <a:pt x="310828" y="702102"/>
                      <a:pt x="311409" y="701680"/>
                      <a:pt x="311964" y="701226"/>
                    </a:cubicBezTo>
                    <a:lnTo>
                      <a:pt x="340720" y="677756"/>
                    </a:lnTo>
                    <a:cubicBezTo>
                      <a:pt x="347732" y="672030"/>
                      <a:pt x="357806" y="672030"/>
                      <a:pt x="364818" y="677756"/>
                    </a:cubicBezTo>
                    <a:lnTo>
                      <a:pt x="393574" y="701226"/>
                    </a:lnTo>
                    <a:cubicBezTo>
                      <a:pt x="401722" y="707883"/>
                      <a:pt x="413723" y="706674"/>
                      <a:pt x="420380" y="698527"/>
                    </a:cubicBezTo>
                    <a:cubicBezTo>
                      <a:pt x="420834" y="697971"/>
                      <a:pt x="421256" y="697390"/>
                      <a:pt x="421644" y="696787"/>
                    </a:cubicBezTo>
                    <a:lnTo>
                      <a:pt x="441742" y="665574"/>
                    </a:lnTo>
                    <a:cubicBezTo>
                      <a:pt x="446640" y="657966"/>
                      <a:pt x="456215" y="654852"/>
                      <a:pt x="464650" y="658125"/>
                    </a:cubicBezTo>
                    <a:lnTo>
                      <a:pt x="499264" y="671565"/>
                    </a:lnTo>
                    <a:cubicBezTo>
                      <a:pt x="509071" y="675375"/>
                      <a:pt x="520109" y="670512"/>
                      <a:pt x="523919" y="660705"/>
                    </a:cubicBezTo>
                    <a:cubicBezTo>
                      <a:pt x="524177" y="660040"/>
                      <a:pt x="524399" y="659359"/>
                      <a:pt x="524581" y="658668"/>
                    </a:cubicBezTo>
                    <a:lnTo>
                      <a:pt x="534049" y="622768"/>
                    </a:lnTo>
                    <a:cubicBezTo>
                      <a:pt x="536356" y="614018"/>
                      <a:pt x="544502" y="608098"/>
                      <a:pt x="553537" y="608605"/>
                    </a:cubicBezTo>
                    <a:lnTo>
                      <a:pt x="590608" y="610691"/>
                    </a:lnTo>
                    <a:cubicBezTo>
                      <a:pt x="601113" y="611280"/>
                      <a:pt x="610107" y="603243"/>
                      <a:pt x="610697" y="592739"/>
                    </a:cubicBezTo>
                    <a:cubicBezTo>
                      <a:pt x="610737" y="592027"/>
                      <a:pt x="610737" y="591314"/>
                      <a:pt x="610697" y="590602"/>
                    </a:cubicBezTo>
                    <a:lnTo>
                      <a:pt x="608611" y="553531"/>
                    </a:lnTo>
                    <a:cubicBezTo>
                      <a:pt x="608104" y="544496"/>
                      <a:pt x="614024" y="536350"/>
                      <a:pt x="622774" y="534043"/>
                    </a:cubicBezTo>
                    <a:lnTo>
                      <a:pt x="658674" y="524575"/>
                    </a:lnTo>
                    <a:cubicBezTo>
                      <a:pt x="668847" y="521891"/>
                      <a:pt x="674917" y="511468"/>
                      <a:pt x="672233" y="501295"/>
                    </a:cubicBezTo>
                    <a:cubicBezTo>
                      <a:pt x="672051" y="500604"/>
                      <a:pt x="671830" y="499923"/>
                      <a:pt x="671571" y="499258"/>
                    </a:cubicBezTo>
                    <a:lnTo>
                      <a:pt x="658131" y="464644"/>
                    </a:lnTo>
                    <a:cubicBezTo>
                      <a:pt x="654858" y="456207"/>
                      <a:pt x="657972" y="446634"/>
                      <a:pt x="665580" y="441736"/>
                    </a:cubicBezTo>
                    <a:lnTo>
                      <a:pt x="696793" y="421638"/>
                    </a:lnTo>
                    <a:cubicBezTo>
                      <a:pt x="705639" y="415942"/>
                      <a:pt x="708193" y="404154"/>
                      <a:pt x="702497" y="395308"/>
                    </a:cubicBezTo>
                    <a:cubicBezTo>
                      <a:pt x="702108" y="394704"/>
                      <a:pt x="701686" y="394123"/>
                      <a:pt x="701232" y="393568"/>
                    </a:cubicBezTo>
                    <a:close/>
                    <a:moveTo>
                      <a:pt x="352769" y="600413"/>
                    </a:moveTo>
                    <a:cubicBezTo>
                      <a:pt x="215996" y="600413"/>
                      <a:pt x="105119" y="489536"/>
                      <a:pt x="105119" y="352763"/>
                    </a:cubicBezTo>
                    <a:cubicBezTo>
                      <a:pt x="105119" y="215990"/>
                      <a:pt x="215996" y="105113"/>
                      <a:pt x="352769" y="105113"/>
                    </a:cubicBezTo>
                    <a:cubicBezTo>
                      <a:pt x="489542" y="105113"/>
                      <a:pt x="600419" y="215990"/>
                      <a:pt x="600419" y="352763"/>
                    </a:cubicBezTo>
                    <a:cubicBezTo>
                      <a:pt x="600267" y="489473"/>
                      <a:pt x="489480" y="600261"/>
                      <a:pt x="352769" y="600413"/>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28"/>
              <p:cNvSpPr/>
              <p:nvPr/>
            </p:nvSpPr>
            <p:spPr>
              <a:xfrm>
                <a:off x="3403329" y="2199135"/>
                <a:ext cx="438150" cy="438150"/>
              </a:xfrm>
              <a:custGeom>
                <a:rect b="b" l="l" r="r" t="t"/>
                <a:pathLst>
                  <a:path extrusionOk="0" h="438150" w="438150">
                    <a:moveTo>
                      <a:pt x="219075" y="0"/>
                    </a:moveTo>
                    <a:cubicBezTo>
                      <a:pt x="340010" y="136"/>
                      <a:pt x="438014" y="98140"/>
                      <a:pt x="438150" y="219075"/>
                    </a:cubicBezTo>
                    <a:cubicBezTo>
                      <a:pt x="438150" y="340066"/>
                      <a:pt x="340067" y="438150"/>
                      <a:pt x="219075" y="438150"/>
                    </a:cubicBezTo>
                    <a:cubicBezTo>
                      <a:pt x="98084" y="438150"/>
                      <a:pt x="0" y="340066"/>
                      <a:pt x="0" y="219075"/>
                    </a:cubicBezTo>
                    <a:cubicBezTo>
                      <a:pt x="0" y="98084"/>
                      <a:pt x="98084" y="0"/>
                      <a:pt x="219075" y="0"/>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sp>
          <p:nvSpPr>
            <p:cNvPr id="468" name="Google Shape;468;p28"/>
            <p:cNvSpPr txBox="1"/>
            <p:nvPr/>
          </p:nvSpPr>
          <p:spPr>
            <a:xfrm>
              <a:off x="3352763" y="1555119"/>
              <a:ext cx="1923174" cy="109656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3200"/>
                <a:buFont typeface="Arial"/>
                <a:buNone/>
              </a:pPr>
              <a:r>
                <a:rPr lang="en-US" sz="3200">
                  <a:solidFill>
                    <a:schemeClr val="lt1"/>
                  </a:solidFill>
                  <a:latin typeface="Calibri"/>
                  <a:ea typeface="Calibri"/>
                  <a:cs typeface="Calibri"/>
                  <a:sym typeface="Calibri"/>
                </a:rPr>
                <a:t>5</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475" name="Google Shape;475;p29"/>
          <p:cNvSpPr txBox="1"/>
          <p:nvPr>
            <p:ph idx="2" type="body"/>
          </p:nvPr>
        </p:nvSpPr>
        <p:spPr>
          <a:xfrm>
            <a:off x="558800" y="2079576"/>
            <a:ext cx="11082338" cy="3772031"/>
          </a:xfrm>
          <a:prstGeom prst="rect">
            <a:avLst/>
          </a:prstGeom>
          <a:noFill/>
          <a:ln>
            <a:noFill/>
          </a:ln>
        </p:spPr>
        <p:txBody>
          <a:bodyPr anchorCtr="0" anchor="t" bIns="45700" lIns="91425" spcFirstLastPara="1" rIns="91425" wrap="square" tIns="45700">
            <a:normAutofit/>
          </a:bodyPr>
          <a:lstStyle/>
          <a:p>
            <a:pPr indent="-361950" lvl="0" marL="361950" rtl="0" algn="l">
              <a:lnSpc>
                <a:spcPct val="90000"/>
              </a:lnSpc>
              <a:spcBef>
                <a:spcPts val="0"/>
              </a:spcBef>
              <a:spcAft>
                <a:spcPts val="0"/>
              </a:spcAft>
              <a:buClr>
                <a:schemeClr val="dk1"/>
              </a:buClr>
              <a:buSzPts val="2400"/>
              <a:buFont typeface="Calibri"/>
              <a:buAutoNum type="arabicPeriod"/>
            </a:pPr>
            <a:r>
              <a:rPr lang="en-US" sz="2400"/>
              <a:t>Increase interest in gifts in Wils by offering ‘in-memory bequests’</a:t>
            </a:r>
            <a:endParaRPr/>
          </a:p>
          <a:p>
            <a:pPr indent="-361950" lvl="0" marL="361950" rtl="0" algn="l">
              <a:lnSpc>
                <a:spcPct val="90000"/>
              </a:lnSpc>
              <a:spcBef>
                <a:spcPts val="1000"/>
              </a:spcBef>
              <a:spcAft>
                <a:spcPts val="0"/>
              </a:spcAft>
              <a:buClr>
                <a:schemeClr val="dk1"/>
              </a:buClr>
              <a:buSzPts val="2400"/>
              <a:buFont typeface="Calibri"/>
              <a:buAutoNum type="arabicPeriod"/>
            </a:pPr>
            <a:r>
              <a:rPr lang="en-US" sz="2400"/>
              <a:t>Create inspiration around loved ones as a reason for a gift in a Will</a:t>
            </a:r>
            <a:endParaRPr/>
          </a:p>
          <a:p>
            <a:pPr indent="-361950" lvl="0" marL="361950" rtl="0" algn="l">
              <a:lnSpc>
                <a:spcPct val="90000"/>
              </a:lnSpc>
              <a:spcBef>
                <a:spcPts val="1000"/>
              </a:spcBef>
              <a:spcAft>
                <a:spcPts val="0"/>
              </a:spcAft>
              <a:buClr>
                <a:schemeClr val="dk1"/>
              </a:buClr>
              <a:buSzPts val="2400"/>
              <a:buFont typeface="Calibri"/>
              <a:buAutoNum type="arabicPeriod"/>
            </a:pPr>
            <a:r>
              <a:rPr lang="en-US" sz="2400"/>
              <a:t>Flip this: Promote giWs as an                                        in-memory offer in their own                                right</a:t>
            </a:r>
            <a:endParaRPr/>
          </a:p>
          <a:p>
            <a:pPr indent="-361950" lvl="0" marL="361950" rtl="0" algn="l">
              <a:lnSpc>
                <a:spcPct val="90000"/>
              </a:lnSpc>
              <a:spcBef>
                <a:spcPts val="1000"/>
              </a:spcBef>
              <a:spcAft>
                <a:spcPts val="0"/>
              </a:spcAft>
              <a:buClr>
                <a:schemeClr val="dk1"/>
              </a:buClr>
              <a:buSzPts val="2400"/>
              <a:buFont typeface="Calibri"/>
              <a:buAutoNum type="arabicPeriod"/>
            </a:pPr>
            <a:r>
              <a:rPr lang="en-US" sz="2400"/>
              <a:t>Celebrate your charity’s own                     ‘legacy heroes’</a:t>
            </a:r>
            <a:endParaRPr sz="2400"/>
          </a:p>
          <a:p>
            <a:pPr indent="-361950" lvl="0" marL="361950" rtl="0" algn="l">
              <a:lnSpc>
                <a:spcPct val="90000"/>
              </a:lnSpc>
              <a:spcBef>
                <a:spcPts val="1000"/>
              </a:spcBef>
              <a:spcAft>
                <a:spcPts val="0"/>
              </a:spcAft>
              <a:buClr>
                <a:schemeClr val="dk1"/>
              </a:buClr>
              <a:buSzPts val="2400"/>
              <a:buFont typeface="Calibri"/>
              <a:buAutoNum type="arabicPeriod"/>
            </a:pPr>
            <a:r>
              <a:rPr lang="en-US" sz="2400"/>
              <a:t>If you know about an in-memory motivation, act on it… with some best practice principles.</a:t>
            </a:r>
            <a:endParaRPr sz="2400"/>
          </a:p>
        </p:txBody>
      </p:sp>
      <p:sp>
        <p:nvSpPr>
          <p:cNvPr id="476" name="Google Shape;47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Summary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grpSp>
        <p:nvGrpSpPr>
          <p:cNvPr id="124" name="Google Shape;124;p3"/>
          <p:cNvGrpSpPr/>
          <p:nvPr/>
        </p:nvGrpSpPr>
        <p:grpSpPr>
          <a:xfrm>
            <a:off x="4116000" y="1881188"/>
            <a:ext cx="3960000" cy="3960000"/>
            <a:chOff x="4116000" y="1690688"/>
            <a:chExt cx="3960000" cy="3960000"/>
          </a:xfrm>
        </p:grpSpPr>
        <p:sp>
          <p:nvSpPr>
            <p:cNvPr id="125" name="Google Shape;125;p3"/>
            <p:cNvSpPr/>
            <p:nvPr/>
          </p:nvSpPr>
          <p:spPr>
            <a:xfrm>
              <a:off x="4614182" y="2188870"/>
              <a:ext cx="2963635" cy="2963635"/>
            </a:xfrm>
            <a:prstGeom prst="ellipse">
              <a:avLst/>
            </a:prstGeom>
            <a:solidFill>
              <a:srgbClr val="E3E6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Badge Question Mark with solid fill" id="126" name="Google Shape;126;p3"/>
            <p:cNvSpPr/>
            <p:nvPr/>
          </p:nvSpPr>
          <p:spPr>
            <a:xfrm>
              <a:off x="4116000" y="1690688"/>
              <a:ext cx="3960000" cy="3960000"/>
            </a:xfrm>
            <a:custGeom>
              <a:rect b="b" l="l" r="r" t="t"/>
              <a:pathLst>
                <a:path extrusionOk="0" h="3133350" w="3133350">
                  <a:moveTo>
                    <a:pt x="1566716" y="0"/>
                  </a:moveTo>
                  <a:cubicBezTo>
                    <a:pt x="701465" y="-22"/>
                    <a:pt x="23" y="701382"/>
                    <a:pt x="0" y="1566634"/>
                  </a:cubicBezTo>
                  <a:cubicBezTo>
                    <a:pt x="-23" y="2431886"/>
                    <a:pt x="701382" y="3133326"/>
                    <a:pt x="1566634" y="3133350"/>
                  </a:cubicBezTo>
                  <a:cubicBezTo>
                    <a:pt x="2431885" y="3133371"/>
                    <a:pt x="3133329" y="2431969"/>
                    <a:pt x="3133350" y="1566717"/>
                  </a:cubicBezTo>
                  <a:cubicBezTo>
                    <a:pt x="3133350" y="1566663"/>
                    <a:pt x="3133350" y="1566605"/>
                    <a:pt x="3133350" y="1566552"/>
                  </a:cubicBezTo>
                  <a:cubicBezTo>
                    <a:pt x="3133693" y="701712"/>
                    <a:pt x="2432876" y="343"/>
                    <a:pt x="1568036" y="0"/>
                  </a:cubicBezTo>
                  <a:cubicBezTo>
                    <a:pt x="1567595" y="0"/>
                    <a:pt x="1567158" y="0"/>
                    <a:pt x="1566716" y="0"/>
                  </a:cubicBezTo>
                  <a:close/>
                  <a:moveTo>
                    <a:pt x="1728829" y="2412135"/>
                  </a:moveTo>
                  <a:cubicBezTo>
                    <a:pt x="1711380" y="2452932"/>
                    <a:pt x="1678875" y="2485437"/>
                    <a:pt x="1638079" y="2502886"/>
                  </a:cubicBezTo>
                  <a:cubicBezTo>
                    <a:pt x="1617095" y="2511812"/>
                    <a:pt x="1594511" y="2516362"/>
                    <a:pt x="1571707" y="2516250"/>
                  </a:cubicBezTo>
                  <a:cubicBezTo>
                    <a:pt x="1526180" y="2516337"/>
                    <a:pt x="1482484" y="2498340"/>
                    <a:pt x="1450226" y="2466214"/>
                  </a:cubicBezTo>
                  <a:cubicBezTo>
                    <a:pt x="1434667" y="2450626"/>
                    <a:pt x="1422222" y="2432220"/>
                    <a:pt x="1413555" y="2411970"/>
                  </a:cubicBezTo>
                  <a:cubicBezTo>
                    <a:pt x="1404583" y="2390970"/>
                    <a:pt x="1400021" y="2368353"/>
                    <a:pt x="1400149" y="2345517"/>
                  </a:cubicBezTo>
                  <a:cubicBezTo>
                    <a:pt x="1400037" y="2299964"/>
                    <a:pt x="1418055" y="2256243"/>
                    <a:pt x="1450226" y="2223994"/>
                  </a:cubicBezTo>
                  <a:cubicBezTo>
                    <a:pt x="1516928" y="2157120"/>
                    <a:pt x="1625213" y="2156975"/>
                    <a:pt x="1692087" y="2223677"/>
                  </a:cubicBezTo>
                  <a:cubicBezTo>
                    <a:pt x="1692195" y="2223784"/>
                    <a:pt x="1692298" y="2223887"/>
                    <a:pt x="1692405" y="2223994"/>
                  </a:cubicBezTo>
                  <a:lnTo>
                    <a:pt x="1692405" y="2223994"/>
                  </a:lnTo>
                  <a:cubicBezTo>
                    <a:pt x="1708051" y="2239698"/>
                    <a:pt x="1720505" y="2258289"/>
                    <a:pt x="1729076" y="2278733"/>
                  </a:cubicBezTo>
                  <a:cubicBezTo>
                    <a:pt x="1738011" y="2299861"/>
                    <a:pt x="1742573" y="2322578"/>
                    <a:pt x="1742483" y="2345517"/>
                  </a:cubicBezTo>
                  <a:cubicBezTo>
                    <a:pt x="1742536" y="2368398"/>
                    <a:pt x="1737887" y="2391044"/>
                    <a:pt x="1728829" y="2412053"/>
                  </a:cubicBezTo>
                  <a:close/>
                  <a:moveTo>
                    <a:pt x="1874483" y="1687785"/>
                  </a:moveTo>
                  <a:cubicBezTo>
                    <a:pt x="1761804" y="1755732"/>
                    <a:pt x="1692215" y="1877061"/>
                    <a:pt x="1690466" y="2008628"/>
                  </a:cubicBezTo>
                  <a:lnTo>
                    <a:pt x="1442966" y="2008628"/>
                  </a:lnTo>
                  <a:cubicBezTo>
                    <a:pt x="1444439" y="1791909"/>
                    <a:pt x="1557790" y="1591335"/>
                    <a:pt x="1742689" y="1478277"/>
                  </a:cubicBezTo>
                  <a:cubicBezTo>
                    <a:pt x="1897690" y="1381112"/>
                    <a:pt x="1944574" y="1176694"/>
                    <a:pt x="1847410" y="1021693"/>
                  </a:cubicBezTo>
                  <a:cubicBezTo>
                    <a:pt x="1750246" y="866692"/>
                    <a:pt x="1545827" y="819807"/>
                    <a:pt x="1390826" y="916971"/>
                  </a:cubicBezTo>
                  <a:cubicBezTo>
                    <a:pt x="1294149" y="977576"/>
                    <a:pt x="1235466" y="1083671"/>
                    <a:pt x="1235520" y="1197777"/>
                  </a:cubicBezTo>
                  <a:lnTo>
                    <a:pt x="988020" y="1197777"/>
                  </a:lnTo>
                  <a:cubicBezTo>
                    <a:pt x="987900" y="878147"/>
                    <a:pt x="1246909" y="618940"/>
                    <a:pt x="1566539" y="618820"/>
                  </a:cubicBezTo>
                  <a:cubicBezTo>
                    <a:pt x="1886165" y="618701"/>
                    <a:pt x="2145375" y="877710"/>
                    <a:pt x="2145495" y="1197339"/>
                  </a:cubicBezTo>
                  <a:cubicBezTo>
                    <a:pt x="2145569" y="1396544"/>
                    <a:pt x="2043191" y="1581781"/>
                    <a:pt x="1874483" y="16877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7" name="Google Shape;127;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128" name="Google Shape;128;p3"/>
          <p:cNvSpPr txBox="1"/>
          <p:nvPr>
            <p:ph idx="1" type="body"/>
          </p:nvPr>
        </p:nvSpPr>
        <p:spPr>
          <a:xfrm>
            <a:off x="1690007" y="2506878"/>
            <a:ext cx="9788979" cy="251415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None/>
            </a:pPr>
            <a:r>
              <a:rPr b="1" lang="en-US" sz="4400"/>
              <a:t>Can be polls apart …</a:t>
            </a:r>
            <a:endParaRPr/>
          </a:p>
        </p:txBody>
      </p:sp>
      <p:sp>
        <p:nvSpPr>
          <p:cNvPr id="129" name="Google Shape;129;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a:t>What two things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483" name="Google Shape;483;p30"/>
          <p:cNvPicPr preferRelativeResize="0"/>
          <p:nvPr/>
        </p:nvPicPr>
        <p:blipFill rotWithShape="1">
          <a:blip r:embed="rId3">
            <a:alphaModFix/>
          </a:blip>
          <a:srcRect b="12733" l="0" r="0" t="-5173"/>
          <a:stretch/>
        </p:blipFill>
        <p:spPr>
          <a:xfrm>
            <a:off x="6614097" y="2369958"/>
            <a:ext cx="5577903" cy="3442198"/>
          </a:xfrm>
          <a:prstGeom prst="rect">
            <a:avLst/>
          </a:prstGeom>
          <a:noFill/>
          <a:ln>
            <a:noFill/>
          </a:ln>
        </p:spPr>
      </p:pic>
      <p:grpSp>
        <p:nvGrpSpPr>
          <p:cNvPr id="484" name="Google Shape;484;p30"/>
          <p:cNvGrpSpPr/>
          <p:nvPr/>
        </p:nvGrpSpPr>
        <p:grpSpPr>
          <a:xfrm>
            <a:off x="838201" y="3508156"/>
            <a:ext cx="6263640" cy="2304000"/>
            <a:chOff x="4865949" y="3428998"/>
            <a:chExt cx="6775190" cy="3188531"/>
          </a:xfrm>
        </p:grpSpPr>
        <p:sp>
          <p:nvSpPr>
            <p:cNvPr id="485" name="Google Shape;485;p30"/>
            <p:cNvSpPr/>
            <p:nvPr/>
          </p:nvSpPr>
          <p:spPr>
            <a:xfrm>
              <a:off x="4865949" y="3428998"/>
              <a:ext cx="6775190" cy="3188531"/>
            </a:xfrm>
            <a:prstGeom prst="rect">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486" name="Google Shape;486;p30"/>
            <p:cNvSpPr txBox="1"/>
            <p:nvPr/>
          </p:nvSpPr>
          <p:spPr>
            <a:xfrm>
              <a:off x="5212126" y="3979721"/>
              <a:ext cx="6135704" cy="208708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Thanks for being here!                     Any questions?</a:t>
              </a:r>
              <a:endParaRPr/>
            </a:p>
            <a:p>
              <a:pPr indent="0" lvl="0" marL="0" marR="0" rtl="0" algn="l">
                <a:spcBef>
                  <a:spcPts val="1200"/>
                </a:spcBef>
                <a:spcAft>
                  <a:spcPts val="0"/>
                </a:spcAft>
                <a:buNone/>
              </a:pPr>
              <a:r>
                <a:rPr b="1" lang="en-US" sz="2400">
                  <a:solidFill>
                    <a:schemeClr val="lt1"/>
                  </a:solidFill>
                  <a:latin typeface="Calibri"/>
                  <a:ea typeface="Calibri"/>
                  <a:cs typeface="Calibri"/>
                  <a:sym typeface="Calibri"/>
                </a:rPr>
                <a:t>Kate.Jenkinson@legacyfutures.com</a:t>
              </a:r>
              <a:endParaRPr b="1" sz="3200">
                <a:solidFill>
                  <a:schemeClr val="lt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grpSp>
        <p:nvGrpSpPr>
          <p:cNvPr id="135" name="Google Shape;135;p4"/>
          <p:cNvGrpSpPr/>
          <p:nvPr/>
        </p:nvGrpSpPr>
        <p:grpSpPr>
          <a:xfrm>
            <a:off x="4116000" y="1881188"/>
            <a:ext cx="3960000" cy="3960000"/>
            <a:chOff x="4116000" y="1690688"/>
            <a:chExt cx="3960000" cy="3960000"/>
          </a:xfrm>
        </p:grpSpPr>
        <p:sp>
          <p:nvSpPr>
            <p:cNvPr id="136" name="Google Shape;136;p4"/>
            <p:cNvSpPr/>
            <p:nvPr/>
          </p:nvSpPr>
          <p:spPr>
            <a:xfrm>
              <a:off x="4614182" y="2188870"/>
              <a:ext cx="2963635" cy="2963635"/>
            </a:xfrm>
            <a:prstGeom prst="ellipse">
              <a:avLst/>
            </a:prstGeom>
            <a:solidFill>
              <a:srgbClr val="E3E6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Badge Question Mark with solid fill" id="137" name="Google Shape;137;p4"/>
            <p:cNvSpPr/>
            <p:nvPr/>
          </p:nvSpPr>
          <p:spPr>
            <a:xfrm>
              <a:off x="4116000" y="1690688"/>
              <a:ext cx="3960000" cy="3960000"/>
            </a:xfrm>
            <a:custGeom>
              <a:rect b="b" l="l" r="r" t="t"/>
              <a:pathLst>
                <a:path extrusionOk="0" h="3133350" w="3133350">
                  <a:moveTo>
                    <a:pt x="1566716" y="0"/>
                  </a:moveTo>
                  <a:cubicBezTo>
                    <a:pt x="701465" y="-22"/>
                    <a:pt x="23" y="701382"/>
                    <a:pt x="0" y="1566634"/>
                  </a:cubicBezTo>
                  <a:cubicBezTo>
                    <a:pt x="-23" y="2431886"/>
                    <a:pt x="701382" y="3133326"/>
                    <a:pt x="1566634" y="3133350"/>
                  </a:cubicBezTo>
                  <a:cubicBezTo>
                    <a:pt x="2431885" y="3133371"/>
                    <a:pt x="3133329" y="2431969"/>
                    <a:pt x="3133350" y="1566717"/>
                  </a:cubicBezTo>
                  <a:cubicBezTo>
                    <a:pt x="3133350" y="1566663"/>
                    <a:pt x="3133350" y="1566605"/>
                    <a:pt x="3133350" y="1566552"/>
                  </a:cubicBezTo>
                  <a:cubicBezTo>
                    <a:pt x="3133693" y="701712"/>
                    <a:pt x="2432876" y="343"/>
                    <a:pt x="1568036" y="0"/>
                  </a:cubicBezTo>
                  <a:cubicBezTo>
                    <a:pt x="1567595" y="0"/>
                    <a:pt x="1567158" y="0"/>
                    <a:pt x="1566716" y="0"/>
                  </a:cubicBezTo>
                  <a:close/>
                  <a:moveTo>
                    <a:pt x="1728829" y="2412135"/>
                  </a:moveTo>
                  <a:cubicBezTo>
                    <a:pt x="1711380" y="2452932"/>
                    <a:pt x="1678875" y="2485437"/>
                    <a:pt x="1638079" y="2502886"/>
                  </a:cubicBezTo>
                  <a:cubicBezTo>
                    <a:pt x="1617095" y="2511812"/>
                    <a:pt x="1594511" y="2516362"/>
                    <a:pt x="1571707" y="2516250"/>
                  </a:cubicBezTo>
                  <a:cubicBezTo>
                    <a:pt x="1526180" y="2516337"/>
                    <a:pt x="1482484" y="2498340"/>
                    <a:pt x="1450226" y="2466214"/>
                  </a:cubicBezTo>
                  <a:cubicBezTo>
                    <a:pt x="1434667" y="2450626"/>
                    <a:pt x="1422222" y="2432220"/>
                    <a:pt x="1413555" y="2411970"/>
                  </a:cubicBezTo>
                  <a:cubicBezTo>
                    <a:pt x="1404583" y="2390970"/>
                    <a:pt x="1400021" y="2368353"/>
                    <a:pt x="1400149" y="2345517"/>
                  </a:cubicBezTo>
                  <a:cubicBezTo>
                    <a:pt x="1400037" y="2299964"/>
                    <a:pt x="1418055" y="2256243"/>
                    <a:pt x="1450226" y="2223994"/>
                  </a:cubicBezTo>
                  <a:cubicBezTo>
                    <a:pt x="1516928" y="2157120"/>
                    <a:pt x="1625213" y="2156975"/>
                    <a:pt x="1692087" y="2223677"/>
                  </a:cubicBezTo>
                  <a:cubicBezTo>
                    <a:pt x="1692195" y="2223784"/>
                    <a:pt x="1692298" y="2223887"/>
                    <a:pt x="1692405" y="2223994"/>
                  </a:cubicBezTo>
                  <a:lnTo>
                    <a:pt x="1692405" y="2223994"/>
                  </a:lnTo>
                  <a:cubicBezTo>
                    <a:pt x="1708051" y="2239698"/>
                    <a:pt x="1720505" y="2258289"/>
                    <a:pt x="1729076" y="2278733"/>
                  </a:cubicBezTo>
                  <a:cubicBezTo>
                    <a:pt x="1738011" y="2299861"/>
                    <a:pt x="1742573" y="2322578"/>
                    <a:pt x="1742483" y="2345517"/>
                  </a:cubicBezTo>
                  <a:cubicBezTo>
                    <a:pt x="1742536" y="2368398"/>
                    <a:pt x="1737887" y="2391044"/>
                    <a:pt x="1728829" y="2412053"/>
                  </a:cubicBezTo>
                  <a:close/>
                  <a:moveTo>
                    <a:pt x="1874483" y="1687785"/>
                  </a:moveTo>
                  <a:cubicBezTo>
                    <a:pt x="1761804" y="1755732"/>
                    <a:pt x="1692215" y="1877061"/>
                    <a:pt x="1690466" y="2008628"/>
                  </a:cubicBezTo>
                  <a:lnTo>
                    <a:pt x="1442966" y="2008628"/>
                  </a:lnTo>
                  <a:cubicBezTo>
                    <a:pt x="1444439" y="1791909"/>
                    <a:pt x="1557790" y="1591335"/>
                    <a:pt x="1742689" y="1478277"/>
                  </a:cubicBezTo>
                  <a:cubicBezTo>
                    <a:pt x="1897690" y="1381112"/>
                    <a:pt x="1944574" y="1176694"/>
                    <a:pt x="1847410" y="1021693"/>
                  </a:cubicBezTo>
                  <a:cubicBezTo>
                    <a:pt x="1750246" y="866692"/>
                    <a:pt x="1545827" y="819807"/>
                    <a:pt x="1390826" y="916971"/>
                  </a:cubicBezTo>
                  <a:cubicBezTo>
                    <a:pt x="1294149" y="977576"/>
                    <a:pt x="1235466" y="1083671"/>
                    <a:pt x="1235520" y="1197777"/>
                  </a:cubicBezTo>
                  <a:lnTo>
                    <a:pt x="988020" y="1197777"/>
                  </a:lnTo>
                  <a:cubicBezTo>
                    <a:pt x="987900" y="878147"/>
                    <a:pt x="1246909" y="618940"/>
                    <a:pt x="1566539" y="618820"/>
                  </a:cubicBezTo>
                  <a:cubicBezTo>
                    <a:pt x="1886165" y="618701"/>
                    <a:pt x="2145375" y="877710"/>
                    <a:pt x="2145495" y="1197339"/>
                  </a:cubicBezTo>
                  <a:cubicBezTo>
                    <a:pt x="2145569" y="1396544"/>
                    <a:pt x="2043191" y="1581781"/>
                    <a:pt x="1874483" y="16877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8" name="Google Shape;13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139" name="Google Shape;139;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a:t>What two things …</a:t>
            </a:r>
            <a:endParaRPr/>
          </a:p>
        </p:txBody>
      </p:sp>
      <p:sp>
        <p:nvSpPr>
          <p:cNvPr id="140" name="Google Shape;140;p4"/>
          <p:cNvSpPr txBox="1"/>
          <p:nvPr>
            <p:ph idx="1" type="body"/>
          </p:nvPr>
        </p:nvSpPr>
        <p:spPr>
          <a:xfrm>
            <a:off x="1690007" y="2506878"/>
            <a:ext cx="9788979" cy="251415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BFBFBF"/>
              </a:buClr>
              <a:buSzPts val="4400"/>
              <a:buNone/>
            </a:pPr>
            <a:r>
              <a:rPr b="1" lang="en-US" sz="4400">
                <a:solidFill>
                  <a:srgbClr val="BFBFBF"/>
                </a:solidFill>
              </a:rPr>
              <a:t>Can be polls apart …</a:t>
            </a:r>
            <a:endParaRPr/>
          </a:p>
          <a:p>
            <a:pPr indent="0" lvl="0" marL="358775" rtl="0" algn="l">
              <a:lnSpc>
                <a:spcPct val="100000"/>
              </a:lnSpc>
              <a:spcBef>
                <a:spcPts val="1200"/>
              </a:spcBef>
              <a:spcAft>
                <a:spcPts val="0"/>
              </a:spcAft>
              <a:buClr>
                <a:schemeClr val="dk1"/>
              </a:buClr>
              <a:buSzPts val="4400"/>
              <a:buNone/>
            </a:pPr>
            <a:r>
              <a:rPr b="1" lang="en-US" sz="4400"/>
              <a:t>Can inspire each other ...</a:t>
            </a:r>
            <a:endParaRPr/>
          </a:p>
          <a:p>
            <a:pPr indent="0" lvl="0" marL="0" rtl="0" algn="l">
              <a:lnSpc>
                <a:spcPct val="100000"/>
              </a:lnSpc>
              <a:spcBef>
                <a:spcPts val="1200"/>
              </a:spcBef>
              <a:spcAft>
                <a:spcPts val="0"/>
              </a:spcAft>
              <a:buClr>
                <a:schemeClr val="dk1"/>
              </a:buClr>
              <a:buSzPts val="4400"/>
              <a:buNone/>
            </a:pPr>
            <a:r>
              <a:t/>
            </a:r>
            <a:endParaRPr b="1" sz="4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grpSp>
        <p:nvGrpSpPr>
          <p:cNvPr id="146" name="Google Shape;146;p5"/>
          <p:cNvGrpSpPr/>
          <p:nvPr/>
        </p:nvGrpSpPr>
        <p:grpSpPr>
          <a:xfrm>
            <a:off x="4116000" y="1881188"/>
            <a:ext cx="3960000" cy="3960000"/>
            <a:chOff x="4116000" y="1690688"/>
            <a:chExt cx="3960000" cy="3960000"/>
          </a:xfrm>
        </p:grpSpPr>
        <p:sp>
          <p:nvSpPr>
            <p:cNvPr id="147" name="Google Shape;147;p5"/>
            <p:cNvSpPr/>
            <p:nvPr/>
          </p:nvSpPr>
          <p:spPr>
            <a:xfrm>
              <a:off x="4614182" y="2188870"/>
              <a:ext cx="2963635" cy="2963635"/>
            </a:xfrm>
            <a:prstGeom prst="ellipse">
              <a:avLst/>
            </a:prstGeom>
            <a:solidFill>
              <a:srgbClr val="E3E6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Badge Question Mark with solid fill" id="148" name="Google Shape;148;p5"/>
            <p:cNvSpPr/>
            <p:nvPr/>
          </p:nvSpPr>
          <p:spPr>
            <a:xfrm>
              <a:off x="4116000" y="1690688"/>
              <a:ext cx="3960000" cy="3960000"/>
            </a:xfrm>
            <a:custGeom>
              <a:rect b="b" l="l" r="r" t="t"/>
              <a:pathLst>
                <a:path extrusionOk="0" h="3133350" w="3133350">
                  <a:moveTo>
                    <a:pt x="1566716" y="0"/>
                  </a:moveTo>
                  <a:cubicBezTo>
                    <a:pt x="701465" y="-22"/>
                    <a:pt x="23" y="701382"/>
                    <a:pt x="0" y="1566634"/>
                  </a:cubicBezTo>
                  <a:cubicBezTo>
                    <a:pt x="-23" y="2431886"/>
                    <a:pt x="701382" y="3133326"/>
                    <a:pt x="1566634" y="3133350"/>
                  </a:cubicBezTo>
                  <a:cubicBezTo>
                    <a:pt x="2431885" y="3133371"/>
                    <a:pt x="3133329" y="2431969"/>
                    <a:pt x="3133350" y="1566717"/>
                  </a:cubicBezTo>
                  <a:cubicBezTo>
                    <a:pt x="3133350" y="1566663"/>
                    <a:pt x="3133350" y="1566605"/>
                    <a:pt x="3133350" y="1566552"/>
                  </a:cubicBezTo>
                  <a:cubicBezTo>
                    <a:pt x="3133693" y="701712"/>
                    <a:pt x="2432876" y="343"/>
                    <a:pt x="1568036" y="0"/>
                  </a:cubicBezTo>
                  <a:cubicBezTo>
                    <a:pt x="1567595" y="0"/>
                    <a:pt x="1567158" y="0"/>
                    <a:pt x="1566716" y="0"/>
                  </a:cubicBezTo>
                  <a:close/>
                  <a:moveTo>
                    <a:pt x="1728829" y="2412135"/>
                  </a:moveTo>
                  <a:cubicBezTo>
                    <a:pt x="1711380" y="2452932"/>
                    <a:pt x="1678875" y="2485437"/>
                    <a:pt x="1638079" y="2502886"/>
                  </a:cubicBezTo>
                  <a:cubicBezTo>
                    <a:pt x="1617095" y="2511812"/>
                    <a:pt x="1594511" y="2516362"/>
                    <a:pt x="1571707" y="2516250"/>
                  </a:cubicBezTo>
                  <a:cubicBezTo>
                    <a:pt x="1526180" y="2516337"/>
                    <a:pt x="1482484" y="2498340"/>
                    <a:pt x="1450226" y="2466214"/>
                  </a:cubicBezTo>
                  <a:cubicBezTo>
                    <a:pt x="1434667" y="2450626"/>
                    <a:pt x="1422222" y="2432220"/>
                    <a:pt x="1413555" y="2411970"/>
                  </a:cubicBezTo>
                  <a:cubicBezTo>
                    <a:pt x="1404583" y="2390970"/>
                    <a:pt x="1400021" y="2368353"/>
                    <a:pt x="1400149" y="2345517"/>
                  </a:cubicBezTo>
                  <a:cubicBezTo>
                    <a:pt x="1400037" y="2299964"/>
                    <a:pt x="1418055" y="2256243"/>
                    <a:pt x="1450226" y="2223994"/>
                  </a:cubicBezTo>
                  <a:cubicBezTo>
                    <a:pt x="1516928" y="2157120"/>
                    <a:pt x="1625213" y="2156975"/>
                    <a:pt x="1692087" y="2223677"/>
                  </a:cubicBezTo>
                  <a:cubicBezTo>
                    <a:pt x="1692195" y="2223784"/>
                    <a:pt x="1692298" y="2223887"/>
                    <a:pt x="1692405" y="2223994"/>
                  </a:cubicBezTo>
                  <a:lnTo>
                    <a:pt x="1692405" y="2223994"/>
                  </a:lnTo>
                  <a:cubicBezTo>
                    <a:pt x="1708051" y="2239698"/>
                    <a:pt x="1720505" y="2258289"/>
                    <a:pt x="1729076" y="2278733"/>
                  </a:cubicBezTo>
                  <a:cubicBezTo>
                    <a:pt x="1738011" y="2299861"/>
                    <a:pt x="1742573" y="2322578"/>
                    <a:pt x="1742483" y="2345517"/>
                  </a:cubicBezTo>
                  <a:cubicBezTo>
                    <a:pt x="1742536" y="2368398"/>
                    <a:pt x="1737887" y="2391044"/>
                    <a:pt x="1728829" y="2412053"/>
                  </a:cubicBezTo>
                  <a:close/>
                  <a:moveTo>
                    <a:pt x="1874483" y="1687785"/>
                  </a:moveTo>
                  <a:cubicBezTo>
                    <a:pt x="1761804" y="1755732"/>
                    <a:pt x="1692215" y="1877061"/>
                    <a:pt x="1690466" y="2008628"/>
                  </a:cubicBezTo>
                  <a:lnTo>
                    <a:pt x="1442966" y="2008628"/>
                  </a:lnTo>
                  <a:cubicBezTo>
                    <a:pt x="1444439" y="1791909"/>
                    <a:pt x="1557790" y="1591335"/>
                    <a:pt x="1742689" y="1478277"/>
                  </a:cubicBezTo>
                  <a:cubicBezTo>
                    <a:pt x="1897690" y="1381112"/>
                    <a:pt x="1944574" y="1176694"/>
                    <a:pt x="1847410" y="1021693"/>
                  </a:cubicBezTo>
                  <a:cubicBezTo>
                    <a:pt x="1750246" y="866692"/>
                    <a:pt x="1545827" y="819807"/>
                    <a:pt x="1390826" y="916971"/>
                  </a:cubicBezTo>
                  <a:cubicBezTo>
                    <a:pt x="1294149" y="977576"/>
                    <a:pt x="1235466" y="1083671"/>
                    <a:pt x="1235520" y="1197777"/>
                  </a:cubicBezTo>
                  <a:lnTo>
                    <a:pt x="988020" y="1197777"/>
                  </a:lnTo>
                  <a:cubicBezTo>
                    <a:pt x="987900" y="878147"/>
                    <a:pt x="1246909" y="618940"/>
                    <a:pt x="1566539" y="618820"/>
                  </a:cubicBezTo>
                  <a:cubicBezTo>
                    <a:pt x="1886165" y="618701"/>
                    <a:pt x="2145375" y="877710"/>
                    <a:pt x="2145495" y="1197339"/>
                  </a:cubicBezTo>
                  <a:cubicBezTo>
                    <a:pt x="2145569" y="1396544"/>
                    <a:pt x="2043191" y="1581781"/>
                    <a:pt x="1874483" y="16877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9" name="Google Shape;149;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150" name="Google Shape;15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a:t>What two things …</a:t>
            </a:r>
            <a:endParaRPr/>
          </a:p>
        </p:txBody>
      </p:sp>
      <p:sp>
        <p:nvSpPr>
          <p:cNvPr id="151" name="Google Shape;151;p5"/>
          <p:cNvSpPr txBox="1"/>
          <p:nvPr/>
        </p:nvSpPr>
        <p:spPr>
          <a:xfrm>
            <a:off x="1690007" y="2506878"/>
            <a:ext cx="9788979" cy="25141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FBFBF"/>
              </a:buClr>
              <a:buSzPts val="4400"/>
              <a:buFont typeface="Arial"/>
              <a:buNone/>
            </a:pPr>
            <a:r>
              <a:rPr b="1" lang="en-US" sz="4400">
                <a:solidFill>
                  <a:srgbClr val="BFBFBF"/>
                </a:solidFill>
                <a:latin typeface="Calibri"/>
                <a:ea typeface="Calibri"/>
                <a:cs typeface="Calibri"/>
                <a:sym typeface="Calibri"/>
              </a:rPr>
              <a:t>Can be polls apart …</a:t>
            </a:r>
            <a:endParaRPr/>
          </a:p>
          <a:p>
            <a:pPr indent="0" lvl="0" marL="358775" marR="0" rtl="0" algn="l">
              <a:lnSpc>
                <a:spcPct val="100000"/>
              </a:lnSpc>
              <a:spcBef>
                <a:spcPts val="1200"/>
              </a:spcBef>
              <a:spcAft>
                <a:spcPts val="0"/>
              </a:spcAft>
              <a:buClr>
                <a:srgbClr val="BFBFBF"/>
              </a:buClr>
              <a:buSzPts val="4400"/>
              <a:buFont typeface="Arial"/>
              <a:buNone/>
            </a:pPr>
            <a:r>
              <a:rPr b="1" lang="en-US" sz="4400">
                <a:solidFill>
                  <a:srgbClr val="BFBFBF"/>
                </a:solidFill>
                <a:latin typeface="Calibri"/>
                <a:ea typeface="Calibri"/>
                <a:cs typeface="Calibri"/>
                <a:sym typeface="Calibri"/>
              </a:rPr>
              <a:t>Can inspire each other ...</a:t>
            </a:r>
            <a:endParaRPr/>
          </a:p>
          <a:p>
            <a:pPr indent="0" lvl="0" marL="719138" marR="0" rtl="0" algn="l">
              <a:lnSpc>
                <a:spcPct val="100000"/>
              </a:lnSpc>
              <a:spcBef>
                <a:spcPts val="1200"/>
              </a:spcBef>
              <a:spcAft>
                <a:spcPts val="0"/>
              </a:spcAft>
              <a:buClr>
                <a:schemeClr val="dk1"/>
              </a:buClr>
              <a:buSzPts val="4400"/>
              <a:buFont typeface="Arial"/>
              <a:buNone/>
            </a:pPr>
            <a:r>
              <a:rPr b="1" lang="en-US" sz="4400">
                <a:solidFill>
                  <a:schemeClr val="dk1"/>
                </a:solidFill>
                <a:latin typeface="Calibri"/>
                <a:ea typeface="Calibri"/>
                <a:cs typeface="Calibri"/>
                <a:sym typeface="Calibri"/>
              </a:rPr>
              <a:t>And can be one and the same?</a:t>
            </a:r>
            <a:endParaRPr/>
          </a:p>
          <a:p>
            <a:pPr indent="0" lvl="0" marL="0" marR="0" rtl="0" algn="l">
              <a:lnSpc>
                <a:spcPct val="100000"/>
              </a:lnSpc>
              <a:spcBef>
                <a:spcPts val="1200"/>
              </a:spcBef>
              <a:spcAft>
                <a:spcPts val="0"/>
              </a:spcAft>
              <a:buClr>
                <a:schemeClr val="dk1"/>
              </a:buClr>
              <a:buSzPts val="4400"/>
              <a:buFont typeface="Arial"/>
              <a:buNone/>
            </a:pPr>
            <a:r>
              <a:t/>
            </a:r>
            <a:endParaRPr b="1" sz="4400">
              <a:solidFill>
                <a:schemeClr val="dk1"/>
              </a:solidFill>
              <a:latin typeface="Calibri"/>
              <a:ea typeface="Calibri"/>
              <a:cs typeface="Calibri"/>
              <a:sym typeface="Calibri"/>
            </a:endParaRPr>
          </a:p>
          <a:p>
            <a:pPr indent="0" lvl="0" marL="0" marR="0" rtl="0" algn="l">
              <a:lnSpc>
                <a:spcPct val="100000"/>
              </a:lnSpc>
              <a:spcBef>
                <a:spcPts val="1200"/>
              </a:spcBef>
              <a:spcAft>
                <a:spcPts val="0"/>
              </a:spcAft>
              <a:buClr>
                <a:schemeClr val="dk1"/>
              </a:buClr>
              <a:buSzPts val="4400"/>
              <a:buFont typeface="Arial"/>
              <a:buNone/>
            </a:pPr>
            <a:r>
              <a:t/>
            </a:r>
            <a:endParaRPr b="1" sz="4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grpSp>
        <p:nvGrpSpPr>
          <p:cNvPr id="157" name="Google Shape;157;p6"/>
          <p:cNvGrpSpPr/>
          <p:nvPr/>
        </p:nvGrpSpPr>
        <p:grpSpPr>
          <a:xfrm>
            <a:off x="4116000" y="1881188"/>
            <a:ext cx="3960000" cy="3960000"/>
            <a:chOff x="4116000" y="1690688"/>
            <a:chExt cx="3960000" cy="3960000"/>
          </a:xfrm>
        </p:grpSpPr>
        <p:sp>
          <p:nvSpPr>
            <p:cNvPr id="158" name="Google Shape;158;p6"/>
            <p:cNvSpPr/>
            <p:nvPr/>
          </p:nvSpPr>
          <p:spPr>
            <a:xfrm>
              <a:off x="4614182" y="2188870"/>
              <a:ext cx="2963635" cy="2963635"/>
            </a:xfrm>
            <a:prstGeom prst="ellipse">
              <a:avLst/>
            </a:prstGeom>
            <a:solidFill>
              <a:srgbClr val="E3E6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descr="Badge Question Mark with solid fill" id="159" name="Google Shape;159;p6"/>
            <p:cNvSpPr/>
            <p:nvPr/>
          </p:nvSpPr>
          <p:spPr>
            <a:xfrm>
              <a:off x="4116000" y="1690688"/>
              <a:ext cx="3960000" cy="3960000"/>
            </a:xfrm>
            <a:custGeom>
              <a:rect b="b" l="l" r="r" t="t"/>
              <a:pathLst>
                <a:path extrusionOk="0" h="3133350" w="3133350">
                  <a:moveTo>
                    <a:pt x="1566716" y="0"/>
                  </a:moveTo>
                  <a:cubicBezTo>
                    <a:pt x="701465" y="-22"/>
                    <a:pt x="23" y="701382"/>
                    <a:pt x="0" y="1566634"/>
                  </a:cubicBezTo>
                  <a:cubicBezTo>
                    <a:pt x="-23" y="2431886"/>
                    <a:pt x="701382" y="3133326"/>
                    <a:pt x="1566634" y="3133350"/>
                  </a:cubicBezTo>
                  <a:cubicBezTo>
                    <a:pt x="2431885" y="3133371"/>
                    <a:pt x="3133329" y="2431969"/>
                    <a:pt x="3133350" y="1566717"/>
                  </a:cubicBezTo>
                  <a:cubicBezTo>
                    <a:pt x="3133350" y="1566663"/>
                    <a:pt x="3133350" y="1566605"/>
                    <a:pt x="3133350" y="1566552"/>
                  </a:cubicBezTo>
                  <a:cubicBezTo>
                    <a:pt x="3133693" y="701712"/>
                    <a:pt x="2432876" y="343"/>
                    <a:pt x="1568036" y="0"/>
                  </a:cubicBezTo>
                  <a:cubicBezTo>
                    <a:pt x="1567595" y="0"/>
                    <a:pt x="1567158" y="0"/>
                    <a:pt x="1566716" y="0"/>
                  </a:cubicBezTo>
                  <a:close/>
                  <a:moveTo>
                    <a:pt x="1728829" y="2412135"/>
                  </a:moveTo>
                  <a:cubicBezTo>
                    <a:pt x="1711380" y="2452932"/>
                    <a:pt x="1678875" y="2485437"/>
                    <a:pt x="1638079" y="2502886"/>
                  </a:cubicBezTo>
                  <a:cubicBezTo>
                    <a:pt x="1617095" y="2511812"/>
                    <a:pt x="1594511" y="2516362"/>
                    <a:pt x="1571707" y="2516250"/>
                  </a:cubicBezTo>
                  <a:cubicBezTo>
                    <a:pt x="1526180" y="2516337"/>
                    <a:pt x="1482484" y="2498340"/>
                    <a:pt x="1450226" y="2466214"/>
                  </a:cubicBezTo>
                  <a:cubicBezTo>
                    <a:pt x="1434667" y="2450626"/>
                    <a:pt x="1422222" y="2432220"/>
                    <a:pt x="1413555" y="2411970"/>
                  </a:cubicBezTo>
                  <a:cubicBezTo>
                    <a:pt x="1404583" y="2390970"/>
                    <a:pt x="1400021" y="2368353"/>
                    <a:pt x="1400149" y="2345517"/>
                  </a:cubicBezTo>
                  <a:cubicBezTo>
                    <a:pt x="1400037" y="2299964"/>
                    <a:pt x="1418055" y="2256243"/>
                    <a:pt x="1450226" y="2223994"/>
                  </a:cubicBezTo>
                  <a:cubicBezTo>
                    <a:pt x="1516928" y="2157120"/>
                    <a:pt x="1625213" y="2156975"/>
                    <a:pt x="1692087" y="2223677"/>
                  </a:cubicBezTo>
                  <a:cubicBezTo>
                    <a:pt x="1692195" y="2223784"/>
                    <a:pt x="1692298" y="2223887"/>
                    <a:pt x="1692405" y="2223994"/>
                  </a:cubicBezTo>
                  <a:lnTo>
                    <a:pt x="1692405" y="2223994"/>
                  </a:lnTo>
                  <a:cubicBezTo>
                    <a:pt x="1708051" y="2239698"/>
                    <a:pt x="1720505" y="2258289"/>
                    <a:pt x="1729076" y="2278733"/>
                  </a:cubicBezTo>
                  <a:cubicBezTo>
                    <a:pt x="1738011" y="2299861"/>
                    <a:pt x="1742573" y="2322578"/>
                    <a:pt x="1742483" y="2345517"/>
                  </a:cubicBezTo>
                  <a:cubicBezTo>
                    <a:pt x="1742536" y="2368398"/>
                    <a:pt x="1737887" y="2391044"/>
                    <a:pt x="1728829" y="2412053"/>
                  </a:cubicBezTo>
                  <a:close/>
                  <a:moveTo>
                    <a:pt x="1874483" y="1687785"/>
                  </a:moveTo>
                  <a:cubicBezTo>
                    <a:pt x="1761804" y="1755732"/>
                    <a:pt x="1692215" y="1877061"/>
                    <a:pt x="1690466" y="2008628"/>
                  </a:cubicBezTo>
                  <a:lnTo>
                    <a:pt x="1442966" y="2008628"/>
                  </a:lnTo>
                  <a:cubicBezTo>
                    <a:pt x="1444439" y="1791909"/>
                    <a:pt x="1557790" y="1591335"/>
                    <a:pt x="1742689" y="1478277"/>
                  </a:cubicBezTo>
                  <a:cubicBezTo>
                    <a:pt x="1897690" y="1381112"/>
                    <a:pt x="1944574" y="1176694"/>
                    <a:pt x="1847410" y="1021693"/>
                  </a:cubicBezTo>
                  <a:cubicBezTo>
                    <a:pt x="1750246" y="866692"/>
                    <a:pt x="1545827" y="819807"/>
                    <a:pt x="1390826" y="916971"/>
                  </a:cubicBezTo>
                  <a:cubicBezTo>
                    <a:pt x="1294149" y="977576"/>
                    <a:pt x="1235466" y="1083671"/>
                    <a:pt x="1235520" y="1197777"/>
                  </a:cubicBezTo>
                  <a:lnTo>
                    <a:pt x="988020" y="1197777"/>
                  </a:lnTo>
                  <a:cubicBezTo>
                    <a:pt x="987900" y="878147"/>
                    <a:pt x="1246909" y="618940"/>
                    <a:pt x="1566539" y="618820"/>
                  </a:cubicBezTo>
                  <a:cubicBezTo>
                    <a:pt x="1886165" y="618701"/>
                    <a:pt x="2145375" y="877710"/>
                    <a:pt x="2145495" y="1197339"/>
                  </a:cubicBezTo>
                  <a:cubicBezTo>
                    <a:pt x="2145569" y="1396544"/>
                    <a:pt x="2043191" y="1581781"/>
                    <a:pt x="1874483" y="168770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0" name="Google Shape;160;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161" name="Google Shape;161;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a:t>What two things …</a:t>
            </a:r>
            <a:endParaRPr/>
          </a:p>
        </p:txBody>
      </p:sp>
      <p:grpSp>
        <p:nvGrpSpPr>
          <p:cNvPr id="162" name="Google Shape;162;p6"/>
          <p:cNvGrpSpPr/>
          <p:nvPr/>
        </p:nvGrpSpPr>
        <p:grpSpPr>
          <a:xfrm>
            <a:off x="1690007" y="1900201"/>
            <a:ext cx="9788979" cy="3960000"/>
            <a:chOff x="1690007" y="1900201"/>
            <a:chExt cx="9788979" cy="3960000"/>
          </a:xfrm>
        </p:grpSpPr>
        <p:grpSp>
          <p:nvGrpSpPr>
            <p:cNvPr id="163" name="Google Shape;163;p6"/>
            <p:cNvGrpSpPr/>
            <p:nvPr/>
          </p:nvGrpSpPr>
          <p:grpSpPr>
            <a:xfrm>
              <a:off x="6724597" y="1900201"/>
              <a:ext cx="3960000" cy="3960000"/>
              <a:chOff x="6724597" y="1900201"/>
              <a:chExt cx="3960000" cy="3960000"/>
            </a:xfrm>
          </p:grpSpPr>
          <p:sp>
            <p:nvSpPr>
              <p:cNvPr id="164" name="Google Shape;164;p6"/>
              <p:cNvSpPr/>
              <p:nvPr/>
            </p:nvSpPr>
            <p:spPr>
              <a:xfrm>
                <a:off x="6724597" y="1900201"/>
                <a:ext cx="3960000" cy="3960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5" name="Google Shape;165;p6"/>
              <p:cNvGrpSpPr/>
              <p:nvPr/>
            </p:nvGrpSpPr>
            <p:grpSpPr>
              <a:xfrm rot="1194353">
                <a:off x="7837610" y="2566018"/>
                <a:ext cx="1733977" cy="2395877"/>
                <a:chOff x="6888885" y="876806"/>
                <a:chExt cx="2867890" cy="4799587"/>
              </a:xfrm>
            </p:grpSpPr>
            <p:pic>
              <p:nvPicPr>
                <p:cNvPr descr="Harlequin jester, tarot card the fool' Apron | Spreadshirt" id="166" name="Google Shape;166;p6"/>
                <p:cNvPicPr preferRelativeResize="0"/>
                <p:nvPr/>
              </p:nvPicPr>
              <p:blipFill rotWithShape="1">
                <a:blip r:embed="rId3">
                  <a:alphaModFix/>
                </a:blip>
                <a:srcRect b="0" l="19926" r="25330" t="8382"/>
                <a:stretch/>
              </p:blipFill>
              <p:spPr>
                <a:xfrm flipH="1">
                  <a:off x="6888885" y="876806"/>
                  <a:ext cx="2867890" cy="4799587"/>
                </a:xfrm>
                <a:prstGeom prst="rect">
                  <a:avLst/>
                </a:prstGeom>
                <a:noFill/>
                <a:ln>
                  <a:noFill/>
                </a:ln>
              </p:spPr>
            </p:pic>
            <p:sp>
              <p:nvSpPr>
                <p:cNvPr id="167" name="Google Shape;167;p6"/>
                <p:cNvSpPr/>
                <p:nvPr/>
              </p:nvSpPr>
              <p:spPr>
                <a:xfrm>
                  <a:off x="7058891" y="879764"/>
                  <a:ext cx="900545" cy="33250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grpSp>
        <p:sp>
          <p:nvSpPr>
            <p:cNvPr id="168" name="Google Shape;168;p6"/>
            <p:cNvSpPr txBox="1"/>
            <p:nvPr/>
          </p:nvSpPr>
          <p:spPr>
            <a:xfrm>
              <a:off x="1690007" y="2506878"/>
              <a:ext cx="9788979" cy="25141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Arial"/>
                <a:buNone/>
              </a:pPr>
              <a:r>
                <a:rPr b="1" lang="en-US" sz="4400">
                  <a:solidFill>
                    <a:schemeClr val="dk1"/>
                  </a:solidFill>
                  <a:latin typeface="Calibri"/>
                  <a:ea typeface="Calibri"/>
                  <a:cs typeface="Calibri"/>
                  <a:sym typeface="Calibri"/>
                </a:rPr>
                <a:t>In-memory giving</a:t>
              </a:r>
              <a:endParaRPr/>
            </a:p>
            <a:p>
              <a:pPr indent="0" lvl="0" marL="0" marR="0" rtl="0" algn="l">
                <a:lnSpc>
                  <a:spcPct val="100000"/>
                </a:lnSpc>
                <a:spcBef>
                  <a:spcPts val="1200"/>
                </a:spcBef>
                <a:spcAft>
                  <a:spcPts val="0"/>
                </a:spcAft>
                <a:buClr>
                  <a:schemeClr val="dk1"/>
                </a:buClr>
                <a:buSzPts val="4400"/>
                <a:buFont typeface="Arial"/>
                <a:buNone/>
              </a:pPr>
              <a:r>
                <a:rPr b="1" lang="en-US" sz="4400">
                  <a:solidFill>
                    <a:schemeClr val="dk1"/>
                  </a:solidFill>
                  <a:latin typeface="Calibri"/>
                  <a:ea typeface="Calibri"/>
                  <a:cs typeface="Calibri"/>
                  <a:sym typeface="Calibri"/>
                </a:rPr>
                <a:t>and gifts in Wills</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175" name="Google Shape;175;p7"/>
          <p:cNvSpPr txBox="1"/>
          <p:nvPr/>
        </p:nvSpPr>
        <p:spPr>
          <a:xfrm>
            <a:off x="6096000" y="989488"/>
            <a:ext cx="4916487" cy="407074"/>
          </a:xfrm>
          <a:prstGeom prst="rect">
            <a:avLst/>
          </a:prstGeom>
          <a:noFill/>
          <a:ln>
            <a:noFill/>
          </a:ln>
        </p:spPr>
        <p:txBody>
          <a:bodyPr anchorCtr="0" anchor="t" bIns="0" lIns="0" spcFirstLastPara="1" rIns="0" wrap="square" tIns="0">
            <a:noAutofit/>
          </a:bodyPr>
          <a:lstStyle/>
          <a:p>
            <a:pPr indent="0" lvl="0" marL="0" marR="0" rtl="0" algn="l">
              <a:lnSpc>
                <a:spcPct val="102000"/>
              </a:lnSpc>
              <a:spcBef>
                <a:spcPts val="0"/>
              </a:spcBef>
              <a:spcAft>
                <a:spcPts val="0"/>
              </a:spcAft>
              <a:buClr>
                <a:schemeClr val="dk2"/>
              </a:buClr>
              <a:buSzPts val="2400"/>
              <a:buFont typeface="Arial"/>
              <a:buNone/>
            </a:pPr>
            <a:r>
              <a:t/>
            </a:r>
            <a:endParaRPr sz="2400">
              <a:solidFill>
                <a:schemeClr val="dk2"/>
              </a:solidFill>
              <a:latin typeface="Calibri"/>
              <a:ea typeface="Calibri"/>
              <a:cs typeface="Calibri"/>
              <a:sym typeface="Calibri"/>
            </a:endParaRPr>
          </a:p>
        </p:txBody>
      </p:sp>
      <p:sp>
        <p:nvSpPr>
          <p:cNvPr id="176" name="Google Shape;176;p7"/>
          <p:cNvSpPr txBox="1"/>
          <p:nvPr/>
        </p:nvSpPr>
        <p:spPr>
          <a:xfrm>
            <a:off x="5363554" y="2265343"/>
            <a:ext cx="3916800" cy="1482714"/>
          </a:xfrm>
          <a:prstGeom prst="rect">
            <a:avLst/>
          </a:prstGeom>
          <a:solidFill>
            <a:srgbClr val="18A473"/>
          </a:solidFill>
          <a:ln>
            <a:noFill/>
          </a:ln>
        </p:spPr>
        <p:txBody>
          <a:bodyPr anchorCtr="0" anchor="t" bIns="108000" lIns="108000" spcFirstLastPara="1" rIns="108000" wrap="square" tIns="288000">
            <a:noAutofit/>
          </a:bodyPr>
          <a:lstStyle/>
          <a:p>
            <a:pPr indent="0" lvl="0" marL="0" marR="0" rtl="0" algn="ctr">
              <a:lnSpc>
                <a:spcPct val="102000"/>
              </a:lnSpc>
              <a:spcBef>
                <a:spcPts val="0"/>
              </a:spcBef>
              <a:spcAft>
                <a:spcPts val="0"/>
              </a:spcAft>
              <a:buClr>
                <a:schemeClr val="dk2"/>
              </a:buClr>
              <a:buSzPts val="1800"/>
              <a:buFont typeface="Arial"/>
              <a:buNone/>
            </a:pPr>
            <a:r>
              <a:rPr lang="en-US" sz="1800">
                <a:solidFill>
                  <a:schemeClr val="lt1"/>
                </a:solidFill>
                <a:latin typeface="Calibri"/>
                <a:ea typeface="Calibri"/>
                <a:cs typeface="Calibri"/>
                <a:sym typeface="Calibri"/>
              </a:rPr>
              <a:t>Why should we think of them as two parts of the same conversation?</a:t>
            </a:r>
            <a:endParaRPr/>
          </a:p>
        </p:txBody>
      </p:sp>
      <p:grpSp>
        <p:nvGrpSpPr>
          <p:cNvPr id="177" name="Google Shape;177;p7"/>
          <p:cNvGrpSpPr/>
          <p:nvPr/>
        </p:nvGrpSpPr>
        <p:grpSpPr>
          <a:xfrm>
            <a:off x="2751044" y="3735993"/>
            <a:ext cx="5116607" cy="2510458"/>
            <a:chOff x="3533726" y="3274175"/>
            <a:chExt cx="5116607" cy="2510458"/>
          </a:xfrm>
        </p:grpSpPr>
        <p:sp>
          <p:nvSpPr>
            <p:cNvPr id="178" name="Google Shape;178;p7"/>
            <p:cNvSpPr txBox="1"/>
            <p:nvPr/>
          </p:nvSpPr>
          <p:spPr>
            <a:xfrm>
              <a:off x="3533726" y="4295827"/>
              <a:ext cx="5116607" cy="1488806"/>
            </a:xfrm>
            <a:prstGeom prst="rect">
              <a:avLst/>
            </a:prstGeom>
            <a:solidFill>
              <a:srgbClr val="E1EFD8"/>
            </a:solid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Clr>
                  <a:schemeClr val="dk2"/>
                </a:buClr>
                <a:buSzPts val="3200"/>
                <a:buFont typeface="Arial"/>
                <a:buNone/>
              </a:pPr>
              <a:r>
                <a:rPr lang="en-US" sz="3200">
                  <a:solidFill>
                    <a:schemeClr val="dk1"/>
                  </a:solidFill>
                  <a:latin typeface="Calibri"/>
                  <a:ea typeface="Calibri"/>
                  <a:cs typeface="Calibri"/>
                  <a:sym typeface="Calibri"/>
                </a:rPr>
                <a:t>5 ways to give your gifts in Wills fundraising an                                in-memory make-over!</a:t>
              </a:r>
              <a:endParaRPr sz="2000">
                <a:solidFill>
                  <a:schemeClr val="dk1"/>
                </a:solidFill>
                <a:latin typeface="Calibri"/>
                <a:ea typeface="Calibri"/>
                <a:cs typeface="Calibri"/>
                <a:sym typeface="Calibri"/>
              </a:endParaRPr>
            </a:p>
          </p:txBody>
        </p:sp>
        <p:sp>
          <p:nvSpPr>
            <p:cNvPr id="179" name="Google Shape;179;p7"/>
            <p:cNvSpPr/>
            <p:nvPr/>
          </p:nvSpPr>
          <p:spPr>
            <a:xfrm rot="8100000">
              <a:off x="5756945" y="3412972"/>
              <a:ext cx="670171" cy="670171"/>
            </a:xfrm>
            <a:custGeom>
              <a:rect b="b" l="l" r="r" t="t"/>
              <a:pathLst>
                <a:path extrusionOk="0" h="2037231" w="2037231">
                  <a:moveTo>
                    <a:pt x="1676261" y="1976183"/>
                  </a:moveTo>
                  <a:cubicBezTo>
                    <a:pt x="1638542" y="1938465"/>
                    <a:pt x="1615213" y="1886358"/>
                    <a:pt x="1615213" y="1828801"/>
                  </a:cubicBezTo>
                  <a:lnTo>
                    <a:pt x="1615213" y="422019"/>
                  </a:lnTo>
                  <a:lnTo>
                    <a:pt x="208430" y="422018"/>
                  </a:lnTo>
                  <a:cubicBezTo>
                    <a:pt x="93317" y="422018"/>
                    <a:pt x="0" y="328701"/>
                    <a:pt x="0" y="213588"/>
                  </a:cubicBezTo>
                  <a:lnTo>
                    <a:pt x="0" y="213589"/>
                  </a:lnTo>
                  <a:cubicBezTo>
                    <a:pt x="0" y="98476"/>
                    <a:pt x="93317" y="5159"/>
                    <a:pt x="208430" y="5159"/>
                  </a:cubicBezTo>
                  <a:lnTo>
                    <a:pt x="1798090" y="5159"/>
                  </a:lnTo>
                  <a:lnTo>
                    <a:pt x="1823643" y="0"/>
                  </a:lnTo>
                  <a:lnTo>
                    <a:pt x="1823643" y="1"/>
                  </a:lnTo>
                  <a:cubicBezTo>
                    <a:pt x="1881200" y="1"/>
                    <a:pt x="1933307" y="23330"/>
                    <a:pt x="1971025" y="61049"/>
                  </a:cubicBezTo>
                  <a:lnTo>
                    <a:pt x="1973357" y="63875"/>
                  </a:lnTo>
                  <a:lnTo>
                    <a:pt x="1976183" y="66207"/>
                  </a:lnTo>
                  <a:cubicBezTo>
                    <a:pt x="2013902" y="103925"/>
                    <a:pt x="2037231" y="156032"/>
                    <a:pt x="2037231" y="213589"/>
                  </a:cubicBezTo>
                  <a:lnTo>
                    <a:pt x="2037230" y="213589"/>
                  </a:lnTo>
                  <a:lnTo>
                    <a:pt x="2032073" y="239132"/>
                  </a:lnTo>
                  <a:lnTo>
                    <a:pt x="2032072" y="1828801"/>
                  </a:lnTo>
                  <a:cubicBezTo>
                    <a:pt x="2032072" y="1943914"/>
                    <a:pt x="1938755" y="2037231"/>
                    <a:pt x="1823642" y="2037231"/>
                  </a:cubicBezTo>
                  <a:lnTo>
                    <a:pt x="1823643" y="2037231"/>
                  </a:lnTo>
                  <a:cubicBezTo>
                    <a:pt x="1766086" y="2037231"/>
                    <a:pt x="1713979" y="2013902"/>
                    <a:pt x="1676261" y="1976183"/>
                  </a:cubicBezTo>
                  <a:close/>
                </a:path>
              </a:pathLst>
            </a:custGeom>
            <a:solidFill>
              <a:srgbClr val="18A4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sp>
        <p:nvSpPr>
          <p:cNvPr id="180" name="Google Shape;180;p7"/>
          <p:cNvSpPr/>
          <p:nvPr/>
        </p:nvSpPr>
        <p:spPr>
          <a:xfrm>
            <a:off x="7108171" y="1947325"/>
            <a:ext cx="427565" cy="427565"/>
          </a:xfrm>
          <a:prstGeom prst="ellipse">
            <a:avLst/>
          </a:prstGeom>
          <a:solidFill>
            <a:srgbClr val="E1EFD8"/>
          </a:solidFill>
          <a:ln cap="flat" cmpd="sng" w="12700">
            <a:solidFill>
              <a:srgbClr val="18A47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Play"/>
                <a:ea typeface="Play"/>
                <a:cs typeface="Play"/>
                <a:sym typeface="Play"/>
              </a:rPr>
              <a:t>2</a:t>
            </a:r>
            <a:endParaRPr/>
          </a:p>
        </p:txBody>
      </p:sp>
      <p:sp>
        <p:nvSpPr>
          <p:cNvPr id="181" name="Google Shape;181;p7"/>
          <p:cNvSpPr txBox="1"/>
          <p:nvPr/>
        </p:nvSpPr>
        <p:spPr>
          <a:xfrm>
            <a:off x="1219200" y="2265343"/>
            <a:ext cx="3917533" cy="1482714"/>
          </a:xfrm>
          <a:prstGeom prst="rect">
            <a:avLst/>
          </a:prstGeom>
          <a:solidFill>
            <a:srgbClr val="18A473"/>
          </a:solidFill>
          <a:ln>
            <a:noFill/>
          </a:ln>
        </p:spPr>
        <p:txBody>
          <a:bodyPr anchorCtr="0" anchor="t" bIns="108000" lIns="108000" spcFirstLastPara="1" rIns="108000" wrap="square" tIns="288000">
            <a:noAutofit/>
          </a:bodyPr>
          <a:lstStyle/>
          <a:p>
            <a:pPr indent="0" lvl="0" marL="0" marR="0" rtl="0" algn="ctr">
              <a:lnSpc>
                <a:spcPct val="90000"/>
              </a:lnSpc>
              <a:spcBef>
                <a:spcPts val="0"/>
              </a:spcBef>
              <a:spcAft>
                <a:spcPts val="0"/>
              </a:spcAft>
              <a:buClr>
                <a:schemeClr val="lt1"/>
              </a:buClr>
              <a:buSzPts val="1800"/>
              <a:buFont typeface="Arial"/>
              <a:buNone/>
            </a:pPr>
            <a:r>
              <a:rPr lang="en-US" sz="1800">
                <a:solidFill>
                  <a:schemeClr val="lt1"/>
                </a:solidFill>
                <a:latin typeface="Calibri"/>
                <a:ea typeface="Calibri"/>
                <a:cs typeface="Calibri"/>
                <a:sym typeface="Calibri"/>
              </a:rPr>
              <a:t>What’s different about in-memory giving and gifts in Wills?                                                    What do they both have in common?</a:t>
            </a:r>
            <a:endParaRPr/>
          </a:p>
        </p:txBody>
      </p:sp>
      <p:sp>
        <p:nvSpPr>
          <p:cNvPr id="182" name="Google Shape;182;p7"/>
          <p:cNvSpPr/>
          <p:nvPr/>
        </p:nvSpPr>
        <p:spPr>
          <a:xfrm>
            <a:off x="3017452" y="1939678"/>
            <a:ext cx="427565" cy="427565"/>
          </a:xfrm>
          <a:prstGeom prst="ellipse">
            <a:avLst/>
          </a:prstGeom>
          <a:solidFill>
            <a:srgbClr val="E1EFD8"/>
          </a:solidFill>
          <a:ln cap="flat" cmpd="sng" w="12700">
            <a:solidFill>
              <a:srgbClr val="18A47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Play"/>
                <a:ea typeface="Play"/>
                <a:cs typeface="Play"/>
                <a:sym typeface="Play"/>
              </a:rPr>
              <a:t>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txBox="1"/>
          <p:nvPr>
            <p:ph type="title"/>
          </p:nvPr>
        </p:nvSpPr>
        <p:spPr>
          <a:xfrm>
            <a:off x="1074566" y="4192038"/>
            <a:ext cx="4489988"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4400"/>
              <a:t>What’s different about in-memory giving and         gifts in Wills? What do they both have in common?</a:t>
            </a:r>
            <a:endParaRPr sz="4400"/>
          </a:p>
        </p:txBody>
      </p:sp>
      <p:sp>
        <p:nvSpPr>
          <p:cNvPr id="189" name="Google Shape;189;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pic>
        <p:nvPicPr>
          <p:cNvPr id="190" name="Google Shape;190;p8"/>
          <p:cNvPicPr preferRelativeResize="0"/>
          <p:nvPr>
            <p:ph idx="2" type="pic"/>
          </p:nvPr>
        </p:nvPicPr>
        <p:blipFill rotWithShape="1">
          <a:blip r:embed="rId3">
            <a:alphaModFix/>
          </a:blip>
          <a:srcRect b="0" l="3559" r="3559" t="0"/>
          <a:stretch/>
        </p:blipFill>
        <p:spPr>
          <a:xfrm>
            <a:off x="5806831" y="2226542"/>
            <a:ext cx="4835243" cy="34699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What exactly do we mean by both?</a:t>
            </a:r>
            <a:endParaRPr sz="4000"/>
          </a:p>
        </p:txBody>
      </p:sp>
      <p:sp>
        <p:nvSpPr>
          <p:cNvPr id="197" name="Google Shape;19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15 May 2025</a:t>
            </a:r>
            <a:endParaRPr/>
          </a:p>
        </p:txBody>
      </p:sp>
      <p:sp>
        <p:nvSpPr>
          <p:cNvPr id="198" name="Google Shape;198;p9"/>
          <p:cNvSpPr/>
          <p:nvPr/>
        </p:nvSpPr>
        <p:spPr>
          <a:xfrm>
            <a:off x="2237435" y="2153734"/>
            <a:ext cx="3869193" cy="3869194"/>
          </a:xfrm>
          <a:prstGeom prst="ellipse">
            <a:avLst/>
          </a:prstGeom>
          <a:solidFill>
            <a:srgbClr val="17AD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grpSp>
        <p:nvGrpSpPr>
          <p:cNvPr id="199" name="Google Shape;199;p9"/>
          <p:cNvGrpSpPr/>
          <p:nvPr/>
        </p:nvGrpSpPr>
        <p:grpSpPr>
          <a:xfrm>
            <a:off x="5291602" y="1336946"/>
            <a:ext cx="5471866" cy="5471866"/>
            <a:chOff x="5291602" y="1601986"/>
            <a:chExt cx="5471866" cy="5471866"/>
          </a:xfrm>
        </p:grpSpPr>
        <p:sp>
          <p:nvSpPr>
            <p:cNvPr id="200" name="Google Shape;200;p9"/>
            <p:cNvSpPr/>
            <p:nvPr/>
          </p:nvSpPr>
          <p:spPr>
            <a:xfrm rot="-8100000">
              <a:off x="6092938" y="2403322"/>
              <a:ext cx="3869194" cy="3869193"/>
            </a:xfrm>
            <a:prstGeom prst="teardrop">
              <a:avLst>
                <a:gd fmla="val 100000" name="adj"/>
              </a:avLst>
            </a:prstGeom>
            <a:solidFill>
              <a:srgbClr val="1CD29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Calibri"/>
                <a:ea typeface="Calibri"/>
                <a:cs typeface="Calibri"/>
                <a:sym typeface="Calibri"/>
              </a:endParaRPr>
            </a:p>
          </p:txBody>
        </p:sp>
        <p:sp>
          <p:nvSpPr>
            <p:cNvPr id="201" name="Google Shape;201;p9"/>
            <p:cNvSpPr txBox="1"/>
            <p:nvPr/>
          </p:nvSpPr>
          <p:spPr>
            <a:xfrm>
              <a:off x="6986942" y="4114950"/>
              <a:ext cx="1930838" cy="406868"/>
            </a:xfrm>
            <a:prstGeom prst="rect">
              <a:avLst/>
            </a:prstGeom>
            <a:solidFill>
              <a:srgbClr val="1CD29A"/>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Bequests</a:t>
              </a:r>
              <a:endParaRPr sz="2000">
                <a:solidFill>
                  <a:schemeClr val="lt1"/>
                </a:solidFill>
                <a:latin typeface="Calibri"/>
                <a:ea typeface="Calibri"/>
                <a:cs typeface="Calibri"/>
                <a:sym typeface="Calibri"/>
              </a:endParaRPr>
            </a:p>
          </p:txBody>
        </p:sp>
      </p:grpSp>
      <p:sp>
        <p:nvSpPr>
          <p:cNvPr id="202" name="Google Shape;202;p9"/>
          <p:cNvSpPr txBox="1"/>
          <p:nvPr/>
        </p:nvSpPr>
        <p:spPr>
          <a:xfrm>
            <a:off x="3320505" y="2430386"/>
            <a:ext cx="1579066"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Funeral gifts</a:t>
            </a:r>
            <a:endParaRPr sz="2000">
              <a:solidFill>
                <a:schemeClr val="lt1"/>
              </a:solidFill>
              <a:latin typeface="Calibri"/>
              <a:ea typeface="Calibri"/>
              <a:cs typeface="Calibri"/>
              <a:sym typeface="Calibri"/>
            </a:endParaRPr>
          </a:p>
        </p:txBody>
      </p:sp>
      <p:sp>
        <p:nvSpPr>
          <p:cNvPr id="203" name="Google Shape;203;p9"/>
          <p:cNvSpPr txBox="1"/>
          <p:nvPr/>
        </p:nvSpPr>
        <p:spPr>
          <a:xfrm>
            <a:off x="2797707" y="4141121"/>
            <a:ext cx="262466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Collections from events</a:t>
            </a:r>
            <a:endParaRPr sz="2000">
              <a:solidFill>
                <a:schemeClr val="lt1"/>
              </a:solidFill>
              <a:latin typeface="Calibri"/>
              <a:ea typeface="Calibri"/>
              <a:cs typeface="Calibri"/>
              <a:sym typeface="Calibri"/>
            </a:endParaRPr>
          </a:p>
        </p:txBody>
      </p:sp>
      <p:sp>
        <p:nvSpPr>
          <p:cNvPr id="204" name="Google Shape;204;p9"/>
          <p:cNvSpPr txBox="1"/>
          <p:nvPr/>
        </p:nvSpPr>
        <p:spPr>
          <a:xfrm>
            <a:off x="2791143" y="4747770"/>
            <a:ext cx="226556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Commemoratives</a:t>
            </a:r>
            <a:endParaRPr sz="2000">
              <a:solidFill>
                <a:schemeClr val="lt1"/>
              </a:solidFill>
              <a:latin typeface="Calibri"/>
              <a:ea typeface="Calibri"/>
              <a:cs typeface="Calibri"/>
              <a:sym typeface="Calibri"/>
            </a:endParaRPr>
          </a:p>
        </p:txBody>
      </p:sp>
      <p:sp>
        <p:nvSpPr>
          <p:cNvPr id="205" name="Google Shape;205;p9"/>
          <p:cNvSpPr txBox="1"/>
          <p:nvPr/>
        </p:nvSpPr>
        <p:spPr>
          <a:xfrm>
            <a:off x="3059557" y="5162766"/>
            <a:ext cx="2114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Personal dedications</a:t>
            </a:r>
            <a:endParaRPr sz="2000">
              <a:solidFill>
                <a:schemeClr val="lt1"/>
              </a:solidFill>
              <a:latin typeface="Calibri"/>
              <a:ea typeface="Calibri"/>
              <a:cs typeface="Calibri"/>
              <a:sym typeface="Calibri"/>
            </a:endParaRPr>
          </a:p>
        </p:txBody>
      </p:sp>
      <p:sp>
        <p:nvSpPr>
          <p:cNvPr id="206" name="Google Shape;206;p9"/>
          <p:cNvSpPr txBox="1"/>
          <p:nvPr/>
        </p:nvSpPr>
        <p:spPr>
          <a:xfrm>
            <a:off x="2432050" y="3589078"/>
            <a:ext cx="2986347"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Campaigns and appeals</a:t>
            </a:r>
            <a:endParaRPr sz="2000">
              <a:solidFill>
                <a:schemeClr val="lt1"/>
              </a:solidFill>
              <a:latin typeface="Calibri"/>
              <a:ea typeface="Calibri"/>
              <a:cs typeface="Calibri"/>
              <a:sym typeface="Calibri"/>
            </a:endParaRPr>
          </a:p>
        </p:txBody>
      </p:sp>
      <p:sp>
        <p:nvSpPr>
          <p:cNvPr id="207" name="Google Shape;207;p9"/>
          <p:cNvSpPr txBox="1"/>
          <p:nvPr/>
        </p:nvSpPr>
        <p:spPr>
          <a:xfrm>
            <a:off x="2588469" y="2996070"/>
            <a:ext cx="291237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One-off or regular gifts</a:t>
            </a:r>
            <a:endParaRPr sz="2000">
              <a:solidFill>
                <a:schemeClr val="lt1"/>
              </a:solidFill>
              <a:latin typeface="Calibri"/>
              <a:ea typeface="Calibri"/>
              <a:cs typeface="Calibri"/>
              <a:sym typeface="Calibri"/>
            </a:endParaRPr>
          </a:p>
        </p:txBody>
      </p:sp>
      <p:sp>
        <p:nvSpPr>
          <p:cNvPr id="208" name="Google Shape;208;p9"/>
          <p:cNvSpPr txBox="1"/>
          <p:nvPr/>
        </p:nvSpPr>
        <p:spPr>
          <a:xfrm>
            <a:off x="225971" y="1923929"/>
            <a:ext cx="2912371" cy="103895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8A473"/>
              </a:buClr>
              <a:buSzPts val="2800"/>
              <a:buFont typeface="Arial"/>
              <a:buNone/>
            </a:pPr>
            <a:r>
              <a:rPr lang="en-US" sz="2800">
                <a:solidFill>
                  <a:srgbClr val="18A473"/>
                </a:solidFill>
                <a:latin typeface="Calibri"/>
                <a:ea typeface="Calibri"/>
                <a:cs typeface="Calibri"/>
                <a:sym typeface="Calibri"/>
              </a:rPr>
              <a:t>In-memory giving</a:t>
            </a:r>
            <a:endParaRPr/>
          </a:p>
          <a:p>
            <a:pPr indent="0" lvl="0" marL="0" marR="0" rtl="0" algn="l">
              <a:lnSpc>
                <a:spcPct val="90000"/>
              </a:lnSpc>
              <a:spcBef>
                <a:spcPts val="0"/>
              </a:spcBef>
              <a:spcAft>
                <a:spcPts val="0"/>
              </a:spcAft>
              <a:buClr>
                <a:schemeClr val="dk1"/>
              </a:buClr>
              <a:buSzPts val="1600"/>
              <a:buFont typeface="Arial"/>
              <a:buNone/>
            </a:pPr>
            <a:r>
              <a:rPr lang="en-US" sz="1600">
                <a:solidFill>
                  <a:schemeClr val="dk1"/>
                </a:solidFill>
                <a:latin typeface="Calibri"/>
                <a:ea typeface="Calibri"/>
                <a:cs typeface="Calibri"/>
                <a:sym typeface="Calibri"/>
              </a:rPr>
              <a:t>Donating or fundraising to</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remember someone special</a:t>
            </a:r>
            <a:endParaRPr sz="2800">
              <a:solidFill>
                <a:schemeClr val="dk1"/>
              </a:solidFill>
              <a:latin typeface="Calibri"/>
              <a:ea typeface="Calibri"/>
              <a:cs typeface="Calibri"/>
              <a:sym typeface="Calibri"/>
            </a:endParaRPr>
          </a:p>
        </p:txBody>
      </p:sp>
      <p:sp>
        <p:nvSpPr>
          <p:cNvPr id="209" name="Google Shape;209;p9"/>
          <p:cNvSpPr txBox="1"/>
          <p:nvPr/>
        </p:nvSpPr>
        <p:spPr>
          <a:xfrm>
            <a:off x="9422155" y="1939348"/>
            <a:ext cx="2912371" cy="103895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8A473"/>
              </a:buClr>
              <a:buSzPts val="2800"/>
              <a:buFont typeface="Arial"/>
              <a:buNone/>
            </a:pPr>
            <a:r>
              <a:rPr lang="en-US" sz="2800">
                <a:solidFill>
                  <a:srgbClr val="18A473"/>
                </a:solidFill>
                <a:latin typeface="Calibri"/>
                <a:ea typeface="Calibri"/>
                <a:cs typeface="Calibri"/>
                <a:sym typeface="Calibri"/>
              </a:rPr>
              <a:t>Gifts in Wills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IAC blu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2020-07-03T01:14:14Z</dcterms:created>
  <dc:creator>Leanne Thomas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0x0101005C69B43594D44E42957550014CE613E0</vt:lpwstr>
  </property>
</Properties>
</file>