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Play"/>
      <p:bold r:id="rId21"/>
    </p:embeddedFont>
    <p:embeddedFont>
      <p:font typeface="Proxima Nov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9mJDqDCD9rVkHhvI5nel1LME0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roximaNova-regular.fntdata"/><Relationship Id="rId21" Type="http://schemas.openxmlformats.org/officeDocument/2006/relationships/font" Target="fonts/Play-bold.fntdata"/><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Adhering to social norms help us to cope with thoughts of death</a:t>
            </a:r>
            <a:endParaRPr/>
          </a:p>
          <a:p>
            <a:pPr indent="0" lvl="0" marL="0" rtl="0" algn="l">
              <a:spcBef>
                <a:spcPts val="0"/>
              </a:spcBef>
              <a:spcAft>
                <a:spcPts val="0"/>
              </a:spcAft>
              <a:buNone/>
            </a:pPr>
            <a:r>
              <a:t/>
            </a:r>
            <a:endParaRPr/>
          </a:p>
        </p:txBody>
      </p:sp>
      <p:sp>
        <p:nvSpPr>
          <p:cNvPr id="216" name="Google Shape;21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1200"/>
              <a:buFont typeface="Calibri"/>
              <a:buNone/>
            </a:pPr>
            <a:r>
              <a:rPr lang="en-GB" sz="1200">
                <a:solidFill>
                  <a:srgbClr val="FF0000"/>
                </a:solidFill>
                <a:latin typeface="Calibri"/>
                <a:ea typeface="Calibri"/>
                <a:cs typeface="Calibri"/>
                <a:sym typeface="Calibri"/>
              </a:rPr>
              <a:t>Looking forwards – generativity or creating something which will live on after you. Another study (Moienia, et al., 2020) asked older women asked to write down their wisdom and advice for the following generation i.e. to undertake a generative activity. Participants in the test condition reported psychological and social benefits including: </a:t>
            </a:r>
            <a:endParaRPr/>
          </a:p>
          <a:p>
            <a:pPr indent="-285750" lvl="0" marL="285750" rtl="0" algn="l">
              <a:spcBef>
                <a:spcPts val="0"/>
              </a:spcBef>
              <a:spcAft>
                <a:spcPts val="0"/>
              </a:spcAft>
              <a:buClr>
                <a:srgbClr val="FF0000"/>
              </a:buClr>
              <a:buSzPts val="1200"/>
              <a:buFont typeface="Arial"/>
              <a:buChar char="•"/>
            </a:pPr>
            <a:r>
              <a:rPr lang="en-GB" sz="1200">
                <a:solidFill>
                  <a:srgbClr val="FF0000"/>
                </a:solidFill>
                <a:latin typeface="Calibri"/>
                <a:ea typeface="Calibri"/>
                <a:cs typeface="Calibri"/>
                <a:sym typeface="Calibri"/>
              </a:rPr>
              <a:t>increased participation in social activities, </a:t>
            </a:r>
            <a:endParaRPr/>
          </a:p>
          <a:p>
            <a:pPr indent="-285750" lvl="0" marL="285750" rtl="0" algn="l">
              <a:spcBef>
                <a:spcPts val="0"/>
              </a:spcBef>
              <a:spcAft>
                <a:spcPts val="0"/>
              </a:spcAft>
              <a:buClr>
                <a:srgbClr val="FF0000"/>
              </a:buClr>
              <a:buSzPts val="1200"/>
              <a:buFont typeface="Arial"/>
              <a:buChar char="•"/>
            </a:pPr>
            <a:r>
              <a:rPr lang="en-GB" sz="1200">
                <a:solidFill>
                  <a:srgbClr val="FF0000"/>
                </a:solidFill>
                <a:latin typeface="Calibri"/>
                <a:ea typeface="Calibri"/>
                <a:cs typeface="Calibri"/>
                <a:sym typeface="Calibri"/>
              </a:rPr>
              <a:t>less psychological distress and </a:t>
            </a:r>
            <a:endParaRPr/>
          </a:p>
          <a:p>
            <a:pPr indent="-285750" lvl="0" marL="285750" rtl="0" algn="l">
              <a:spcBef>
                <a:spcPts val="0"/>
              </a:spcBef>
              <a:spcAft>
                <a:spcPts val="0"/>
              </a:spcAft>
              <a:buClr>
                <a:srgbClr val="FF0000"/>
              </a:buClr>
              <a:buSzPts val="1200"/>
              <a:buFont typeface="Arial"/>
              <a:buChar char="•"/>
            </a:pPr>
            <a:r>
              <a:rPr lang="en-GB" sz="1200">
                <a:solidFill>
                  <a:srgbClr val="FF0000"/>
                </a:solidFill>
                <a:latin typeface="Calibri"/>
                <a:ea typeface="Calibri"/>
                <a:cs typeface="Calibri"/>
                <a:sym typeface="Calibri"/>
              </a:rPr>
              <a:t>more positive expectations regarding physical health and ageing. </a:t>
            </a:r>
            <a:endParaRPr/>
          </a:p>
          <a:p>
            <a:pPr indent="-285750" lvl="0" marL="285750" rtl="0" algn="l">
              <a:spcBef>
                <a:spcPts val="0"/>
              </a:spcBef>
              <a:spcAft>
                <a:spcPts val="0"/>
              </a:spcAft>
              <a:buClr>
                <a:srgbClr val="FF0000"/>
              </a:buClr>
              <a:buSzPts val="1200"/>
              <a:buFont typeface="Arial"/>
              <a:buChar char="•"/>
            </a:pPr>
            <a:r>
              <a:rPr lang="en-GB" sz="1200">
                <a:solidFill>
                  <a:srgbClr val="FF0000"/>
                </a:solidFill>
                <a:latin typeface="Calibri"/>
                <a:ea typeface="Calibri"/>
                <a:cs typeface="Calibri"/>
                <a:sym typeface="Calibri"/>
              </a:rPr>
              <a:t>Intriguingly, however, they also showed a physical improvement with blood tests showing a decrease in pro-inflammatory gene expression</a:t>
            </a:r>
            <a:endParaRPr/>
          </a:p>
          <a:p>
            <a:pPr indent="-285750" lvl="0" marL="285750" rtl="0" algn="l">
              <a:spcBef>
                <a:spcPts val="0"/>
              </a:spcBef>
              <a:spcAft>
                <a:spcPts val="0"/>
              </a:spcAft>
              <a:buClr>
                <a:srgbClr val="FF0000"/>
              </a:buClr>
              <a:buSzPts val="1200"/>
              <a:buFont typeface="Arial"/>
              <a:buChar char="•"/>
            </a:pPr>
            <a:r>
              <a:rPr lang="en-GB" sz="1200">
                <a:solidFill>
                  <a:srgbClr val="FF0000"/>
                </a:solidFill>
                <a:latin typeface="Calibri"/>
                <a:ea typeface="Calibri"/>
                <a:cs typeface="Calibri"/>
                <a:sym typeface="Calibri"/>
              </a:rPr>
              <a:t>There is even research to suggest that generativity helps people to feel a greater sense of death acceptance, through providing an increased sense of meaning in life (Fung, et al., 2019). </a:t>
            </a:r>
            <a:endParaRPr/>
          </a:p>
          <a:p>
            <a:pPr indent="0" lvl="0" marL="0" rtl="0" algn="l">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latin typeface="Calibri"/>
                <a:ea typeface="Calibri"/>
                <a:cs typeface="Calibri"/>
                <a:sym typeface="Calibri"/>
              </a:rPr>
              <a:t>Busch et al (2018), in a cross-cultural study. They found that generativity/creating something which will live on beyond you helped to develop a sense of ego-integrity, which, in turn was related to less fear of death (see also Busch (2021)). </a:t>
            </a:r>
            <a:endParaRPr/>
          </a:p>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latin typeface="Calibri"/>
                <a:ea typeface="Calibri"/>
                <a:cs typeface="Calibri"/>
                <a:sym typeface="Calibri"/>
              </a:rPr>
              <a:t>They say that through generativity, an individual can find meaning, believe that their life has been well-lived and that they will leave a legacy. This can enable them to come to terms with mortality, again, pointing to potential psychological benefits that may be associated with legacy giving.</a:t>
            </a:r>
            <a:endParaRPr sz="1200">
              <a:latin typeface="Calibri"/>
              <a:ea typeface="Calibri"/>
              <a:cs typeface="Calibri"/>
              <a:sym typeface="Calibri"/>
            </a:endParaRPr>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Calibri"/>
              <a:buChar char="-"/>
            </a:pPr>
            <a:r>
              <a:rPr i="0" lang="en-GB" sz="1200">
                <a:latin typeface="Calibri"/>
                <a:ea typeface="Calibri"/>
                <a:cs typeface="Calibri"/>
                <a:sym typeface="Calibri"/>
              </a:rPr>
              <a:t>Can we enhance these fundamental needs? RJ – advance the donors’ hero story; prime these feelings e.g. showing they’re connected to others or getting them to recognise that they’re more connected to others; that they’ll make a difference; that the choice is theirs</a:t>
            </a:r>
            <a:endParaRPr/>
          </a:p>
          <a:p>
            <a:pPr indent="-95250" lvl="0" marL="171450" marR="0" rtl="0" algn="l">
              <a:lnSpc>
                <a:spcPct val="100000"/>
              </a:lnSpc>
              <a:spcBef>
                <a:spcPts val="0"/>
              </a:spcBef>
              <a:spcAft>
                <a:spcPts val="0"/>
              </a:spcAft>
              <a:buClr>
                <a:schemeClr val="dk1"/>
              </a:buClr>
              <a:buSzPts val="1200"/>
              <a:buFont typeface="Calibri"/>
              <a:buNone/>
            </a:pPr>
            <a:r>
              <a:t/>
            </a:r>
            <a:endParaRPr i="0" sz="1200">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Calibri"/>
              <a:buChar char="-"/>
            </a:pPr>
            <a:r>
              <a:rPr i="1" lang="en-GB" sz="1200">
                <a:latin typeface="Calibri"/>
                <a:ea typeface="Calibri"/>
                <a:cs typeface="Calibri"/>
                <a:sym typeface="Calibri"/>
              </a:rPr>
              <a:t>“When individuals experience a sense of harmony and completeness in their identity, they may more easily consider their death as an integral and unchangeable part of life. In contrast, despair over a misspent life is likely to contribute to fear of death because the time to correct unresolved problems or undo made decisions is running out.”</a:t>
            </a:r>
            <a:endParaRPr/>
          </a:p>
          <a:p>
            <a:pPr indent="0" lvl="0" marL="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Make the donor feel better about themselves = potentially more able to cope with death related subjects = leaves a legacy = feels better about themselves</a:t>
            </a:r>
            <a:endParaRPr/>
          </a:p>
          <a:p>
            <a:pPr indent="0" lvl="0" marL="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261" name="Google Shape;26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Win for the supporter if we can help them to fulfil their fundamental human needs</a:t>
            </a:r>
            <a:endParaRPr/>
          </a:p>
          <a:p>
            <a:pPr indent="0" lvl="0" marL="0" rtl="0" algn="l">
              <a:spcBef>
                <a:spcPts val="0"/>
              </a:spcBef>
              <a:spcAft>
                <a:spcPts val="0"/>
              </a:spcAft>
              <a:buNone/>
            </a:pPr>
            <a:r>
              <a:rPr lang="en-GB"/>
              <a:t>It’s a win for our colleagues whom we might want to involve in legacy if we can show them how legacy may have a whole range of psychological benefits</a:t>
            </a:r>
            <a:endParaRPr/>
          </a:p>
          <a:p>
            <a:pPr indent="0" lvl="0" marL="0" rtl="0" algn="l">
              <a:spcBef>
                <a:spcPts val="0"/>
              </a:spcBef>
              <a:spcAft>
                <a:spcPts val="0"/>
              </a:spcAft>
              <a:buNone/>
            </a:pPr>
            <a:r>
              <a:rPr lang="en-GB"/>
              <a:t>It’s a win for us if a supporter is more likely to engage with legacy; and for us if we can make people feel better about themselves – LFs are nice people who want to do good</a:t>
            </a:r>
            <a:endParaRPr/>
          </a:p>
          <a:p>
            <a:pPr indent="0" lvl="0" marL="0" rtl="0" algn="l">
              <a:spcBef>
                <a:spcPts val="0"/>
              </a:spcBef>
              <a:spcAft>
                <a:spcPts val="0"/>
              </a:spcAft>
              <a:buNone/>
            </a:pPr>
            <a:r>
              <a:rPr lang="en-GB"/>
              <a:t>And it’s all good for our cause!</a:t>
            </a:r>
            <a:endParaRPr/>
          </a:p>
          <a:p>
            <a:pPr indent="0" lvl="0" marL="0" rtl="0" algn="l">
              <a:spcBef>
                <a:spcPts val="0"/>
              </a:spcBef>
              <a:spcAft>
                <a:spcPts val="0"/>
              </a:spcAft>
              <a:buNone/>
            </a:pPr>
            <a:r>
              <a:rPr lang="en-GB"/>
              <a:t>Ethical imperative</a:t>
            </a:r>
            <a:endParaRPr/>
          </a:p>
        </p:txBody>
      </p:sp>
      <p:sp>
        <p:nvSpPr>
          <p:cNvPr id="280" name="Google Shape;28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Pic from unsplash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Deepest taboos in society – death and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top reason that older people don’t talk about end of life is because other people won’t talk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Peak fear of death is in our twenties</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505050"/>
                </a:solidFill>
                <a:highlight>
                  <a:srgbClr val="FFFFFF"/>
                </a:highlight>
                <a:latin typeface="Arial"/>
                <a:ea typeface="Arial"/>
                <a:cs typeface="Arial"/>
                <a:sym typeface="Arial"/>
              </a:rPr>
              <a:t>First, we review the evidence linking charitable behavior and happiness. We present research from a variety of samples (adults, children and primates) and methods (correlational and experimental) demonstrating that happier people give more, that giving indeed causes increased happiness, and that these two relationships may operate in a circular fashion.</a:t>
            </a:r>
            <a:endParaRPr/>
          </a:p>
          <a:p>
            <a:pPr indent="0" lvl="0" marL="0" rtl="0" algn="l">
              <a:spcBef>
                <a:spcPts val="0"/>
              </a:spcBef>
              <a:spcAft>
                <a:spcPts val="0"/>
              </a:spcAft>
              <a:buNone/>
            </a:pPr>
            <a:r>
              <a:t/>
            </a:r>
            <a:endParaRPr b="0" i="0">
              <a:solidFill>
                <a:srgbClr val="505050"/>
              </a:solidFill>
              <a:highlight>
                <a:srgbClr val="FFFFFF"/>
              </a:highlight>
              <a:latin typeface="Arial"/>
              <a:ea typeface="Arial"/>
              <a:cs typeface="Arial"/>
              <a:sym typeface="Arial"/>
            </a:endParaRPr>
          </a:p>
          <a:p>
            <a:pPr indent="0" lvl="0" marL="0" rtl="0" algn="l">
              <a:spcBef>
                <a:spcPts val="0"/>
              </a:spcBef>
              <a:spcAft>
                <a:spcPts val="0"/>
              </a:spcAft>
              <a:buNone/>
            </a:pPr>
            <a:r>
              <a:rPr lang="en-GB"/>
              <a:t>At the most basic level, functional magnetic resonance imaging (fMRI) evidence shows that giving money to charity leads to similar brain activity in regions implicated in the experience of pleasure and reward. [Serotonin: mood regulator; dopamine: pleasure; oxytocin: connection with others; release endorphins – helpers high]. [Particularly powerful when we freely choose to give]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Further support for a causal link comes from recent work by Lyubomirsky, Tkach, and Sheldon (2004), which shows that simply asking people to commit random acts of kindness can significantly increase happiness levels for several weeks. [Toddlers happier when they give treats to a puppet rather than get treats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Tested by giving people an amount of money to spend on themselves or others. As predicted, participants asked to spend their windfall in a prosocial fashion were happier at the end of the day than were participants in the personal spending condition.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data confirmed our hypothesis that prosocial spending and happiness fuel each other in a circular fashion.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Whillans 2023: </a:t>
            </a:r>
            <a:r>
              <a:rPr b="0" i="0" lang="en-GB">
                <a:latin typeface="Arial"/>
                <a:ea typeface="Arial"/>
                <a:cs typeface="Arial"/>
                <a:sym typeface="Arial"/>
              </a:rPr>
              <a:t>Study participants also routinely expressed more happiness when their prosocial spending was tied to a specific outcome that showed the impact that they made, which acted as a sign of success and connection with those they helped. More happy when told buying a meal for a child in Africa than when told giving to a charity’s general fund.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Why don’t people just do it more? If you act them to predict what makes people happier, they imagine spending money on themselves</a:t>
            </a:r>
            <a:endParaRPr/>
          </a:p>
          <a:p>
            <a:pPr indent="0" lvl="0" marL="0" rtl="0" algn="l">
              <a:spcBef>
                <a:spcPts val="0"/>
              </a:spcBef>
              <a:spcAft>
                <a:spcPts val="0"/>
              </a:spcAft>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On the other hand, a growing body of literature documents that giving to others reduces stress and strengthens the immune system, which results in better health and longer life expectancy. These findings imply that tax subsidies for charitable giving may have positive spillover effects on health.</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Giving can act as a buffer between stress and death! People who report highly stressful events – more likely to die in following years – IF they didn’t report helping others</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The mechanism might be reduced inflammation? </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Giving can lower blood pressure</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High volunteers had 63% lower mortality than non volunteers</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333333"/>
              </a:buClr>
              <a:buSzPts val="1200"/>
              <a:buFont typeface="Arial"/>
              <a:buNone/>
            </a:pPr>
            <a:r>
              <a:rPr b="0" i="0" lang="en-GB">
                <a:solidFill>
                  <a:srgbClr val="333333"/>
                </a:solidFill>
                <a:highlight>
                  <a:srgbClr val="FFFFFF"/>
                </a:highlight>
                <a:latin typeface="Arial"/>
                <a:ea typeface="Arial"/>
                <a:cs typeface="Arial"/>
                <a:sym typeface="Arial"/>
              </a:rPr>
              <a:t>Volunteers had lower levels of cortisol</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Reminiscence – if we encourage people to look back they can potentially find all of the above:</a:t>
            </a:r>
            <a:endParaRPr/>
          </a:p>
          <a:p>
            <a:pPr indent="-171450" lvl="0" marL="171450" rtl="0" algn="l">
              <a:spcBef>
                <a:spcPts val="0"/>
              </a:spcBef>
              <a:spcAft>
                <a:spcPts val="0"/>
              </a:spcAft>
              <a:buClr>
                <a:schemeClr val="dk1"/>
              </a:buClr>
              <a:buSzPts val="1200"/>
              <a:buFont typeface="Calibri"/>
              <a:buChar char="-"/>
            </a:pPr>
            <a:r>
              <a:rPr lang="en-GB"/>
              <a:t>Serves lots of functions for us as humans (beating boredom, helping us solve problems)</a:t>
            </a:r>
            <a:endParaRPr/>
          </a:p>
          <a:p>
            <a:pPr indent="-171450" lvl="0" marL="171450" rtl="0" algn="l">
              <a:spcBef>
                <a:spcPts val="0"/>
              </a:spcBef>
              <a:spcAft>
                <a:spcPts val="0"/>
              </a:spcAft>
              <a:buClr>
                <a:schemeClr val="dk1"/>
              </a:buClr>
              <a:buSzPts val="1200"/>
              <a:buFont typeface="Calibri"/>
              <a:buChar char="-"/>
            </a:pPr>
            <a:r>
              <a:rPr lang="en-GB"/>
              <a:t>Teaching informing and death preparation – helps us to gain a sense of meaning in life</a:t>
            </a:r>
            <a:endParaRPr/>
          </a:p>
          <a:p>
            <a:pPr indent="-171450" lvl="0" marL="171450" rtl="0" algn="l">
              <a:spcBef>
                <a:spcPts val="0"/>
              </a:spcBef>
              <a:spcAft>
                <a:spcPts val="0"/>
              </a:spcAft>
              <a:buClr>
                <a:schemeClr val="dk1"/>
              </a:buClr>
              <a:buSzPts val="1200"/>
              <a:buFont typeface="Calibri"/>
              <a:buChar char="-"/>
            </a:pPr>
            <a:r>
              <a:rPr lang="en-GB"/>
              <a:t>Encourages generative behaviour – which again boosts meaning in life</a:t>
            </a:r>
            <a:endParaRPr/>
          </a:p>
          <a:p>
            <a:pPr indent="-171450" lvl="0" marL="171450" rtl="0" algn="l">
              <a:spcBef>
                <a:spcPts val="0"/>
              </a:spcBef>
              <a:spcAft>
                <a:spcPts val="0"/>
              </a:spcAft>
              <a:buClr>
                <a:schemeClr val="dk1"/>
              </a:buClr>
              <a:buSzPts val="1200"/>
              <a:buFont typeface="Calibri"/>
              <a:buChar char="-"/>
            </a:pPr>
            <a:r>
              <a:rPr lang="en-GB"/>
              <a:t>Fulfilling basic human needs = greater life satisfaction = greater ego integrity = lower fear of death</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latin typeface="Calibri"/>
                <a:ea typeface="Calibri"/>
                <a:cs typeface="Calibri"/>
                <a:sym typeface="Calibri"/>
              </a:rPr>
              <a:t>Nostalgia is subtly different from pure memory in that a) it involves looking at the past through rose-tinted spectacles, and b) is a bittersweet emotion which can invoke happy memories, but also a sense of longing for the past (Seehusen, et al., 2013). On balance, however, nostalgic memories tend to be more positive than negative, perhaps because the memory of positive emotions outlasts negative ones (Sedikides, et al., 2015).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Mention that nostalgia was seen as something negative: a disease, a psychological disorder</a:t>
            </a:r>
            <a:endParaRPr/>
          </a:p>
          <a:p>
            <a:pPr indent="0" lvl="0" marL="0" marR="0" rtl="0" algn="l">
              <a:lnSpc>
                <a:spcPct val="100000"/>
              </a:lnSpc>
              <a:spcBef>
                <a:spcPts val="0"/>
              </a:spcBef>
              <a:spcAft>
                <a:spcPts val="0"/>
              </a:spcAft>
              <a:buClr>
                <a:schemeClr val="dk1"/>
              </a:buClr>
              <a:buSzPts val="1200"/>
              <a:buFont typeface="Calibri"/>
              <a:buNone/>
            </a:pPr>
            <a:r>
              <a:rPr lang="en-GB"/>
              <a:t>That’s because it’s associated with difficult experience – one of the first descriptions was in troops away at war</a:t>
            </a:r>
            <a:endParaRPr/>
          </a:p>
          <a:p>
            <a:pPr indent="0" lvl="0" marL="0" marR="0" rtl="0" algn="l">
              <a:lnSpc>
                <a:spcPct val="100000"/>
              </a:lnSpc>
              <a:spcBef>
                <a:spcPts val="0"/>
              </a:spcBef>
              <a:spcAft>
                <a:spcPts val="0"/>
              </a:spcAft>
              <a:buClr>
                <a:schemeClr val="dk1"/>
              </a:buClr>
              <a:buSzPts val="1200"/>
              <a:buFont typeface="Calibri"/>
              <a:buNone/>
            </a:pPr>
            <a:r>
              <a:rPr lang="en-GB"/>
              <a:t>But that’s because we use it as a coping mechanism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Benefits of nostalgia:</a:t>
            </a:r>
            <a:endParaRPr/>
          </a:p>
          <a:p>
            <a:pPr indent="0" lvl="0" marL="0" rtl="0" algn="l">
              <a:spcBef>
                <a:spcPts val="0"/>
              </a:spcBef>
              <a:spcAft>
                <a:spcPts val="0"/>
              </a:spcAft>
              <a:buNone/>
            </a:pPr>
            <a:r>
              <a:rPr lang="en-GB"/>
              <a:t>self-positivity </a:t>
            </a:r>
            <a:endParaRPr/>
          </a:p>
          <a:p>
            <a:pPr indent="0" lvl="0" marL="0" rtl="0" algn="l">
              <a:spcBef>
                <a:spcPts val="0"/>
              </a:spcBef>
              <a:spcAft>
                <a:spcPts val="0"/>
              </a:spcAft>
              <a:buNone/>
            </a:pPr>
            <a:r>
              <a:rPr lang="en-GB"/>
              <a:t>perceptions that the future will be positive</a:t>
            </a:r>
            <a:endParaRPr/>
          </a:p>
          <a:p>
            <a:pPr indent="0" lvl="0" marL="0" rtl="0" algn="l">
              <a:spcBef>
                <a:spcPts val="0"/>
              </a:spcBef>
              <a:spcAft>
                <a:spcPts val="0"/>
              </a:spcAft>
              <a:buNone/>
            </a:pPr>
            <a:r>
              <a:rPr lang="en-GB"/>
              <a:t>social connectedness</a:t>
            </a:r>
            <a:endParaRPr/>
          </a:p>
          <a:p>
            <a:pPr indent="0" lvl="0" marL="0" rtl="0" algn="l">
              <a:spcBef>
                <a:spcPts val="0"/>
              </a:spcBef>
              <a:spcAft>
                <a:spcPts val="0"/>
              </a:spcAft>
              <a:buNone/>
            </a:pPr>
            <a:r>
              <a:rPr lang="en-GB"/>
              <a:t>approach motivation (or action to achieve a desired result)</a:t>
            </a:r>
            <a:endParaRPr/>
          </a:p>
          <a:p>
            <a:pPr indent="0" lvl="0" marL="0" rtl="0" algn="l">
              <a:spcBef>
                <a:spcPts val="0"/>
              </a:spcBef>
              <a:spcAft>
                <a:spcPts val="0"/>
              </a:spcAft>
              <a:buNone/>
            </a:pPr>
            <a:r>
              <a:rPr lang="en-GB"/>
              <a:t>a sense of youthfulness </a:t>
            </a:r>
            <a:endParaRPr/>
          </a:p>
          <a:p>
            <a:pPr indent="0" lvl="0" marL="0" rtl="0" algn="l">
              <a:spcBef>
                <a:spcPts val="0"/>
              </a:spcBef>
              <a:spcAft>
                <a:spcPts val="0"/>
              </a:spcAft>
              <a:buNone/>
            </a:pPr>
            <a:r>
              <a:rPr lang="en-GB"/>
              <a:t>growth orientation </a:t>
            </a:r>
            <a:endParaRPr/>
          </a:p>
          <a:p>
            <a:pPr indent="0" lvl="0" marL="0" rtl="0" algn="l">
              <a:spcBef>
                <a:spcPts val="0"/>
              </a:spcBef>
              <a:spcAft>
                <a:spcPts val="0"/>
              </a:spcAft>
              <a:buNone/>
            </a:pPr>
            <a:r>
              <a:rPr lang="en-GB"/>
              <a:t>intrinsic motivation</a:t>
            </a:r>
            <a:endParaRPr/>
          </a:p>
          <a:p>
            <a:pPr indent="0" lvl="0" marL="0" marR="0" rtl="0" algn="l">
              <a:lnSpc>
                <a:spcPct val="100000"/>
              </a:lnSpc>
              <a:spcBef>
                <a:spcPts val="0"/>
              </a:spcBef>
              <a:spcAft>
                <a:spcPts val="0"/>
              </a:spcAft>
              <a:buClr>
                <a:schemeClr val="dk1"/>
              </a:buClr>
              <a:buSzPts val="1200"/>
              <a:buFont typeface="Calibri"/>
              <a:buNone/>
            </a:pPr>
            <a:r>
              <a:rPr lang="en-GB"/>
              <a:t>AND:</a:t>
            </a:r>
            <a:endParaRPr/>
          </a:p>
          <a:p>
            <a:pPr indent="0" lvl="0" marL="0" rtl="0" algn="l">
              <a:spcBef>
                <a:spcPts val="0"/>
              </a:spcBef>
              <a:spcAft>
                <a:spcPts val="0"/>
              </a:spcAft>
              <a:buNone/>
            </a:pPr>
            <a:r>
              <a:rPr lang="en-GB"/>
              <a:t>increase prosocial behaviour</a:t>
            </a:r>
            <a:endParaRPr/>
          </a:p>
          <a:p>
            <a:pPr indent="0" lvl="0" marL="0" rtl="0" algn="l">
              <a:spcBef>
                <a:spcPts val="0"/>
              </a:spcBef>
              <a:spcAft>
                <a:spcPts val="0"/>
              </a:spcAft>
              <a:buNone/>
            </a:pPr>
            <a:r>
              <a:rPr lang="en-GB"/>
              <a:t>drive higher levels of donation</a:t>
            </a:r>
            <a:endParaRPr/>
          </a:p>
          <a:p>
            <a:pPr indent="0" lvl="0" marL="0" rtl="0" algn="l">
              <a:spcBef>
                <a:spcPts val="0"/>
              </a:spcBef>
              <a:spcAft>
                <a:spcPts val="0"/>
              </a:spcAft>
              <a:buNone/>
            </a:pPr>
            <a:r>
              <a:rPr lang="en-GB"/>
              <a:t>buffer death anxiety</a:t>
            </a:r>
            <a:endParaRPr/>
          </a:p>
          <a:p>
            <a:pPr indent="0" lvl="0" marL="0" rtl="0" algn="l">
              <a:spcBef>
                <a:spcPts val="0"/>
              </a:spcBef>
              <a:spcAft>
                <a:spcPts val="0"/>
              </a:spcAft>
              <a:buNone/>
            </a:pPr>
            <a:r>
              <a:rPr lang="en-GB"/>
              <a:t>protect against perception time is limited</a:t>
            </a:r>
            <a:endParaRPr/>
          </a:p>
          <a:p>
            <a:pPr indent="0" lvl="0" marL="0" rtl="0" algn="l">
              <a:spcBef>
                <a:spcPts val="0"/>
              </a:spcBef>
              <a:spcAft>
                <a:spcPts val="0"/>
              </a:spcAft>
              <a:buNone/>
            </a:pPr>
            <a:r>
              <a:rPr lang="en-GB"/>
              <a:t>maintain psychological wellbeing in later life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Reminiscence – if we encourage people to look back they can potentially find all of the above:</a:t>
            </a:r>
            <a:endParaRPr/>
          </a:p>
          <a:p>
            <a:pPr indent="-171450" lvl="0" marL="171450" rtl="0" algn="l">
              <a:spcBef>
                <a:spcPts val="0"/>
              </a:spcBef>
              <a:spcAft>
                <a:spcPts val="0"/>
              </a:spcAft>
              <a:buClr>
                <a:schemeClr val="dk1"/>
              </a:buClr>
              <a:buSzPts val="1200"/>
              <a:buFont typeface="Calibri"/>
              <a:buChar char="-"/>
            </a:pPr>
            <a:r>
              <a:rPr lang="en-GB"/>
              <a:t>Serves lots of functions for us as humans (beating boredom, helping us solve problems)</a:t>
            </a:r>
            <a:endParaRPr/>
          </a:p>
          <a:p>
            <a:pPr indent="-171450" lvl="0" marL="171450" rtl="0" algn="l">
              <a:spcBef>
                <a:spcPts val="0"/>
              </a:spcBef>
              <a:spcAft>
                <a:spcPts val="0"/>
              </a:spcAft>
              <a:buClr>
                <a:schemeClr val="dk1"/>
              </a:buClr>
              <a:buSzPts val="1200"/>
              <a:buFont typeface="Calibri"/>
              <a:buChar char="-"/>
            </a:pPr>
            <a:r>
              <a:rPr lang="en-GB"/>
              <a:t>Teaching informing and death preparation – helps us to gain a sense of meaning in life</a:t>
            </a:r>
            <a:endParaRPr/>
          </a:p>
          <a:p>
            <a:pPr indent="-171450" lvl="0" marL="171450" rtl="0" algn="l">
              <a:spcBef>
                <a:spcPts val="0"/>
              </a:spcBef>
              <a:spcAft>
                <a:spcPts val="0"/>
              </a:spcAft>
              <a:buClr>
                <a:schemeClr val="dk1"/>
              </a:buClr>
              <a:buSzPts val="1200"/>
              <a:buFont typeface="Calibri"/>
              <a:buChar char="-"/>
            </a:pPr>
            <a:r>
              <a:rPr lang="en-GB"/>
              <a:t>Encourages generative behaviour – which again boosts meaning in life</a:t>
            </a:r>
            <a:endParaRPr/>
          </a:p>
          <a:p>
            <a:pPr indent="-171450" lvl="0" marL="171450" rtl="0" algn="l">
              <a:spcBef>
                <a:spcPts val="0"/>
              </a:spcBef>
              <a:spcAft>
                <a:spcPts val="0"/>
              </a:spcAft>
              <a:buClr>
                <a:schemeClr val="dk1"/>
              </a:buClr>
              <a:buSzPts val="1200"/>
              <a:buFont typeface="Calibri"/>
              <a:buChar char="-"/>
            </a:pPr>
            <a:r>
              <a:rPr lang="en-GB"/>
              <a:t>Fulfilling basic human needs = greater life satisfaction = greater ego integrity = lower fear of death</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latin typeface="Calibri"/>
                <a:ea typeface="Calibri"/>
                <a:cs typeface="Calibri"/>
                <a:sym typeface="Calibri"/>
              </a:rPr>
              <a:t>Nostalgia is subtly different from pure memory in that a) it involves looking at the past through rose-tinted spectacles, and b) is a bittersweet emotion which can invoke happy memories, but also a sense of longing for the past (Seehusen, et al., 2013). On balance, however, nostalgic memories tend to be more positive than negative, perhaps because the memory of positive emotions outlasts negative ones (Sedikides, et al., 2015).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Mention that nostalgia was seen as something negative: a disease, a psychological disorder</a:t>
            </a:r>
            <a:endParaRPr/>
          </a:p>
          <a:p>
            <a:pPr indent="0" lvl="0" marL="0" marR="0" rtl="0" algn="l">
              <a:lnSpc>
                <a:spcPct val="100000"/>
              </a:lnSpc>
              <a:spcBef>
                <a:spcPts val="0"/>
              </a:spcBef>
              <a:spcAft>
                <a:spcPts val="0"/>
              </a:spcAft>
              <a:buClr>
                <a:schemeClr val="dk1"/>
              </a:buClr>
              <a:buSzPts val="1200"/>
              <a:buFont typeface="Calibri"/>
              <a:buNone/>
            </a:pPr>
            <a:r>
              <a:rPr lang="en-GB"/>
              <a:t>That’s because it’s associated with difficult experience – one of the first descriptions was in troops away at war</a:t>
            </a:r>
            <a:endParaRPr/>
          </a:p>
          <a:p>
            <a:pPr indent="0" lvl="0" marL="0" marR="0" rtl="0" algn="l">
              <a:lnSpc>
                <a:spcPct val="100000"/>
              </a:lnSpc>
              <a:spcBef>
                <a:spcPts val="0"/>
              </a:spcBef>
              <a:spcAft>
                <a:spcPts val="0"/>
              </a:spcAft>
              <a:buClr>
                <a:schemeClr val="dk1"/>
              </a:buClr>
              <a:buSzPts val="1200"/>
              <a:buFont typeface="Calibri"/>
              <a:buNone/>
            </a:pPr>
            <a:r>
              <a:rPr lang="en-GB"/>
              <a:t>But that’s because we use it as a coping mechanism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Benefits of nostalgia:</a:t>
            </a:r>
            <a:endParaRPr/>
          </a:p>
          <a:p>
            <a:pPr indent="0" lvl="0" marL="0" rtl="0" algn="l">
              <a:spcBef>
                <a:spcPts val="0"/>
              </a:spcBef>
              <a:spcAft>
                <a:spcPts val="0"/>
              </a:spcAft>
              <a:buNone/>
            </a:pPr>
            <a:r>
              <a:rPr lang="en-GB"/>
              <a:t>self-positivity </a:t>
            </a:r>
            <a:endParaRPr/>
          </a:p>
          <a:p>
            <a:pPr indent="0" lvl="0" marL="0" rtl="0" algn="l">
              <a:spcBef>
                <a:spcPts val="0"/>
              </a:spcBef>
              <a:spcAft>
                <a:spcPts val="0"/>
              </a:spcAft>
              <a:buNone/>
            </a:pPr>
            <a:r>
              <a:rPr lang="en-GB"/>
              <a:t>perceptions that the future will be positive</a:t>
            </a:r>
            <a:endParaRPr/>
          </a:p>
          <a:p>
            <a:pPr indent="0" lvl="0" marL="0" rtl="0" algn="l">
              <a:spcBef>
                <a:spcPts val="0"/>
              </a:spcBef>
              <a:spcAft>
                <a:spcPts val="0"/>
              </a:spcAft>
              <a:buNone/>
            </a:pPr>
            <a:r>
              <a:rPr lang="en-GB"/>
              <a:t>social connectedness</a:t>
            </a:r>
            <a:endParaRPr/>
          </a:p>
          <a:p>
            <a:pPr indent="0" lvl="0" marL="0" rtl="0" algn="l">
              <a:spcBef>
                <a:spcPts val="0"/>
              </a:spcBef>
              <a:spcAft>
                <a:spcPts val="0"/>
              </a:spcAft>
              <a:buNone/>
            </a:pPr>
            <a:r>
              <a:rPr lang="en-GB"/>
              <a:t>approach motivation (or action to achieve a desired result)</a:t>
            </a:r>
            <a:endParaRPr/>
          </a:p>
          <a:p>
            <a:pPr indent="0" lvl="0" marL="0" rtl="0" algn="l">
              <a:spcBef>
                <a:spcPts val="0"/>
              </a:spcBef>
              <a:spcAft>
                <a:spcPts val="0"/>
              </a:spcAft>
              <a:buNone/>
            </a:pPr>
            <a:r>
              <a:rPr lang="en-GB"/>
              <a:t>a sense of youthfulness </a:t>
            </a:r>
            <a:endParaRPr/>
          </a:p>
          <a:p>
            <a:pPr indent="0" lvl="0" marL="0" rtl="0" algn="l">
              <a:spcBef>
                <a:spcPts val="0"/>
              </a:spcBef>
              <a:spcAft>
                <a:spcPts val="0"/>
              </a:spcAft>
              <a:buNone/>
            </a:pPr>
            <a:r>
              <a:rPr lang="en-GB"/>
              <a:t>growth orientation </a:t>
            </a:r>
            <a:endParaRPr/>
          </a:p>
          <a:p>
            <a:pPr indent="0" lvl="0" marL="0" rtl="0" algn="l">
              <a:spcBef>
                <a:spcPts val="0"/>
              </a:spcBef>
              <a:spcAft>
                <a:spcPts val="0"/>
              </a:spcAft>
              <a:buNone/>
            </a:pPr>
            <a:r>
              <a:rPr lang="en-GB"/>
              <a:t>intrinsic motivation</a:t>
            </a:r>
            <a:endParaRPr/>
          </a:p>
          <a:p>
            <a:pPr indent="0" lvl="0" marL="0" marR="0" rtl="0" algn="l">
              <a:lnSpc>
                <a:spcPct val="100000"/>
              </a:lnSpc>
              <a:spcBef>
                <a:spcPts val="0"/>
              </a:spcBef>
              <a:spcAft>
                <a:spcPts val="0"/>
              </a:spcAft>
              <a:buClr>
                <a:schemeClr val="dk1"/>
              </a:buClr>
              <a:buSzPts val="1200"/>
              <a:buFont typeface="Calibri"/>
              <a:buNone/>
            </a:pPr>
            <a:r>
              <a:rPr lang="en-GB"/>
              <a:t>AND:</a:t>
            </a:r>
            <a:endParaRPr/>
          </a:p>
          <a:p>
            <a:pPr indent="0" lvl="0" marL="0" rtl="0" algn="l">
              <a:spcBef>
                <a:spcPts val="0"/>
              </a:spcBef>
              <a:spcAft>
                <a:spcPts val="0"/>
              </a:spcAft>
              <a:buNone/>
            </a:pPr>
            <a:r>
              <a:rPr lang="en-GB"/>
              <a:t>increase prosocial behaviour</a:t>
            </a:r>
            <a:endParaRPr/>
          </a:p>
          <a:p>
            <a:pPr indent="0" lvl="0" marL="0" rtl="0" algn="l">
              <a:spcBef>
                <a:spcPts val="0"/>
              </a:spcBef>
              <a:spcAft>
                <a:spcPts val="0"/>
              </a:spcAft>
              <a:buNone/>
            </a:pPr>
            <a:r>
              <a:rPr lang="en-GB"/>
              <a:t>drive higher levels of donation</a:t>
            </a:r>
            <a:endParaRPr/>
          </a:p>
          <a:p>
            <a:pPr indent="0" lvl="0" marL="0" rtl="0" algn="l">
              <a:spcBef>
                <a:spcPts val="0"/>
              </a:spcBef>
              <a:spcAft>
                <a:spcPts val="0"/>
              </a:spcAft>
              <a:buNone/>
            </a:pPr>
            <a:r>
              <a:rPr lang="en-GB"/>
              <a:t>buffer death anxiety</a:t>
            </a:r>
            <a:endParaRPr/>
          </a:p>
          <a:p>
            <a:pPr indent="0" lvl="0" marL="0" rtl="0" algn="l">
              <a:spcBef>
                <a:spcPts val="0"/>
              </a:spcBef>
              <a:spcAft>
                <a:spcPts val="0"/>
              </a:spcAft>
              <a:buNone/>
            </a:pPr>
            <a:r>
              <a:rPr lang="en-GB"/>
              <a:t>protect against perception time is limited</a:t>
            </a:r>
            <a:endParaRPr/>
          </a:p>
          <a:p>
            <a:pPr indent="0" lvl="0" marL="0" rtl="0" algn="l">
              <a:spcBef>
                <a:spcPts val="0"/>
              </a:spcBef>
              <a:spcAft>
                <a:spcPts val="0"/>
              </a:spcAft>
              <a:buNone/>
            </a:pPr>
            <a:r>
              <a:rPr lang="en-GB"/>
              <a:t>maintain psychological wellbeing in later life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7" name="Google Shape;8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3" name="Shape 103"/>
        <p:cNvGrpSpPr/>
        <p:nvPr/>
      </p:nvGrpSpPr>
      <p:grpSpPr>
        <a:xfrm>
          <a:off x="0" y="0"/>
          <a:ext cx="0" cy="0"/>
          <a:chOff x="0" y="0"/>
          <a:chExt cx="0" cy="0"/>
        </a:xfrm>
      </p:grpSpPr>
      <p:sp>
        <p:nvSpPr>
          <p:cNvPr id="104" name="Google Shape;10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3"/>
          <p:cNvSpPr txBox="1"/>
          <p:nvPr>
            <p:ph idx="10" type="dt"/>
          </p:nvPr>
        </p:nvSpPr>
        <p:spPr>
          <a:xfrm>
            <a:off x="8078787" y="6308725"/>
            <a:ext cx="1677987" cy="36512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3"/>
          <p:cNvSpPr txBox="1"/>
          <p:nvPr>
            <p:ph idx="1" type="subTitle"/>
          </p:nvPr>
        </p:nvSpPr>
        <p:spPr>
          <a:xfrm>
            <a:off x="569913" y="983576"/>
            <a:ext cx="9186862" cy="407074"/>
          </a:xfrm>
          <a:prstGeom prst="rect">
            <a:avLst/>
          </a:prstGeom>
          <a:noFill/>
          <a:ln>
            <a:noFill/>
          </a:ln>
        </p:spPr>
        <p:txBody>
          <a:bodyPr anchorCtr="0" anchor="t" bIns="45700" lIns="91425" spcFirstLastPara="1" rIns="91425" wrap="square" tIns="45700">
            <a:normAutofit/>
          </a:bodyPr>
          <a:lstStyle>
            <a:lvl1pPr lvl="0" algn="l">
              <a:lnSpc>
                <a:spcPct val="102000"/>
              </a:lnSpc>
              <a:spcBef>
                <a:spcPts val="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 name="Shape 28"/>
        <p:cNvGrpSpPr/>
        <p:nvPr/>
      </p:nvGrpSpPr>
      <p:grpSpPr>
        <a:xfrm>
          <a:off x="0" y="0"/>
          <a:ext cx="0" cy="0"/>
          <a:chOff x="0" y="0"/>
          <a:chExt cx="0" cy="0"/>
        </a:xfrm>
      </p:grpSpPr>
      <p:sp>
        <p:nvSpPr>
          <p:cNvPr id="29" name="Google Shape;2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1"/>
          <p:cNvSpPr/>
          <p:nvPr>
            <p:ph idx="2" type="pic"/>
          </p:nvPr>
        </p:nvSpPr>
        <p:spPr>
          <a:xfrm>
            <a:off x="5183188" y="987425"/>
            <a:ext cx="6172200" cy="4873625"/>
          </a:xfrm>
          <a:prstGeom prst="rect">
            <a:avLst/>
          </a:prstGeom>
          <a:noFill/>
          <a:ln>
            <a:noFill/>
          </a:ln>
        </p:spPr>
      </p:sp>
      <p:sp>
        <p:nvSpPr>
          <p:cNvPr id="31" name="Google Shape;31;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ntent">
  <p:cSld name="1_One Content">
    <p:spTree>
      <p:nvGrpSpPr>
        <p:cNvPr id="35" name="Shape 35"/>
        <p:cNvGrpSpPr/>
        <p:nvPr/>
      </p:nvGrpSpPr>
      <p:grpSpPr>
        <a:xfrm>
          <a:off x="0" y="0"/>
          <a:ext cx="0" cy="0"/>
          <a:chOff x="0" y="0"/>
          <a:chExt cx="0" cy="0"/>
        </a:xfrm>
      </p:grpSpPr>
      <p:sp>
        <p:nvSpPr>
          <p:cNvPr id="36" name="Google Shape;3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 type="body"/>
          </p:nvPr>
        </p:nvSpPr>
        <p:spPr>
          <a:xfrm>
            <a:off x="558800" y="1438552"/>
            <a:ext cx="11082338" cy="486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2"/>
          <p:cNvSpPr txBox="1"/>
          <p:nvPr>
            <p:ph idx="2" type="body"/>
          </p:nvPr>
        </p:nvSpPr>
        <p:spPr>
          <a:xfrm>
            <a:off x="559050" y="808371"/>
            <a:ext cx="9197724" cy="3571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ne Content">
  <p:cSld name="2_One Content">
    <p:spTree>
      <p:nvGrpSpPr>
        <p:cNvPr id="41" name="Shape 41"/>
        <p:cNvGrpSpPr/>
        <p:nvPr/>
      </p:nvGrpSpPr>
      <p:grpSpPr>
        <a:xfrm>
          <a:off x="0" y="0"/>
          <a:ext cx="0" cy="0"/>
          <a:chOff x="0" y="0"/>
          <a:chExt cx="0" cy="0"/>
        </a:xfrm>
      </p:grpSpPr>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 type="body"/>
          </p:nvPr>
        </p:nvSpPr>
        <p:spPr>
          <a:xfrm>
            <a:off x="558800" y="1438552"/>
            <a:ext cx="11082338" cy="486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3"/>
          <p:cNvSpPr txBox="1"/>
          <p:nvPr>
            <p:ph idx="2" type="body"/>
          </p:nvPr>
        </p:nvSpPr>
        <p:spPr>
          <a:xfrm>
            <a:off x="559050" y="808371"/>
            <a:ext cx="9197724" cy="3571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52" name="Shape 52"/>
        <p:cNvGrpSpPr/>
        <p:nvPr/>
      </p:nvGrpSpPr>
      <p:grpSpPr>
        <a:xfrm>
          <a:off x="0" y="0"/>
          <a:ext cx="0" cy="0"/>
          <a:chOff x="0" y="0"/>
          <a:chExt cx="0" cy="0"/>
        </a:xfrm>
      </p:grpSpPr>
      <p:sp>
        <p:nvSpPr>
          <p:cNvPr id="53" name="Google Shape;53;p25"/>
          <p:cNvSpPr txBox="1"/>
          <p:nvPr>
            <p:ph type="title"/>
          </p:nvPr>
        </p:nvSpPr>
        <p:spPr>
          <a:xfrm>
            <a:off x="559050" y="368300"/>
            <a:ext cx="9197725" cy="6152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5"/>
          <p:cNvSpPr txBox="1"/>
          <p:nvPr>
            <p:ph idx="1" type="body"/>
          </p:nvPr>
        </p:nvSpPr>
        <p:spPr>
          <a:xfrm>
            <a:off x="559050" y="1773237"/>
            <a:ext cx="9197725" cy="4535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55600" lvl="1" marL="914400" algn="l">
              <a:lnSpc>
                <a:spcPct val="90000"/>
              </a:lnSpc>
              <a:spcBef>
                <a:spcPts val="500"/>
              </a:spcBef>
              <a:spcAft>
                <a:spcPts val="0"/>
              </a:spcAft>
              <a:buClr>
                <a:schemeClr val="dk1"/>
              </a:buClr>
              <a:buSzPts val="2000"/>
              <a:buChar char="•"/>
              <a:defRPr sz="2000"/>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2" type="subTitle"/>
          </p:nvPr>
        </p:nvSpPr>
        <p:spPr>
          <a:xfrm>
            <a:off x="569913" y="983576"/>
            <a:ext cx="9186862" cy="407074"/>
          </a:xfrm>
          <a:prstGeom prst="rect">
            <a:avLst/>
          </a:prstGeom>
          <a:noFill/>
          <a:ln>
            <a:noFill/>
          </a:ln>
        </p:spPr>
        <p:txBody>
          <a:bodyPr anchorCtr="0" anchor="t" bIns="45700" lIns="91425" spcFirstLastPara="1" rIns="91425" wrap="square" tIns="45700">
            <a:normAutofit/>
          </a:bodyPr>
          <a:lstStyle>
            <a:lvl1pPr lvl="0" algn="l">
              <a:lnSpc>
                <a:spcPct val="102000"/>
              </a:lnSpc>
              <a:spcBef>
                <a:spcPts val="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ncludeacharity.org.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1191150" y="1412817"/>
            <a:ext cx="91722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7200">
                <a:solidFill>
                  <a:srgbClr val="223469"/>
                </a:solidFill>
                <a:latin typeface="Arial"/>
                <a:ea typeface="Arial"/>
                <a:cs typeface="Arial"/>
                <a:sym typeface="Arial"/>
              </a:rPr>
              <a:t>Giving back: </a:t>
            </a:r>
            <a:br>
              <a:rPr b="1" lang="en-GB" sz="5500">
                <a:solidFill>
                  <a:srgbClr val="223469"/>
                </a:solidFill>
                <a:latin typeface="Arial"/>
                <a:ea typeface="Arial"/>
                <a:cs typeface="Arial"/>
                <a:sym typeface="Arial"/>
              </a:rPr>
            </a:br>
            <a:r>
              <a:rPr b="1" lang="en-GB" sz="5500">
                <a:solidFill>
                  <a:srgbClr val="223469"/>
                </a:solidFill>
              </a:rPr>
              <a:t>P</a:t>
            </a:r>
            <a:r>
              <a:rPr b="1" lang="en-GB" sz="5500">
                <a:solidFill>
                  <a:srgbClr val="223469"/>
                </a:solidFill>
                <a:latin typeface="Arial"/>
                <a:ea typeface="Arial"/>
                <a:cs typeface="Arial"/>
                <a:sym typeface="Arial"/>
              </a:rPr>
              <a:t>ositioning gifts in wills as a gift to the donor</a:t>
            </a:r>
            <a:endParaRPr sz="5500">
              <a:solidFill>
                <a:srgbClr val="223469"/>
              </a:solidFill>
              <a:latin typeface="Calibri"/>
              <a:ea typeface="Calibri"/>
              <a:cs typeface="Calibri"/>
              <a:sym typeface="Calibri"/>
            </a:endParaRPr>
          </a:p>
        </p:txBody>
      </p:sp>
      <p:sp>
        <p:nvSpPr>
          <p:cNvPr id="113" name="Google Shape;113;p2"/>
          <p:cNvSpPr txBox="1"/>
          <p:nvPr/>
        </p:nvSpPr>
        <p:spPr>
          <a:xfrm>
            <a:off x="1191150" y="4435597"/>
            <a:ext cx="7878000" cy="175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3600" u="sng">
              <a:solidFill>
                <a:srgbClr val="70AD47"/>
              </a:solidFill>
              <a:latin typeface="Arial"/>
              <a:ea typeface="Arial"/>
              <a:cs typeface="Arial"/>
              <a:sym typeface="Arial"/>
              <a:hlinkClick r:id="rId3">
                <a:extLst>
                  <a:ext uri="{A12FA001-AC4F-418D-AE19-62706E023703}">
                    <ahyp:hlinkClr val="tx"/>
                  </a:ext>
                </a:extLst>
              </a:hlinkClick>
            </a:endParaRPr>
          </a:p>
          <a:p>
            <a:pPr indent="0" lvl="0" marL="0" marR="0" rtl="0" algn="l">
              <a:spcBef>
                <a:spcPts val="0"/>
              </a:spcBef>
              <a:spcAft>
                <a:spcPts val="0"/>
              </a:spcAft>
              <a:buNone/>
            </a:pPr>
            <a:r>
              <a:rPr b="1" lang="en-GB" sz="3600">
                <a:solidFill>
                  <a:srgbClr val="18A473"/>
                </a:solidFill>
              </a:rPr>
              <a:t>Dr Claire Routley, Consultancy Director, Legacy Voice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What we know about Gifts in Wills - Sept 2023</a:t>
            </a:r>
            <a:endParaRPr/>
          </a:p>
        </p:txBody>
      </p:sp>
      <p:sp>
        <p:nvSpPr>
          <p:cNvPr id="219" name="Google Shape;219;p11"/>
          <p:cNvSpPr txBox="1"/>
          <p:nvPr/>
        </p:nvSpPr>
        <p:spPr>
          <a:xfrm>
            <a:off x="938358" y="4079389"/>
            <a:ext cx="3041360" cy="166395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Giving to charities that reflect or have impacted their own life stories</a:t>
            </a:r>
            <a:endParaRPr/>
          </a:p>
          <a:p>
            <a:pPr indent="-228600" lvl="0" marL="228600" marR="0" rtl="0" algn="l">
              <a:lnSpc>
                <a:spcPct val="90000"/>
              </a:lnSpc>
              <a:spcBef>
                <a:spcPts val="10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Often linked to remembering a loved one</a:t>
            </a:r>
            <a:endParaRPr/>
          </a:p>
        </p:txBody>
      </p:sp>
      <p:sp>
        <p:nvSpPr>
          <p:cNvPr id="220" name="Google Shape;220;p11"/>
          <p:cNvSpPr txBox="1"/>
          <p:nvPr/>
        </p:nvSpPr>
        <p:spPr>
          <a:xfrm>
            <a:off x="688976" y="5796000"/>
            <a:ext cx="10815637" cy="162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Routley, Sargeant and Lowthian 2022</a:t>
            </a:r>
            <a:endParaRPr/>
          </a:p>
        </p:txBody>
      </p:sp>
      <p:sp>
        <p:nvSpPr>
          <p:cNvPr id="221" name="Google Shape;221;p11"/>
          <p:cNvSpPr txBox="1"/>
          <p:nvPr/>
        </p:nvSpPr>
        <p:spPr>
          <a:xfrm>
            <a:off x="4700805" y="4079389"/>
            <a:ext cx="3041360" cy="1663958"/>
          </a:xfrm>
          <a:prstGeom prst="rect">
            <a:avLst/>
          </a:prstGeom>
          <a:noFill/>
          <a:ln>
            <a:noFill/>
          </a:ln>
        </p:spPr>
        <p:txBody>
          <a:bodyPr anchorCtr="0" anchor="t" bIns="0" lIns="0" spcFirstLastPara="1" rIns="0" wrap="square" tIns="0">
            <a:noAutofit/>
          </a:bodyPr>
          <a:lstStyle/>
          <a:p>
            <a:pPr indent="-270000" lvl="0" marL="2700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Social influence and social norming are important in legacy giving</a:t>
            </a:r>
            <a:endParaRPr/>
          </a:p>
          <a:p>
            <a:pPr indent="-270000" lvl="0" marL="270000" marR="0" rtl="0" algn="l">
              <a:lnSpc>
                <a:spcPct val="102000"/>
              </a:lnSpc>
              <a:spcBef>
                <a:spcPts val="22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People will often research their chosen charity to ensure that their gift will be spend effectively</a:t>
            </a:r>
            <a:endParaRPr/>
          </a:p>
        </p:txBody>
      </p:sp>
      <p:sp>
        <p:nvSpPr>
          <p:cNvPr id="222" name="Google Shape;222;p11"/>
          <p:cNvSpPr txBox="1"/>
          <p:nvPr/>
        </p:nvSpPr>
        <p:spPr>
          <a:xfrm>
            <a:off x="8432586" y="4079389"/>
            <a:ext cx="3226014" cy="1663958"/>
          </a:xfrm>
          <a:prstGeom prst="rect">
            <a:avLst/>
          </a:prstGeom>
          <a:noFill/>
          <a:ln>
            <a:noFill/>
          </a:ln>
        </p:spPr>
        <p:txBody>
          <a:bodyPr anchorCtr="0" anchor="t" bIns="0" lIns="0" spcFirstLastPara="1" rIns="0" wrap="square" tIns="0">
            <a:noAutofit/>
          </a:bodyPr>
          <a:lstStyle/>
          <a:p>
            <a:pPr indent="-266700" lvl="0" marL="2667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Opportunity to live on beyond their own lifespan by associating themselves with a charity whose services and values will carry on into the future</a:t>
            </a:r>
            <a:endParaRPr/>
          </a:p>
        </p:txBody>
      </p:sp>
      <p:sp>
        <p:nvSpPr>
          <p:cNvPr id="223" name="Google Shape;223;p11"/>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Gifts in wills are motivated by</a:t>
            </a:r>
            <a:endParaRPr/>
          </a:p>
        </p:txBody>
      </p:sp>
      <p:sp>
        <p:nvSpPr>
          <p:cNvPr id="224" name="Google Shape;224;p11"/>
          <p:cNvSpPr/>
          <p:nvPr/>
        </p:nvSpPr>
        <p:spPr>
          <a:xfrm>
            <a:off x="7096759" y="1663058"/>
            <a:ext cx="4561841"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forwards</a:t>
            </a:r>
            <a:endParaRPr/>
          </a:p>
        </p:txBody>
      </p:sp>
      <p:sp>
        <p:nvSpPr>
          <p:cNvPr id="225" name="Google Shape;225;p11"/>
          <p:cNvSpPr/>
          <p:nvPr/>
        </p:nvSpPr>
        <p:spPr>
          <a:xfrm flipH="1">
            <a:off x="588958" y="1654597"/>
            <a:ext cx="4561842"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backwards</a:t>
            </a:r>
            <a:endParaRPr/>
          </a:p>
        </p:txBody>
      </p:sp>
      <p:sp>
        <p:nvSpPr>
          <p:cNvPr id="226" name="Google Shape;226;p11"/>
          <p:cNvSpPr/>
          <p:nvPr/>
        </p:nvSpPr>
        <p:spPr>
          <a:xfrm>
            <a:off x="4911650" y="1610086"/>
            <a:ext cx="2426677" cy="2426677"/>
          </a:xfrm>
          <a:prstGeom prst="ellipse">
            <a:avLst/>
          </a:prstGeom>
          <a:solidFill>
            <a:srgbClr val="8DA9DB"/>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around</a:t>
            </a:r>
            <a:endParaRPr/>
          </a:p>
        </p:txBody>
      </p:sp>
      <p:pic>
        <p:nvPicPr>
          <p:cNvPr descr="Speech clipart" id="227" name="Google Shape;227;p11"/>
          <p:cNvPicPr preferRelativeResize="0"/>
          <p:nvPr/>
        </p:nvPicPr>
        <p:blipFill rotWithShape="1">
          <a:blip r:embed="rId3">
            <a:alphaModFix/>
          </a:blip>
          <a:srcRect b="0" l="0" r="0" t="0"/>
          <a:stretch/>
        </p:blipFill>
        <p:spPr>
          <a:xfrm rot="-652252">
            <a:off x="4056346" y="3439469"/>
            <a:ext cx="4566816" cy="3527865"/>
          </a:xfrm>
          <a:prstGeom prst="rect">
            <a:avLst/>
          </a:prstGeom>
          <a:noFill/>
          <a:ln>
            <a:noFill/>
          </a:ln>
        </p:spPr>
      </p:pic>
      <p:sp>
        <p:nvSpPr>
          <p:cNvPr id="228" name="Google Shape;228;p11"/>
          <p:cNvSpPr txBox="1"/>
          <p:nvPr/>
        </p:nvSpPr>
        <p:spPr>
          <a:xfrm>
            <a:off x="4736324" y="4423217"/>
            <a:ext cx="249522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chemeClr val="dk1"/>
                </a:solidFill>
                <a:latin typeface="Calibri"/>
                <a:ea typeface="Calibri"/>
                <a:cs typeface="Calibri"/>
                <a:sym typeface="Calibri"/>
              </a:rPr>
              <a:t>…is good for you!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Tell stories</a:t>
            </a:r>
            <a:endParaRPr/>
          </a:p>
        </p:txBody>
      </p:sp>
      <p:pic>
        <p:nvPicPr>
          <p:cNvPr id="234" name="Google Shape;234;p12"/>
          <p:cNvPicPr preferRelativeResize="0"/>
          <p:nvPr/>
        </p:nvPicPr>
        <p:blipFill rotWithShape="1">
          <a:blip r:embed="rId3">
            <a:alphaModFix/>
          </a:blip>
          <a:srcRect b="19759" l="4505" r="5555" t="18499"/>
          <a:stretch/>
        </p:blipFill>
        <p:spPr>
          <a:xfrm>
            <a:off x="1313935" y="1680519"/>
            <a:ext cx="9868930" cy="4234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What we know about Gifts in Wills - Sept 2023</a:t>
            </a:r>
            <a:endParaRPr/>
          </a:p>
        </p:txBody>
      </p:sp>
      <p:sp>
        <p:nvSpPr>
          <p:cNvPr id="241" name="Google Shape;241;p13"/>
          <p:cNvSpPr txBox="1"/>
          <p:nvPr/>
        </p:nvSpPr>
        <p:spPr>
          <a:xfrm>
            <a:off x="938358" y="4079389"/>
            <a:ext cx="3041360" cy="166395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Giving to charities that reflect or have impacted their own life stories</a:t>
            </a:r>
            <a:endParaRPr/>
          </a:p>
          <a:p>
            <a:pPr indent="-228600" lvl="0" marL="228600" marR="0" rtl="0" algn="l">
              <a:lnSpc>
                <a:spcPct val="90000"/>
              </a:lnSpc>
              <a:spcBef>
                <a:spcPts val="10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Often linked to remembering a loved one</a:t>
            </a:r>
            <a:endParaRPr/>
          </a:p>
        </p:txBody>
      </p:sp>
      <p:sp>
        <p:nvSpPr>
          <p:cNvPr id="242" name="Google Shape;242;p13"/>
          <p:cNvSpPr txBox="1"/>
          <p:nvPr/>
        </p:nvSpPr>
        <p:spPr>
          <a:xfrm>
            <a:off x="688976" y="5796000"/>
            <a:ext cx="10815637" cy="162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Routley, Sargeant and Lowthian 2022</a:t>
            </a:r>
            <a:endParaRPr/>
          </a:p>
        </p:txBody>
      </p:sp>
      <p:sp>
        <p:nvSpPr>
          <p:cNvPr id="243" name="Google Shape;243;p13"/>
          <p:cNvSpPr txBox="1"/>
          <p:nvPr/>
        </p:nvSpPr>
        <p:spPr>
          <a:xfrm>
            <a:off x="4700805" y="4079389"/>
            <a:ext cx="3041360" cy="1663958"/>
          </a:xfrm>
          <a:prstGeom prst="rect">
            <a:avLst/>
          </a:prstGeom>
          <a:noFill/>
          <a:ln>
            <a:noFill/>
          </a:ln>
        </p:spPr>
        <p:txBody>
          <a:bodyPr anchorCtr="0" anchor="t" bIns="0" lIns="0" spcFirstLastPara="1" rIns="0" wrap="square" tIns="0">
            <a:noAutofit/>
          </a:bodyPr>
          <a:lstStyle/>
          <a:p>
            <a:pPr indent="-270000" lvl="0" marL="2700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Social influence and social norming are important in legacy giving</a:t>
            </a:r>
            <a:endParaRPr/>
          </a:p>
          <a:p>
            <a:pPr indent="-270000" lvl="0" marL="270000" marR="0" rtl="0" algn="l">
              <a:lnSpc>
                <a:spcPct val="102000"/>
              </a:lnSpc>
              <a:spcBef>
                <a:spcPts val="22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People will often research their chosen charity to ensure that their gift will be spend effectively</a:t>
            </a:r>
            <a:endParaRPr/>
          </a:p>
        </p:txBody>
      </p:sp>
      <p:sp>
        <p:nvSpPr>
          <p:cNvPr id="244" name="Google Shape;244;p13"/>
          <p:cNvSpPr txBox="1"/>
          <p:nvPr/>
        </p:nvSpPr>
        <p:spPr>
          <a:xfrm>
            <a:off x="8432586" y="4079389"/>
            <a:ext cx="3226014" cy="1663958"/>
          </a:xfrm>
          <a:prstGeom prst="rect">
            <a:avLst/>
          </a:prstGeom>
          <a:noFill/>
          <a:ln>
            <a:noFill/>
          </a:ln>
        </p:spPr>
        <p:txBody>
          <a:bodyPr anchorCtr="0" anchor="t" bIns="0" lIns="0" spcFirstLastPara="1" rIns="0" wrap="square" tIns="0">
            <a:noAutofit/>
          </a:bodyPr>
          <a:lstStyle/>
          <a:p>
            <a:pPr indent="-266700" lvl="0" marL="2667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Opportunity to live on beyond their own lifespan by associating themselves with a charity whose services and values will carry on into the future</a:t>
            </a:r>
            <a:endParaRPr/>
          </a:p>
        </p:txBody>
      </p:sp>
      <p:sp>
        <p:nvSpPr>
          <p:cNvPr id="245" name="Google Shape;245;p13"/>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Gifts in wills are motivated by</a:t>
            </a:r>
            <a:endParaRPr/>
          </a:p>
        </p:txBody>
      </p:sp>
      <p:sp>
        <p:nvSpPr>
          <p:cNvPr id="246" name="Google Shape;246;p13"/>
          <p:cNvSpPr/>
          <p:nvPr/>
        </p:nvSpPr>
        <p:spPr>
          <a:xfrm>
            <a:off x="7096759" y="1663058"/>
            <a:ext cx="4561841"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forwards</a:t>
            </a:r>
            <a:endParaRPr/>
          </a:p>
        </p:txBody>
      </p:sp>
      <p:sp>
        <p:nvSpPr>
          <p:cNvPr id="247" name="Google Shape;247;p13"/>
          <p:cNvSpPr/>
          <p:nvPr/>
        </p:nvSpPr>
        <p:spPr>
          <a:xfrm flipH="1">
            <a:off x="588958" y="1654597"/>
            <a:ext cx="4561842"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backwards</a:t>
            </a:r>
            <a:endParaRPr/>
          </a:p>
        </p:txBody>
      </p:sp>
      <p:pic>
        <p:nvPicPr>
          <p:cNvPr descr="Speech clipart" id="248" name="Google Shape;248;p13"/>
          <p:cNvPicPr preferRelativeResize="0"/>
          <p:nvPr/>
        </p:nvPicPr>
        <p:blipFill rotWithShape="1">
          <a:blip r:embed="rId3">
            <a:alphaModFix/>
          </a:blip>
          <a:srcRect b="0" l="0" r="0" t="0"/>
          <a:stretch/>
        </p:blipFill>
        <p:spPr>
          <a:xfrm rot="-652252">
            <a:off x="7922140" y="3324139"/>
            <a:ext cx="4566816" cy="3527865"/>
          </a:xfrm>
          <a:prstGeom prst="rect">
            <a:avLst/>
          </a:prstGeom>
          <a:noFill/>
          <a:ln>
            <a:noFill/>
          </a:ln>
        </p:spPr>
      </p:pic>
      <p:sp>
        <p:nvSpPr>
          <p:cNvPr id="249" name="Google Shape;249;p13"/>
          <p:cNvSpPr/>
          <p:nvPr/>
        </p:nvSpPr>
        <p:spPr>
          <a:xfrm>
            <a:off x="4911650" y="1610086"/>
            <a:ext cx="2426677" cy="2426677"/>
          </a:xfrm>
          <a:prstGeom prst="ellipse">
            <a:avLst/>
          </a:prstGeom>
          <a:solidFill>
            <a:srgbClr val="8DA9DB"/>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around</a:t>
            </a:r>
            <a:endParaRPr/>
          </a:p>
        </p:txBody>
      </p:sp>
      <p:sp>
        <p:nvSpPr>
          <p:cNvPr id="250" name="Google Shape;250;p13"/>
          <p:cNvSpPr txBox="1"/>
          <p:nvPr/>
        </p:nvSpPr>
        <p:spPr>
          <a:xfrm>
            <a:off x="8602118" y="4307887"/>
            <a:ext cx="249522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chemeClr val="dk1"/>
                </a:solidFill>
                <a:latin typeface="Calibri"/>
                <a:ea typeface="Calibri"/>
                <a:cs typeface="Calibri"/>
                <a:sym typeface="Calibri"/>
              </a:rPr>
              <a:t>…is good for you!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4"/>
          <p:cNvPicPr preferRelativeResize="0"/>
          <p:nvPr/>
        </p:nvPicPr>
        <p:blipFill rotWithShape="1">
          <a:blip r:embed="rId3">
            <a:alphaModFix/>
          </a:blip>
          <a:srcRect b="9188" l="14189" r="32132" t="14414"/>
          <a:stretch/>
        </p:blipFill>
        <p:spPr>
          <a:xfrm>
            <a:off x="762000" y="1632897"/>
            <a:ext cx="5334000" cy="4744649"/>
          </a:xfrm>
          <a:prstGeom prst="rect">
            <a:avLst/>
          </a:prstGeom>
          <a:noFill/>
          <a:ln>
            <a:noFill/>
          </a:ln>
        </p:spPr>
      </p:pic>
      <p:pic>
        <p:nvPicPr>
          <p:cNvPr id="256" name="Google Shape;256;p14"/>
          <p:cNvPicPr preferRelativeResize="0"/>
          <p:nvPr/>
        </p:nvPicPr>
        <p:blipFill rotWithShape="1">
          <a:blip r:embed="rId4">
            <a:alphaModFix/>
          </a:blip>
          <a:srcRect b="11231" l="16291" r="2082" t="24651"/>
          <a:stretch/>
        </p:blipFill>
        <p:spPr>
          <a:xfrm>
            <a:off x="4712044" y="2239921"/>
            <a:ext cx="7191632" cy="3530600"/>
          </a:xfrm>
          <a:prstGeom prst="rect">
            <a:avLst/>
          </a:prstGeom>
          <a:noFill/>
          <a:ln>
            <a:noFill/>
          </a:ln>
        </p:spPr>
      </p:pic>
      <p:sp>
        <p:nvSpPr>
          <p:cNvPr id="257" name="Google Shape;257;p14"/>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Point to future impact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15"/>
          <p:cNvGrpSpPr/>
          <p:nvPr/>
        </p:nvGrpSpPr>
        <p:grpSpPr>
          <a:xfrm>
            <a:off x="3363375" y="1107736"/>
            <a:ext cx="5465247" cy="5025773"/>
            <a:chOff x="1866363" y="830"/>
            <a:chExt cx="5465247" cy="5025773"/>
          </a:xfrm>
        </p:grpSpPr>
        <p:sp>
          <p:nvSpPr>
            <p:cNvPr id="264" name="Google Shape;264;p15"/>
            <p:cNvSpPr/>
            <p:nvPr/>
          </p:nvSpPr>
          <p:spPr>
            <a:xfrm>
              <a:off x="3506503" y="830"/>
              <a:ext cx="2184968" cy="218496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txBox="1"/>
            <p:nvPr/>
          </p:nvSpPr>
          <p:spPr>
            <a:xfrm>
              <a:off x="3826484" y="320811"/>
              <a:ext cx="1545006" cy="1545006"/>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Supporters feel better about selves</a:t>
              </a:r>
              <a:endParaRPr/>
            </a:p>
          </p:txBody>
        </p:sp>
        <p:sp>
          <p:nvSpPr>
            <p:cNvPr id="266" name="Google Shape;266;p15"/>
            <p:cNvSpPr/>
            <p:nvPr/>
          </p:nvSpPr>
          <p:spPr>
            <a:xfrm rot="3600000">
              <a:off x="5120585" y="2130775"/>
              <a:ext cx="580514" cy="737426"/>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txBox="1"/>
            <p:nvPr/>
          </p:nvSpPr>
          <p:spPr>
            <a:xfrm rot="3600000">
              <a:off x="5164124" y="2202849"/>
              <a:ext cx="406360" cy="44245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t/>
              </a:r>
              <a:endParaRPr sz="2100">
                <a:solidFill>
                  <a:schemeClr val="lt1"/>
                </a:solidFill>
                <a:latin typeface="Calibri"/>
                <a:ea typeface="Calibri"/>
                <a:cs typeface="Calibri"/>
                <a:sym typeface="Calibri"/>
              </a:endParaRPr>
            </a:p>
          </p:txBody>
        </p:sp>
        <p:sp>
          <p:nvSpPr>
            <p:cNvPr id="268" name="Google Shape;268;p15"/>
            <p:cNvSpPr/>
            <p:nvPr/>
          </p:nvSpPr>
          <p:spPr>
            <a:xfrm>
              <a:off x="5146642" y="2841635"/>
              <a:ext cx="2184968" cy="218496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txBox="1"/>
            <p:nvPr/>
          </p:nvSpPr>
          <p:spPr>
            <a:xfrm>
              <a:off x="5466623" y="3161616"/>
              <a:ext cx="1545006" cy="1545006"/>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More able to engage with death</a:t>
              </a:r>
              <a:endParaRPr/>
            </a:p>
          </p:txBody>
        </p:sp>
        <p:sp>
          <p:nvSpPr>
            <p:cNvPr id="270" name="Google Shape;270;p15"/>
            <p:cNvSpPr/>
            <p:nvPr/>
          </p:nvSpPr>
          <p:spPr>
            <a:xfrm rot="10800000">
              <a:off x="4325159" y="3565406"/>
              <a:ext cx="580514" cy="737426"/>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txBox="1"/>
            <p:nvPr/>
          </p:nvSpPr>
          <p:spPr>
            <a:xfrm>
              <a:off x="4499313" y="3712891"/>
              <a:ext cx="406360" cy="44245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t/>
              </a:r>
              <a:endParaRPr sz="2100">
                <a:solidFill>
                  <a:schemeClr val="lt1"/>
                </a:solidFill>
                <a:latin typeface="Calibri"/>
                <a:ea typeface="Calibri"/>
                <a:cs typeface="Calibri"/>
                <a:sym typeface="Calibri"/>
              </a:endParaRPr>
            </a:p>
          </p:txBody>
        </p:sp>
        <p:sp>
          <p:nvSpPr>
            <p:cNvPr id="272" name="Google Shape;272;p15"/>
            <p:cNvSpPr/>
            <p:nvPr/>
          </p:nvSpPr>
          <p:spPr>
            <a:xfrm>
              <a:off x="1866363" y="2841635"/>
              <a:ext cx="2184968" cy="218496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txBox="1"/>
            <p:nvPr/>
          </p:nvSpPr>
          <p:spPr>
            <a:xfrm>
              <a:off x="2186344" y="3161616"/>
              <a:ext cx="1545006" cy="1545006"/>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More likely to consider legacy</a:t>
              </a:r>
              <a:endParaRPr/>
            </a:p>
          </p:txBody>
        </p:sp>
        <p:sp>
          <p:nvSpPr>
            <p:cNvPr id="274" name="Google Shape;274;p15"/>
            <p:cNvSpPr/>
            <p:nvPr/>
          </p:nvSpPr>
          <p:spPr>
            <a:xfrm rot="-3600000">
              <a:off x="3480445" y="2159232"/>
              <a:ext cx="580514" cy="737426"/>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txBox="1"/>
            <p:nvPr/>
          </p:nvSpPr>
          <p:spPr>
            <a:xfrm rot="-3600000">
              <a:off x="3523984" y="2382128"/>
              <a:ext cx="406360" cy="44245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t/>
              </a:r>
              <a:endParaRPr sz="2100">
                <a:solidFill>
                  <a:schemeClr val="lt1"/>
                </a:solidFill>
                <a:latin typeface="Calibri"/>
                <a:ea typeface="Calibri"/>
                <a:cs typeface="Calibri"/>
                <a:sym typeface="Calibri"/>
              </a:endParaRPr>
            </a:p>
          </p:txBody>
        </p:sp>
      </p:grpSp>
      <p:sp>
        <p:nvSpPr>
          <p:cNvPr id="276" name="Google Shape;276;p15"/>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A virtuous circle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What we know about Gifts in Wills - Sept 2023</a:t>
            </a:r>
            <a:endParaRPr/>
          </a:p>
        </p:txBody>
      </p:sp>
      <p:grpSp>
        <p:nvGrpSpPr>
          <p:cNvPr id="283" name="Google Shape;283;p16"/>
          <p:cNvGrpSpPr/>
          <p:nvPr/>
        </p:nvGrpSpPr>
        <p:grpSpPr>
          <a:xfrm>
            <a:off x="3491173" y="1022294"/>
            <a:ext cx="5209652" cy="5126954"/>
            <a:chOff x="1459173" y="1626"/>
            <a:chExt cx="5209652" cy="5126954"/>
          </a:xfrm>
        </p:grpSpPr>
        <p:sp>
          <p:nvSpPr>
            <p:cNvPr id="284" name="Google Shape;284;p16"/>
            <p:cNvSpPr/>
            <p:nvPr/>
          </p:nvSpPr>
          <p:spPr>
            <a:xfrm>
              <a:off x="1833742" y="668065"/>
              <a:ext cx="4460515" cy="4460515"/>
            </a:xfrm>
            <a:prstGeom prst="blockArc">
              <a:avLst>
                <a:gd fmla="val 9000000" name="adj1"/>
                <a:gd fmla="val 16200000" name="adj2"/>
                <a:gd fmla="val 4637" name="adj3"/>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1833742" y="668065"/>
              <a:ext cx="4460515" cy="4460515"/>
            </a:xfrm>
            <a:prstGeom prst="blockArc">
              <a:avLst>
                <a:gd fmla="val 1800000" name="adj1"/>
                <a:gd fmla="val 9000000" name="adj2"/>
                <a:gd fmla="val 4637" name="adj3"/>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1833742" y="668065"/>
              <a:ext cx="4460515" cy="4460515"/>
            </a:xfrm>
            <a:prstGeom prst="blockArc">
              <a:avLst>
                <a:gd fmla="val 16200000" name="adj1"/>
                <a:gd fmla="val 1800000" name="adj2"/>
                <a:gd fmla="val 4637" name="adj3"/>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3038078" y="1872401"/>
              <a:ext cx="2051843" cy="205184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txBox="1"/>
            <p:nvPr/>
          </p:nvSpPr>
          <p:spPr>
            <a:xfrm>
              <a:off x="3338563" y="2172886"/>
              <a:ext cx="1450873" cy="145087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4500"/>
                <a:buFont typeface="Calibri"/>
                <a:buNone/>
              </a:pPr>
              <a:r>
                <a:rPr lang="en-GB" sz="4500">
                  <a:solidFill>
                    <a:schemeClr val="lt1"/>
                  </a:solidFill>
                  <a:latin typeface="Calibri"/>
                  <a:ea typeface="Calibri"/>
                  <a:cs typeface="Calibri"/>
                  <a:sym typeface="Calibri"/>
                </a:rPr>
                <a:t>Our cause</a:t>
              </a:r>
              <a:endParaRPr/>
            </a:p>
          </p:txBody>
        </p:sp>
        <p:sp>
          <p:nvSpPr>
            <p:cNvPr id="289" name="Google Shape;289;p16"/>
            <p:cNvSpPr/>
            <p:nvPr/>
          </p:nvSpPr>
          <p:spPr>
            <a:xfrm>
              <a:off x="3345854" y="1626"/>
              <a:ext cx="1436290" cy="143629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txBox="1"/>
            <p:nvPr/>
          </p:nvSpPr>
          <p:spPr>
            <a:xfrm>
              <a:off x="3556194" y="211966"/>
              <a:ext cx="1015610" cy="101561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lang="en-GB" sz="1700">
                  <a:solidFill>
                    <a:schemeClr val="lt1"/>
                  </a:solidFill>
                  <a:latin typeface="Calibri"/>
                  <a:ea typeface="Calibri"/>
                  <a:cs typeface="Calibri"/>
                  <a:sym typeface="Calibri"/>
                </a:rPr>
                <a:t>Supporter</a:t>
              </a:r>
              <a:endParaRPr/>
            </a:p>
          </p:txBody>
        </p:sp>
        <p:sp>
          <p:nvSpPr>
            <p:cNvPr id="291" name="Google Shape;291;p16"/>
            <p:cNvSpPr/>
            <p:nvPr/>
          </p:nvSpPr>
          <p:spPr>
            <a:xfrm>
              <a:off x="5232535" y="3269453"/>
              <a:ext cx="1436290" cy="143629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txBox="1"/>
            <p:nvPr/>
          </p:nvSpPr>
          <p:spPr>
            <a:xfrm>
              <a:off x="5442875" y="3479793"/>
              <a:ext cx="1015610" cy="101561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lang="en-GB" sz="1700">
                  <a:solidFill>
                    <a:schemeClr val="lt1"/>
                  </a:solidFill>
                  <a:latin typeface="Calibri"/>
                  <a:ea typeface="Calibri"/>
                  <a:cs typeface="Calibri"/>
                  <a:sym typeface="Calibri"/>
                </a:rPr>
                <a:t>Colleagues</a:t>
              </a:r>
              <a:endParaRPr/>
            </a:p>
          </p:txBody>
        </p:sp>
        <p:sp>
          <p:nvSpPr>
            <p:cNvPr id="293" name="Google Shape;293;p16"/>
            <p:cNvSpPr/>
            <p:nvPr/>
          </p:nvSpPr>
          <p:spPr>
            <a:xfrm>
              <a:off x="1459173" y="3269453"/>
              <a:ext cx="1436290" cy="143629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txBox="1"/>
            <p:nvPr/>
          </p:nvSpPr>
          <p:spPr>
            <a:xfrm>
              <a:off x="1669513" y="3479793"/>
              <a:ext cx="1015610" cy="101561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lang="en-GB" sz="1700">
                  <a:solidFill>
                    <a:schemeClr val="lt1"/>
                  </a:solidFill>
                  <a:latin typeface="Calibri"/>
                  <a:ea typeface="Calibri"/>
                  <a:cs typeface="Calibri"/>
                  <a:sym typeface="Calibri"/>
                </a:rPr>
                <a:t>Legacy team</a:t>
              </a:r>
              <a:endParaRPr/>
            </a:p>
          </p:txBody>
        </p:sp>
      </p:grpSp>
      <p:sp>
        <p:nvSpPr>
          <p:cNvPr id="295" name="Google Shape;295;p16"/>
          <p:cNvSpPr txBox="1"/>
          <p:nvPr/>
        </p:nvSpPr>
        <p:spPr>
          <a:xfrm>
            <a:off x="990600" y="18945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Multiple wins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23469"/>
              </a:buClr>
              <a:buSzPts val="6000"/>
              <a:buFont typeface="Arial"/>
              <a:buNone/>
            </a:pPr>
            <a:r>
              <a:rPr b="1" lang="en-GB">
                <a:solidFill>
                  <a:srgbClr val="223469"/>
                </a:solidFill>
                <a:latin typeface="Arial"/>
                <a:ea typeface="Arial"/>
                <a:cs typeface="Arial"/>
                <a:sym typeface="Arial"/>
              </a:rPr>
              <a:t>Thank you!</a:t>
            </a:r>
            <a:br>
              <a:rPr lang="en-GB" sz="6000">
                <a:solidFill>
                  <a:srgbClr val="223469"/>
                </a:solidFill>
              </a:rPr>
            </a:br>
            <a:endParaRPr/>
          </a:p>
        </p:txBody>
      </p:sp>
      <p:sp>
        <p:nvSpPr>
          <p:cNvPr id="301" name="Google Shape;301;p17"/>
          <p:cNvSpPr txBox="1"/>
          <p:nvPr>
            <p:ph idx="1" type="body"/>
          </p:nvPr>
        </p:nvSpPr>
        <p:spPr>
          <a:xfrm>
            <a:off x="905990" y="3839369"/>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8A473"/>
              </a:buClr>
              <a:buSzPts val="3600"/>
              <a:buNone/>
            </a:pPr>
            <a:r>
              <a:rPr b="1" lang="en-GB" sz="3600">
                <a:solidFill>
                  <a:srgbClr val="18A473"/>
                </a:solidFill>
                <a:latin typeface="Arial"/>
                <a:ea typeface="Arial"/>
                <a:cs typeface="Arial"/>
                <a:sym typeface="Arial"/>
              </a:rPr>
              <a:t>What questions do you have?</a:t>
            </a:r>
            <a:endParaRPr b="1" sz="3600">
              <a:solidFill>
                <a:srgbClr val="18A473"/>
              </a:solidFill>
              <a:latin typeface="Arial"/>
              <a:ea typeface="Arial"/>
              <a:cs typeface="Arial"/>
              <a:sym typeface="Arial"/>
            </a:endParaRPr>
          </a:p>
          <a:p>
            <a:pPr indent="0" lvl="0" marL="0" rtl="0" algn="l">
              <a:lnSpc>
                <a:spcPct val="90000"/>
              </a:lnSpc>
              <a:spcBef>
                <a:spcPts val="1000"/>
              </a:spcBef>
              <a:spcAft>
                <a:spcPts val="0"/>
              </a:spcAft>
              <a:buClr>
                <a:srgbClr val="888888"/>
              </a:buClr>
              <a:buSzPts val="3600"/>
              <a:buNone/>
            </a:pPr>
            <a:r>
              <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838200" y="365125"/>
            <a:ext cx="81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3469"/>
              </a:buClr>
              <a:buSzPts val="4400"/>
              <a:buFont typeface="Arial"/>
              <a:buNone/>
            </a:pPr>
            <a:r>
              <a:rPr b="1" lang="en-GB">
                <a:solidFill>
                  <a:srgbClr val="223469"/>
                </a:solidFill>
                <a:latin typeface="Arial"/>
                <a:ea typeface="Arial"/>
                <a:cs typeface="Arial"/>
                <a:sym typeface="Arial"/>
              </a:rPr>
              <a:t>Gifts in wills can be scary – to us</a:t>
            </a:r>
            <a:endParaRPr b="1">
              <a:solidFill>
                <a:srgbClr val="223469"/>
              </a:solidFill>
              <a:latin typeface="Arial"/>
              <a:ea typeface="Arial"/>
              <a:cs typeface="Arial"/>
              <a:sym typeface="Arial"/>
            </a:endParaRPr>
          </a:p>
        </p:txBody>
      </p:sp>
      <p:pic>
        <p:nvPicPr>
          <p:cNvPr descr="three wise monkeys statuette on log at daytime" id="120" name="Google Shape;120;p3"/>
          <p:cNvPicPr preferRelativeResize="0"/>
          <p:nvPr/>
        </p:nvPicPr>
        <p:blipFill rotWithShape="1">
          <a:blip r:embed="rId3">
            <a:alphaModFix/>
          </a:blip>
          <a:srcRect b="21568" l="0" r="0" t="16440"/>
          <a:stretch/>
        </p:blipFill>
        <p:spPr>
          <a:xfrm>
            <a:off x="971035" y="1759722"/>
            <a:ext cx="10249930" cy="4241404"/>
          </a:xfrm>
          <a:prstGeom prst="rect">
            <a:avLst/>
          </a:prstGeom>
          <a:solidFill>
            <a:srgbClr val="FFFFFF"/>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No photo description available." id="125" name="Google Shape;125;p4"/>
          <p:cNvPicPr preferRelativeResize="0"/>
          <p:nvPr/>
        </p:nvPicPr>
        <p:blipFill rotWithShape="1">
          <a:blip r:embed="rId3">
            <a:alphaModFix/>
          </a:blip>
          <a:srcRect b="0" l="0" r="0" t="0"/>
          <a:stretch/>
        </p:blipFill>
        <p:spPr>
          <a:xfrm>
            <a:off x="4334904" y="1558506"/>
            <a:ext cx="3655799" cy="4821184"/>
          </a:xfrm>
          <a:prstGeom prst="rect">
            <a:avLst/>
          </a:prstGeom>
          <a:noFill/>
          <a:ln>
            <a:noFill/>
          </a:ln>
        </p:spPr>
      </p:pic>
      <p:sp>
        <p:nvSpPr>
          <p:cNvPr id="126" name="Google Shape;126;p4"/>
          <p:cNvSpPr txBox="1"/>
          <p:nvPr>
            <p:ph type="title"/>
          </p:nvPr>
        </p:nvSpPr>
        <p:spPr>
          <a:xfrm>
            <a:off x="838200" y="365125"/>
            <a:ext cx="8027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But (mostly) not to our supporters</a:t>
            </a:r>
            <a:endParaRPr b="1" sz="4400">
              <a:solidFill>
                <a:srgbClr val="22346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January 2024</a:t>
            </a:r>
            <a:endParaRPr/>
          </a:p>
        </p:txBody>
      </p:sp>
      <p:sp>
        <p:nvSpPr>
          <p:cNvPr id="133" name="Google Shape;1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CASE</a:t>
            </a:r>
            <a:endParaRPr/>
          </a:p>
        </p:txBody>
      </p:sp>
      <p:sp>
        <p:nvSpPr>
          <p:cNvPr id="134" name="Google Shape;134;p5"/>
          <p:cNvSpPr txBox="1"/>
          <p:nvPr>
            <p:ph type="title"/>
          </p:nvPr>
        </p:nvSpPr>
        <p:spPr>
          <a:xfrm>
            <a:off x="559050" y="289424"/>
            <a:ext cx="9021555" cy="16794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3469"/>
              </a:buClr>
              <a:buSzPts val="4400"/>
              <a:buFont typeface="Arial"/>
              <a:buNone/>
            </a:pPr>
            <a:r>
              <a:rPr b="1" lang="en-GB">
                <a:solidFill>
                  <a:srgbClr val="223469"/>
                </a:solidFill>
                <a:latin typeface="Arial"/>
                <a:ea typeface="Arial"/>
                <a:cs typeface="Arial"/>
                <a:sym typeface="Arial"/>
              </a:rPr>
              <a:t>Giving makes us happier and being happier makes us give</a:t>
            </a:r>
            <a:endParaRPr/>
          </a:p>
        </p:txBody>
      </p:sp>
      <p:grpSp>
        <p:nvGrpSpPr>
          <p:cNvPr id="135" name="Google Shape;135;p5"/>
          <p:cNvGrpSpPr/>
          <p:nvPr/>
        </p:nvGrpSpPr>
        <p:grpSpPr>
          <a:xfrm>
            <a:off x="3058882" y="1528839"/>
            <a:ext cx="6216149" cy="4853859"/>
            <a:chOff x="931318" y="-2370"/>
            <a:chExt cx="6216149" cy="4853859"/>
          </a:xfrm>
        </p:grpSpPr>
        <p:sp>
          <p:nvSpPr>
            <p:cNvPr id="136" name="Google Shape;136;p5"/>
            <p:cNvSpPr/>
            <p:nvPr/>
          </p:nvSpPr>
          <p:spPr>
            <a:xfrm>
              <a:off x="4788525" y="1245088"/>
              <a:ext cx="2358942" cy="23589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txBox="1"/>
            <p:nvPr/>
          </p:nvSpPr>
          <p:spPr>
            <a:xfrm>
              <a:off x="4788525" y="1245088"/>
              <a:ext cx="2358942" cy="2358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GB" sz="4200">
                  <a:solidFill>
                    <a:schemeClr val="dk1"/>
                  </a:solidFill>
                  <a:latin typeface="Calibri"/>
                  <a:ea typeface="Calibri"/>
                  <a:cs typeface="Calibri"/>
                  <a:sym typeface="Calibri"/>
                </a:rPr>
                <a:t>Giving</a:t>
              </a:r>
              <a:endParaRPr/>
            </a:p>
          </p:txBody>
        </p:sp>
        <p:sp>
          <p:nvSpPr>
            <p:cNvPr id="138" name="Google Shape;138;p5"/>
            <p:cNvSpPr/>
            <p:nvPr/>
          </p:nvSpPr>
          <p:spPr>
            <a:xfrm>
              <a:off x="1612463" y="-2370"/>
              <a:ext cx="4853859" cy="4853859"/>
            </a:xfrm>
            <a:custGeom>
              <a:rect b="b" l="l" r="r" t="t"/>
              <a:pathLst>
                <a:path extrusionOk="0" h="120000" w="120000">
                  <a:moveTo>
                    <a:pt x="101474" y="92058"/>
                  </a:moveTo>
                  <a:cubicBezTo>
                    <a:pt x="92540" y="103615"/>
                    <a:pt x="79190" y="110920"/>
                    <a:pt x="64640" y="112213"/>
                  </a:cubicBezTo>
                  <a:cubicBezTo>
                    <a:pt x="50090" y="113506"/>
                    <a:pt x="35660" y="108669"/>
                    <a:pt x="24829" y="98868"/>
                  </a:cubicBezTo>
                  <a:lnTo>
                    <a:pt x="18911" y="103442"/>
                  </a:lnTo>
                  <a:lnTo>
                    <a:pt x="23025" y="88580"/>
                  </a:lnTo>
                  <a:lnTo>
                    <a:pt x="39905" y="87215"/>
                  </a:lnTo>
                  <a:lnTo>
                    <a:pt x="34011" y="91771"/>
                  </a:lnTo>
                  <a:cubicBezTo>
                    <a:pt x="42589" y="98788"/>
                    <a:pt x="53640" y="102038"/>
                    <a:pt x="64651" y="100782"/>
                  </a:cubicBezTo>
                  <a:cubicBezTo>
                    <a:pt x="75662" y="99526"/>
                    <a:pt x="85698" y="93871"/>
                    <a:pt x="92476" y="85103"/>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931318" y="1245088"/>
              <a:ext cx="2358942" cy="23589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931318" y="1245088"/>
              <a:ext cx="2358942" cy="2358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GB" sz="4200">
                  <a:solidFill>
                    <a:schemeClr val="dk1"/>
                  </a:solidFill>
                  <a:latin typeface="Calibri"/>
                  <a:ea typeface="Calibri"/>
                  <a:cs typeface="Calibri"/>
                  <a:sym typeface="Calibri"/>
                </a:rPr>
                <a:t>Happiness</a:t>
              </a:r>
              <a:endParaRPr/>
            </a:p>
          </p:txBody>
        </p:sp>
        <p:sp>
          <p:nvSpPr>
            <p:cNvPr id="141" name="Google Shape;141;p5"/>
            <p:cNvSpPr/>
            <p:nvPr/>
          </p:nvSpPr>
          <p:spPr>
            <a:xfrm>
              <a:off x="1612463" y="-2370"/>
              <a:ext cx="4853859" cy="4853859"/>
            </a:xfrm>
            <a:custGeom>
              <a:rect b="b" l="l" r="r" t="t"/>
              <a:pathLst>
                <a:path extrusionOk="0" h="120000" w="120000">
                  <a:moveTo>
                    <a:pt x="18526" y="27942"/>
                  </a:moveTo>
                  <a:lnTo>
                    <a:pt x="18526" y="27942"/>
                  </a:lnTo>
                  <a:cubicBezTo>
                    <a:pt x="27460" y="16385"/>
                    <a:pt x="40810" y="9080"/>
                    <a:pt x="55360" y="7787"/>
                  </a:cubicBezTo>
                  <a:cubicBezTo>
                    <a:pt x="69910" y="6494"/>
                    <a:pt x="84340" y="11331"/>
                    <a:pt x="95171" y="21132"/>
                  </a:cubicBezTo>
                  <a:lnTo>
                    <a:pt x="101089" y="16558"/>
                  </a:lnTo>
                  <a:lnTo>
                    <a:pt x="96975" y="31420"/>
                  </a:lnTo>
                  <a:lnTo>
                    <a:pt x="80095" y="32785"/>
                  </a:lnTo>
                  <a:lnTo>
                    <a:pt x="85989" y="28229"/>
                  </a:lnTo>
                  <a:lnTo>
                    <a:pt x="85989" y="28229"/>
                  </a:lnTo>
                  <a:cubicBezTo>
                    <a:pt x="77411" y="21212"/>
                    <a:pt x="66360" y="17962"/>
                    <a:pt x="55349" y="19218"/>
                  </a:cubicBezTo>
                  <a:cubicBezTo>
                    <a:pt x="44338" y="20474"/>
                    <a:pt x="34302" y="26129"/>
                    <a:pt x="27524" y="34897"/>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5"/>
          <p:cNvSpPr txBox="1"/>
          <p:nvPr/>
        </p:nvSpPr>
        <p:spPr>
          <a:xfrm>
            <a:off x="8519303" y="5926518"/>
            <a:ext cx="2784351"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Anik et al 2009; Albers 2022; Whillans 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January 2024</a:t>
            </a:r>
            <a:endParaRPr/>
          </a:p>
        </p:txBody>
      </p:sp>
      <p:sp>
        <p:nvSpPr>
          <p:cNvPr id="149" name="Google Shape;14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CASE</a:t>
            </a:r>
            <a:endParaRPr/>
          </a:p>
        </p:txBody>
      </p:sp>
      <p:sp>
        <p:nvSpPr>
          <p:cNvPr id="150" name="Google Shape;15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3469"/>
              </a:buClr>
              <a:buSzPts val="4400"/>
              <a:buFont typeface="Arial"/>
              <a:buNone/>
            </a:pPr>
            <a:r>
              <a:rPr b="1" lang="en-GB">
                <a:solidFill>
                  <a:srgbClr val="223469"/>
                </a:solidFill>
                <a:latin typeface="Arial"/>
                <a:ea typeface="Arial"/>
                <a:cs typeface="Arial"/>
                <a:sym typeface="Arial"/>
              </a:rPr>
              <a:t>It can even lengthen our lives</a:t>
            </a:r>
            <a:endParaRPr/>
          </a:p>
        </p:txBody>
      </p:sp>
      <p:grpSp>
        <p:nvGrpSpPr>
          <p:cNvPr id="151" name="Google Shape;151;p6"/>
          <p:cNvGrpSpPr/>
          <p:nvPr/>
        </p:nvGrpSpPr>
        <p:grpSpPr>
          <a:xfrm>
            <a:off x="560242" y="3252854"/>
            <a:ext cx="11071514" cy="1006501"/>
            <a:chOff x="5411" y="2206082"/>
            <a:chExt cx="11071514" cy="1006501"/>
          </a:xfrm>
        </p:grpSpPr>
        <p:sp>
          <p:nvSpPr>
            <p:cNvPr id="152" name="Google Shape;152;p6"/>
            <p:cNvSpPr/>
            <p:nvPr/>
          </p:nvSpPr>
          <p:spPr>
            <a:xfrm>
              <a:off x="5411" y="2206082"/>
              <a:ext cx="1677502" cy="1006501"/>
            </a:xfrm>
            <a:prstGeom prst="roundRect">
              <a:avLst>
                <a:gd fmla="val 1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txBox="1"/>
            <p:nvPr/>
          </p:nvSpPr>
          <p:spPr>
            <a:xfrm>
              <a:off x="34890" y="2235561"/>
              <a:ext cx="1618544" cy="94754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Giving</a:t>
              </a:r>
              <a:endParaRPr/>
            </a:p>
          </p:txBody>
        </p:sp>
        <p:sp>
          <p:nvSpPr>
            <p:cNvPr id="154" name="Google Shape;154;p6"/>
            <p:cNvSpPr/>
            <p:nvPr/>
          </p:nvSpPr>
          <p:spPr>
            <a:xfrm>
              <a:off x="1850663" y="2501323"/>
              <a:ext cx="355630" cy="416020"/>
            </a:xfrm>
            <a:prstGeom prs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1850663" y="2584527"/>
              <a:ext cx="248941" cy="2496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156" name="Google Shape;156;p6"/>
            <p:cNvSpPr/>
            <p:nvPr/>
          </p:nvSpPr>
          <p:spPr>
            <a:xfrm>
              <a:off x="2353914" y="2206082"/>
              <a:ext cx="1677502" cy="1006501"/>
            </a:xfrm>
            <a:prstGeom prst="roundRect">
              <a:avLst>
                <a:gd fmla="val 1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txBox="1"/>
            <p:nvPr/>
          </p:nvSpPr>
          <p:spPr>
            <a:xfrm>
              <a:off x="2383393" y="2235561"/>
              <a:ext cx="1618544" cy="94754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Reduced stress</a:t>
              </a:r>
              <a:endParaRPr/>
            </a:p>
          </p:txBody>
        </p:sp>
        <p:sp>
          <p:nvSpPr>
            <p:cNvPr id="158" name="Google Shape;158;p6"/>
            <p:cNvSpPr/>
            <p:nvPr/>
          </p:nvSpPr>
          <p:spPr>
            <a:xfrm>
              <a:off x="4199166" y="2501323"/>
              <a:ext cx="355630" cy="416020"/>
            </a:xfrm>
            <a:prstGeom prs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txBox="1"/>
            <p:nvPr/>
          </p:nvSpPr>
          <p:spPr>
            <a:xfrm>
              <a:off x="4199166" y="2584527"/>
              <a:ext cx="248941" cy="2496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160" name="Google Shape;160;p6"/>
            <p:cNvSpPr/>
            <p:nvPr/>
          </p:nvSpPr>
          <p:spPr>
            <a:xfrm>
              <a:off x="4702417" y="2206082"/>
              <a:ext cx="1677502" cy="1006501"/>
            </a:xfrm>
            <a:prstGeom prst="roundRect">
              <a:avLst>
                <a:gd fmla="val 1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txBox="1"/>
            <p:nvPr/>
          </p:nvSpPr>
          <p:spPr>
            <a:xfrm>
              <a:off x="4731896" y="2235561"/>
              <a:ext cx="1618544" cy="94754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Stronger immune system</a:t>
              </a:r>
              <a:endParaRPr/>
            </a:p>
          </p:txBody>
        </p:sp>
        <p:sp>
          <p:nvSpPr>
            <p:cNvPr id="162" name="Google Shape;162;p6"/>
            <p:cNvSpPr/>
            <p:nvPr/>
          </p:nvSpPr>
          <p:spPr>
            <a:xfrm>
              <a:off x="6547669" y="2501323"/>
              <a:ext cx="355630" cy="416020"/>
            </a:xfrm>
            <a:prstGeom prs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txBox="1"/>
            <p:nvPr/>
          </p:nvSpPr>
          <p:spPr>
            <a:xfrm>
              <a:off x="6547669" y="2584527"/>
              <a:ext cx="248941" cy="2496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164" name="Google Shape;164;p6"/>
            <p:cNvSpPr/>
            <p:nvPr/>
          </p:nvSpPr>
          <p:spPr>
            <a:xfrm>
              <a:off x="7050920" y="2206082"/>
              <a:ext cx="1677502" cy="1006501"/>
            </a:xfrm>
            <a:prstGeom prst="roundRect">
              <a:avLst>
                <a:gd fmla="val 1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txBox="1"/>
            <p:nvPr/>
          </p:nvSpPr>
          <p:spPr>
            <a:xfrm>
              <a:off x="7080399" y="2235561"/>
              <a:ext cx="1618544" cy="94754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Better health</a:t>
              </a:r>
              <a:endParaRPr/>
            </a:p>
          </p:txBody>
        </p:sp>
        <p:sp>
          <p:nvSpPr>
            <p:cNvPr id="166" name="Google Shape;166;p6"/>
            <p:cNvSpPr/>
            <p:nvPr/>
          </p:nvSpPr>
          <p:spPr>
            <a:xfrm>
              <a:off x="8896172" y="2501323"/>
              <a:ext cx="355630" cy="416020"/>
            </a:xfrm>
            <a:prstGeom prs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txBox="1"/>
            <p:nvPr/>
          </p:nvSpPr>
          <p:spPr>
            <a:xfrm>
              <a:off x="8896172" y="2584527"/>
              <a:ext cx="248941" cy="2496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168" name="Google Shape;168;p6"/>
            <p:cNvSpPr/>
            <p:nvPr/>
          </p:nvSpPr>
          <p:spPr>
            <a:xfrm>
              <a:off x="9399423" y="2206082"/>
              <a:ext cx="1677502" cy="1006501"/>
            </a:xfrm>
            <a:prstGeom prst="roundRect">
              <a:avLst>
                <a:gd fmla="val 1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txBox="1"/>
            <p:nvPr/>
          </p:nvSpPr>
          <p:spPr>
            <a:xfrm>
              <a:off x="9428902" y="2235561"/>
              <a:ext cx="1618544" cy="94754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Longer life</a:t>
              </a:r>
              <a:endParaRPr/>
            </a:p>
          </p:txBody>
        </p:sp>
      </p:grpSp>
      <p:sp>
        <p:nvSpPr>
          <p:cNvPr id="170" name="Google Shape;170;p6"/>
          <p:cNvSpPr txBox="1"/>
          <p:nvPr/>
        </p:nvSpPr>
        <p:spPr>
          <a:xfrm>
            <a:off x="9116832" y="5811228"/>
            <a:ext cx="278435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0" lang="en-GB" sz="1600">
                <a:solidFill>
                  <a:srgbClr val="333333"/>
                </a:solidFill>
                <a:highlight>
                  <a:srgbClr val="FFFFFF"/>
                </a:highlight>
                <a:latin typeface="Calibri"/>
                <a:ea typeface="Calibri"/>
                <a:cs typeface="Calibri"/>
                <a:sym typeface="Calibri"/>
              </a:rPr>
              <a:t>Yörük</a:t>
            </a:r>
            <a:r>
              <a:rPr lang="en-GB" sz="1600">
                <a:solidFill>
                  <a:schemeClr val="dk1"/>
                </a:solidFill>
                <a:latin typeface="Calibri"/>
                <a:ea typeface="Calibri"/>
                <a:cs typeface="Calibri"/>
                <a:sym typeface="Calibri"/>
              </a:rPr>
              <a:t> 2014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nvSpPr>
        <p:spPr>
          <a:xfrm>
            <a:off x="938358" y="4079389"/>
            <a:ext cx="3041360" cy="166395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Giving to charities that reflect or have impacted their own life stories</a:t>
            </a:r>
            <a:endParaRPr/>
          </a:p>
          <a:p>
            <a:pPr indent="-228600" lvl="0" marL="228600" marR="0" rtl="0" algn="l">
              <a:lnSpc>
                <a:spcPct val="90000"/>
              </a:lnSpc>
              <a:spcBef>
                <a:spcPts val="10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Often linked to remembering a loved one</a:t>
            </a:r>
            <a:endParaRPr/>
          </a:p>
        </p:txBody>
      </p:sp>
      <p:sp>
        <p:nvSpPr>
          <p:cNvPr id="177" name="Google Shape;177;p7"/>
          <p:cNvSpPr txBox="1"/>
          <p:nvPr/>
        </p:nvSpPr>
        <p:spPr>
          <a:xfrm>
            <a:off x="688976" y="5796000"/>
            <a:ext cx="10815637" cy="162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Routley, Sargeant and Lowthian 2022</a:t>
            </a:r>
            <a:endParaRPr/>
          </a:p>
        </p:txBody>
      </p:sp>
      <p:sp>
        <p:nvSpPr>
          <p:cNvPr id="178" name="Google Shape;178;p7"/>
          <p:cNvSpPr txBox="1"/>
          <p:nvPr/>
        </p:nvSpPr>
        <p:spPr>
          <a:xfrm>
            <a:off x="4700805" y="4079389"/>
            <a:ext cx="3041360" cy="1663958"/>
          </a:xfrm>
          <a:prstGeom prst="rect">
            <a:avLst/>
          </a:prstGeom>
          <a:noFill/>
          <a:ln>
            <a:noFill/>
          </a:ln>
        </p:spPr>
        <p:txBody>
          <a:bodyPr anchorCtr="0" anchor="t" bIns="0" lIns="0" spcFirstLastPara="1" rIns="0" wrap="square" tIns="0">
            <a:noAutofit/>
          </a:bodyPr>
          <a:lstStyle/>
          <a:p>
            <a:pPr indent="-270000" lvl="0" marL="2700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Social influence and social norming are important in legacy giving</a:t>
            </a:r>
            <a:endParaRPr/>
          </a:p>
          <a:p>
            <a:pPr indent="-270000" lvl="0" marL="270000" marR="0" rtl="0" algn="l">
              <a:lnSpc>
                <a:spcPct val="102000"/>
              </a:lnSpc>
              <a:spcBef>
                <a:spcPts val="22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People will often research their chosen charity to ensure that their gift will be spend effectively</a:t>
            </a:r>
            <a:endParaRPr/>
          </a:p>
        </p:txBody>
      </p:sp>
      <p:sp>
        <p:nvSpPr>
          <p:cNvPr id="179" name="Google Shape;179;p7"/>
          <p:cNvSpPr txBox="1"/>
          <p:nvPr/>
        </p:nvSpPr>
        <p:spPr>
          <a:xfrm>
            <a:off x="8432586" y="4079389"/>
            <a:ext cx="3226014" cy="1663958"/>
          </a:xfrm>
          <a:prstGeom prst="rect">
            <a:avLst/>
          </a:prstGeom>
          <a:noFill/>
          <a:ln>
            <a:noFill/>
          </a:ln>
        </p:spPr>
        <p:txBody>
          <a:bodyPr anchorCtr="0" anchor="t" bIns="0" lIns="0" spcFirstLastPara="1" rIns="0" wrap="square" tIns="0">
            <a:noAutofit/>
          </a:bodyPr>
          <a:lstStyle/>
          <a:p>
            <a:pPr indent="-266700" lvl="0" marL="2667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Opportunity to live on beyond their own lifespan by associating themselves with a charity whose services and values will carry on into the future</a:t>
            </a:r>
            <a:endParaRPr/>
          </a:p>
        </p:txBody>
      </p:sp>
      <p:sp>
        <p:nvSpPr>
          <p:cNvPr id="180" name="Google Shape;180;p7"/>
          <p:cNvSpPr txBox="1"/>
          <p:nvPr/>
        </p:nvSpPr>
        <p:spPr>
          <a:xfrm>
            <a:off x="793825" y="189456"/>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Gifts in wills are motivated by</a:t>
            </a:r>
            <a:endParaRPr/>
          </a:p>
        </p:txBody>
      </p:sp>
      <p:sp>
        <p:nvSpPr>
          <p:cNvPr id="181" name="Google Shape;181;p7"/>
          <p:cNvSpPr/>
          <p:nvPr/>
        </p:nvSpPr>
        <p:spPr>
          <a:xfrm>
            <a:off x="7096759" y="1663058"/>
            <a:ext cx="4561841"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forwards</a:t>
            </a:r>
            <a:endParaRPr/>
          </a:p>
        </p:txBody>
      </p:sp>
      <p:sp>
        <p:nvSpPr>
          <p:cNvPr id="182" name="Google Shape;182;p7"/>
          <p:cNvSpPr/>
          <p:nvPr/>
        </p:nvSpPr>
        <p:spPr>
          <a:xfrm flipH="1">
            <a:off x="588958" y="1654597"/>
            <a:ext cx="4561842"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backwards</a:t>
            </a:r>
            <a:endParaRPr/>
          </a:p>
        </p:txBody>
      </p:sp>
      <p:sp>
        <p:nvSpPr>
          <p:cNvPr id="183" name="Google Shape;183;p7"/>
          <p:cNvSpPr/>
          <p:nvPr/>
        </p:nvSpPr>
        <p:spPr>
          <a:xfrm>
            <a:off x="4911650" y="1610086"/>
            <a:ext cx="2426677" cy="2426677"/>
          </a:xfrm>
          <a:prstGeom prst="ellipse">
            <a:avLst/>
          </a:prstGeom>
          <a:solidFill>
            <a:srgbClr val="8DA9DB"/>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around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What we know about Gifts in Wills - Sept 2023</a:t>
            </a:r>
            <a:endParaRPr/>
          </a:p>
        </p:txBody>
      </p:sp>
      <p:sp>
        <p:nvSpPr>
          <p:cNvPr id="190" name="Google Shape;190;p8"/>
          <p:cNvSpPr txBox="1"/>
          <p:nvPr/>
        </p:nvSpPr>
        <p:spPr>
          <a:xfrm>
            <a:off x="938358" y="4079389"/>
            <a:ext cx="3041360" cy="166395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Giving to charities that reflect or have impacted their own life stories</a:t>
            </a:r>
            <a:endParaRPr/>
          </a:p>
          <a:p>
            <a:pPr indent="-228600" lvl="0" marL="228600" marR="0" rtl="0" algn="l">
              <a:lnSpc>
                <a:spcPct val="90000"/>
              </a:lnSpc>
              <a:spcBef>
                <a:spcPts val="10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Often linked to remembering a loved one</a:t>
            </a:r>
            <a:endParaRPr/>
          </a:p>
        </p:txBody>
      </p:sp>
      <p:sp>
        <p:nvSpPr>
          <p:cNvPr id="191" name="Google Shape;191;p8"/>
          <p:cNvSpPr txBox="1"/>
          <p:nvPr/>
        </p:nvSpPr>
        <p:spPr>
          <a:xfrm>
            <a:off x="688976" y="5796000"/>
            <a:ext cx="10815637" cy="162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Routley, Sargeant and Lowthian 2022</a:t>
            </a:r>
            <a:endParaRPr/>
          </a:p>
        </p:txBody>
      </p:sp>
      <p:sp>
        <p:nvSpPr>
          <p:cNvPr id="192" name="Google Shape;192;p8"/>
          <p:cNvSpPr txBox="1"/>
          <p:nvPr/>
        </p:nvSpPr>
        <p:spPr>
          <a:xfrm>
            <a:off x="4700805" y="4079389"/>
            <a:ext cx="3041360" cy="1663958"/>
          </a:xfrm>
          <a:prstGeom prst="rect">
            <a:avLst/>
          </a:prstGeom>
          <a:noFill/>
          <a:ln>
            <a:noFill/>
          </a:ln>
        </p:spPr>
        <p:txBody>
          <a:bodyPr anchorCtr="0" anchor="t" bIns="0" lIns="0" spcFirstLastPara="1" rIns="0" wrap="square" tIns="0">
            <a:noAutofit/>
          </a:bodyPr>
          <a:lstStyle/>
          <a:p>
            <a:pPr indent="-270000" lvl="0" marL="2700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Social influence and social norming are important in legacy giving</a:t>
            </a:r>
            <a:endParaRPr/>
          </a:p>
          <a:p>
            <a:pPr indent="-270000" lvl="0" marL="270000" marR="0" rtl="0" algn="l">
              <a:lnSpc>
                <a:spcPct val="102000"/>
              </a:lnSpc>
              <a:spcBef>
                <a:spcPts val="220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People will often research their chosen charity to ensure that their gift will be spend effectively</a:t>
            </a:r>
            <a:endParaRPr/>
          </a:p>
        </p:txBody>
      </p:sp>
      <p:sp>
        <p:nvSpPr>
          <p:cNvPr id="193" name="Google Shape;193;p8"/>
          <p:cNvSpPr txBox="1"/>
          <p:nvPr/>
        </p:nvSpPr>
        <p:spPr>
          <a:xfrm>
            <a:off x="8432586" y="4079389"/>
            <a:ext cx="3226014" cy="1663958"/>
          </a:xfrm>
          <a:prstGeom prst="rect">
            <a:avLst/>
          </a:prstGeom>
          <a:noFill/>
          <a:ln>
            <a:noFill/>
          </a:ln>
        </p:spPr>
        <p:txBody>
          <a:bodyPr anchorCtr="0" anchor="t" bIns="0" lIns="0" spcFirstLastPara="1" rIns="0" wrap="square" tIns="0">
            <a:noAutofit/>
          </a:bodyPr>
          <a:lstStyle/>
          <a:p>
            <a:pPr indent="-266700" lvl="0" marL="266700" marR="0" rtl="0" algn="l">
              <a:lnSpc>
                <a:spcPct val="102000"/>
              </a:lnSpc>
              <a:spcBef>
                <a:spcPts val="0"/>
              </a:spcBef>
              <a:spcAft>
                <a:spcPts val="0"/>
              </a:spcAft>
              <a:buClr>
                <a:schemeClr val="dk2"/>
              </a:buClr>
              <a:buSzPts val="1800"/>
              <a:buFont typeface="Arial"/>
              <a:buChar char="•"/>
            </a:pPr>
            <a:r>
              <a:rPr lang="en-GB" sz="1800">
                <a:solidFill>
                  <a:schemeClr val="dk1"/>
                </a:solidFill>
                <a:latin typeface="Proxima Nova"/>
                <a:ea typeface="Proxima Nova"/>
                <a:cs typeface="Proxima Nova"/>
                <a:sym typeface="Proxima Nova"/>
              </a:rPr>
              <a:t>Opportunity to live on beyond their own lifespan by associating themselves with a charity whose services and values will carry on into the future</a:t>
            </a:r>
            <a:endParaRPr/>
          </a:p>
        </p:txBody>
      </p:sp>
      <p:sp>
        <p:nvSpPr>
          <p:cNvPr id="194" name="Google Shape;194;p8"/>
          <p:cNvSpPr txBox="1"/>
          <p:nvPr/>
        </p:nvSpPr>
        <p:spPr>
          <a:xfrm>
            <a:off x="838200" y="189456"/>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Gifts in wills are motivated by</a:t>
            </a:r>
            <a:endParaRPr/>
          </a:p>
        </p:txBody>
      </p:sp>
      <p:sp>
        <p:nvSpPr>
          <p:cNvPr id="195" name="Google Shape;195;p8"/>
          <p:cNvSpPr/>
          <p:nvPr/>
        </p:nvSpPr>
        <p:spPr>
          <a:xfrm>
            <a:off x="7096759" y="1663058"/>
            <a:ext cx="4561841"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forwards</a:t>
            </a:r>
            <a:endParaRPr/>
          </a:p>
        </p:txBody>
      </p:sp>
      <p:sp>
        <p:nvSpPr>
          <p:cNvPr id="196" name="Google Shape;196;p8"/>
          <p:cNvSpPr/>
          <p:nvPr/>
        </p:nvSpPr>
        <p:spPr>
          <a:xfrm flipH="1">
            <a:off x="588958" y="1654597"/>
            <a:ext cx="4561842" cy="2340000"/>
          </a:xfrm>
          <a:prstGeom prst="rightArrow">
            <a:avLst>
              <a:gd fmla="val 50000" name="adj1"/>
              <a:gd fmla="val 50000" name="adj2"/>
            </a:avLst>
          </a:prstGeom>
          <a:gradFill>
            <a:gsLst>
              <a:gs pos="0">
                <a:srgbClr val="F5F7FC"/>
              </a:gs>
              <a:gs pos="70000">
                <a:srgbClr val="A9BEE4"/>
              </a:gs>
              <a:gs pos="100000">
                <a:srgbClr val="A9BEE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backwards</a:t>
            </a:r>
            <a:endParaRPr/>
          </a:p>
        </p:txBody>
      </p:sp>
      <p:pic>
        <p:nvPicPr>
          <p:cNvPr descr="Speech clipart" id="197" name="Google Shape;197;p8"/>
          <p:cNvPicPr preferRelativeResize="0"/>
          <p:nvPr/>
        </p:nvPicPr>
        <p:blipFill rotWithShape="1">
          <a:blip r:embed="rId3">
            <a:alphaModFix/>
          </a:blip>
          <a:srcRect b="0" l="0" r="0" t="0"/>
          <a:stretch/>
        </p:blipFill>
        <p:spPr>
          <a:xfrm rot="-652252">
            <a:off x="466897" y="3324139"/>
            <a:ext cx="4566816" cy="3527865"/>
          </a:xfrm>
          <a:prstGeom prst="rect">
            <a:avLst/>
          </a:prstGeom>
          <a:noFill/>
          <a:ln>
            <a:noFill/>
          </a:ln>
        </p:spPr>
      </p:pic>
      <p:sp>
        <p:nvSpPr>
          <p:cNvPr id="198" name="Google Shape;198;p8"/>
          <p:cNvSpPr/>
          <p:nvPr/>
        </p:nvSpPr>
        <p:spPr>
          <a:xfrm>
            <a:off x="4911650" y="1610086"/>
            <a:ext cx="2426677" cy="2426677"/>
          </a:xfrm>
          <a:prstGeom prst="ellipse">
            <a:avLst/>
          </a:prstGeom>
          <a:solidFill>
            <a:srgbClr val="8DA9DB"/>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Play"/>
                <a:ea typeface="Play"/>
                <a:cs typeface="Play"/>
                <a:sym typeface="Play"/>
              </a:rPr>
              <a:t>Looking around</a:t>
            </a:r>
            <a:endParaRPr/>
          </a:p>
        </p:txBody>
      </p:sp>
      <p:sp>
        <p:nvSpPr>
          <p:cNvPr id="199" name="Google Shape;199;p8"/>
          <p:cNvSpPr txBox="1"/>
          <p:nvPr/>
        </p:nvSpPr>
        <p:spPr>
          <a:xfrm>
            <a:off x="1146875" y="4307887"/>
            <a:ext cx="249522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chemeClr val="dk1"/>
                </a:solidFill>
                <a:latin typeface="Calibri"/>
                <a:ea typeface="Calibri"/>
                <a:cs typeface="Calibri"/>
                <a:sym typeface="Calibri"/>
              </a:rPr>
              <a:t>…is good for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9"/>
          <p:cNvPicPr preferRelativeResize="0"/>
          <p:nvPr/>
        </p:nvPicPr>
        <p:blipFill rotWithShape="1">
          <a:blip r:embed="rId3">
            <a:alphaModFix/>
          </a:blip>
          <a:srcRect b="0" l="0" r="0" t="0"/>
          <a:stretch/>
        </p:blipFill>
        <p:spPr>
          <a:xfrm>
            <a:off x="1104241" y="1446945"/>
            <a:ext cx="3839235" cy="4685168"/>
          </a:xfrm>
          <a:prstGeom prst="rect">
            <a:avLst/>
          </a:prstGeom>
          <a:noFill/>
          <a:ln>
            <a:noFill/>
          </a:ln>
        </p:spPr>
      </p:pic>
      <p:pic>
        <p:nvPicPr>
          <p:cNvPr id="205" name="Google Shape;205;p9"/>
          <p:cNvPicPr preferRelativeResize="0"/>
          <p:nvPr/>
        </p:nvPicPr>
        <p:blipFill rotWithShape="1">
          <a:blip r:embed="rId4">
            <a:alphaModFix/>
          </a:blip>
          <a:srcRect b="0" l="0" r="0" t="0"/>
          <a:stretch/>
        </p:blipFill>
        <p:spPr>
          <a:xfrm>
            <a:off x="5401901" y="1771135"/>
            <a:ext cx="5351501" cy="4105605"/>
          </a:xfrm>
          <a:prstGeom prst="rect">
            <a:avLst/>
          </a:prstGeom>
          <a:noFill/>
          <a:ln>
            <a:noFill/>
          </a:ln>
        </p:spPr>
      </p:pic>
      <p:sp>
        <p:nvSpPr>
          <p:cNvPr id="206" name="Google Shape;206;p9"/>
          <p:cNvSpPr txBox="1"/>
          <p:nvPr/>
        </p:nvSpPr>
        <p:spPr>
          <a:xfrm>
            <a:off x="341200" y="179631"/>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Harness the power of nostalgia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0"/>
          <p:cNvPicPr preferRelativeResize="0"/>
          <p:nvPr/>
        </p:nvPicPr>
        <p:blipFill rotWithShape="1">
          <a:blip r:embed="rId3">
            <a:alphaModFix/>
          </a:blip>
          <a:srcRect b="21681" l="71021" r="6682" t="27868"/>
          <a:stretch/>
        </p:blipFill>
        <p:spPr>
          <a:xfrm>
            <a:off x="4242487" y="1373640"/>
            <a:ext cx="3525794" cy="4985971"/>
          </a:xfrm>
          <a:prstGeom prst="rect">
            <a:avLst/>
          </a:prstGeom>
          <a:noFill/>
          <a:ln>
            <a:noFill/>
          </a:ln>
        </p:spPr>
      </p:pic>
      <p:sp>
        <p:nvSpPr>
          <p:cNvPr id="212" name="Google Shape;212;p10"/>
          <p:cNvSpPr txBox="1"/>
          <p:nvPr/>
        </p:nvSpPr>
        <p:spPr>
          <a:xfrm>
            <a:off x="498625" y="228806"/>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23469"/>
              </a:buClr>
              <a:buSzPts val="4400"/>
              <a:buFont typeface="Arial"/>
              <a:buNone/>
            </a:pPr>
            <a:r>
              <a:rPr b="1" lang="en-GB" sz="4400">
                <a:solidFill>
                  <a:srgbClr val="223469"/>
                </a:solidFill>
                <a:latin typeface="Arial"/>
                <a:ea typeface="Arial"/>
                <a:cs typeface="Arial"/>
                <a:sym typeface="Arial"/>
              </a:rPr>
              <a:t>Make it easy to give in memory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A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2020-07-03T01:14:14Z</dcterms:created>
  <dc:creator>Leanne Thomas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y fmtid="{D5CDD505-2E9C-101B-9397-08002B2CF9AE}" pid="3" name="MediaServiceImageTags">
    <vt:lpwstr/>
  </property>
</Properties>
</file>