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90" r:id="rId4"/>
  </p:sldMasterIdLst>
  <p:notesMasterIdLst>
    <p:notesMasterId r:id="rId27"/>
  </p:notesMasterIdLst>
  <p:handoutMasterIdLst>
    <p:handoutMasterId r:id="rId28"/>
  </p:handoutMasterIdLst>
  <p:sldIdLst>
    <p:sldId id="257" r:id="rId5"/>
    <p:sldId id="26343" r:id="rId6"/>
    <p:sldId id="258" r:id="rId7"/>
    <p:sldId id="261" r:id="rId8"/>
    <p:sldId id="262" r:id="rId9"/>
    <p:sldId id="26424" r:id="rId10"/>
    <p:sldId id="266" r:id="rId11"/>
    <p:sldId id="271" r:id="rId12"/>
    <p:sldId id="265" r:id="rId13"/>
    <p:sldId id="259" r:id="rId14"/>
    <p:sldId id="267" r:id="rId15"/>
    <p:sldId id="26421" r:id="rId16"/>
    <p:sldId id="26420" r:id="rId17"/>
    <p:sldId id="26422" r:id="rId18"/>
    <p:sldId id="270" r:id="rId19"/>
    <p:sldId id="26377" r:id="rId20"/>
    <p:sldId id="26409" r:id="rId21"/>
    <p:sldId id="26410" r:id="rId22"/>
    <p:sldId id="26425" r:id="rId23"/>
    <p:sldId id="26405" r:id="rId24"/>
    <p:sldId id="26388" r:id="rId25"/>
    <p:sldId id="264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211" userDrawn="1">
          <p15:clr>
            <a:srgbClr val="A4A3A4"/>
          </p15:clr>
        </p15:guide>
        <p15:guide id="3" orient="horz" pos="346" userDrawn="1">
          <p15:clr>
            <a:srgbClr val="A4A3A4"/>
          </p15:clr>
        </p15:guide>
        <p15:guide id="4" pos="74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879A"/>
    <a:srgbClr val="636C7F"/>
    <a:srgbClr val="2C3935"/>
    <a:srgbClr val="B6BBC6"/>
    <a:srgbClr val="26644F"/>
    <a:srgbClr val="000000"/>
    <a:srgbClr val="9EDAC6"/>
    <a:srgbClr val="244380"/>
    <a:srgbClr val="A1DBC8"/>
    <a:srgbClr val="256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7" autoAdjust="0"/>
    <p:restoredTop sz="78472"/>
  </p:normalViewPr>
  <p:slideViewPr>
    <p:cSldViewPr showGuides="1">
      <p:cViewPr varScale="1">
        <p:scale>
          <a:sx n="86" d="100"/>
          <a:sy n="86" d="100"/>
        </p:scale>
        <p:origin x="1304" y="200"/>
      </p:cViewPr>
      <p:guideLst>
        <p:guide orient="horz" pos="3974"/>
        <p:guide pos="211"/>
        <p:guide orient="horz" pos="346"/>
        <p:guide pos="7469"/>
      </p:guideLst>
    </p:cSldViewPr>
  </p:slideViewPr>
  <p:notesTextViewPr>
    <p:cViewPr>
      <p:scale>
        <a:sx n="3" d="2"/>
        <a:sy n="3" d="2"/>
      </p:scale>
      <p:origin x="0" y="0"/>
    </p:cViewPr>
  </p:notesTextViewPr>
  <p:notesViewPr>
    <p:cSldViewPr>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76D925-9468-6013-ADC0-F1129B11F6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B085252-73D9-E579-848A-212021F1B1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8BB1D1-770B-40C9-A872-24B106CE4F63}" type="datetimeFigureOut">
              <a:rPr lang="en-AU" smtClean="0"/>
              <a:t>21/10/2025</a:t>
            </a:fld>
            <a:endParaRPr lang="en-AU"/>
          </a:p>
        </p:txBody>
      </p:sp>
      <p:sp>
        <p:nvSpPr>
          <p:cNvPr id="4" name="Footer Placeholder 3">
            <a:extLst>
              <a:ext uri="{FF2B5EF4-FFF2-40B4-BE49-F238E27FC236}">
                <a16:creationId xmlns:a16="http://schemas.microsoft.com/office/drawing/2014/main" id="{2E9EA188-ED61-8F34-0353-B8BB0D62F3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7527ADD-CB1A-AA64-6C24-4FFE18CE7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383E05-030B-4FB5-ABE6-DBE4870718E2}" type="slidenum">
              <a:rPr lang="en-AU" smtClean="0"/>
              <a:t>‹#›</a:t>
            </a:fld>
            <a:endParaRPr lang="en-AU"/>
          </a:p>
        </p:txBody>
      </p:sp>
    </p:spTree>
    <p:extLst>
      <p:ext uri="{BB962C8B-B14F-4D97-AF65-F5344CB8AC3E}">
        <p14:creationId xmlns:p14="http://schemas.microsoft.com/office/powerpoint/2010/main" val="405870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4A3CE-3C26-6044-81FE-DA81290DB17D}" type="datetimeFigureOut">
              <a:rPr lang="en-US" smtClean="0"/>
              <a:t>10/21/25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002F-1704-944A-A591-2378113466BF}" type="slidenum">
              <a:rPr lang="en-US" smtClean="0"/>
              <a:t>‹#›</a:t>
            </a:fld>
            <a:endParaRPr lang="en-US"/>
          </a:p>
        </p:txBody>
      </p:sp>
    </p:spTree>
    <p:extLst>
      <p:ext uri="{BB962C8B-B14F-4D97-AF65-F5344CB8AC3E}">
        <p14:creationId xmlns:p14="http://schemas.microsoft.com/office/powerpoint/2010/main" val="106896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Acknowledgement</a:t>
            </a:r>
          </a:p>
          <a:p>
            <a:r>
              <a:rPr lang="en-US" dirty="0"/>
              <a:t>+ Intro MM and BA</a:t>
            </a:r>
          </a:p>
          <a:p>
            <a:endParaRPr lang="en-US" dirty="0"/>
          </a:p>
          <a:p>
            <a:r>
              <a:rPr lang="en-US" dirty="0"/>
              <a:t>+ My work is after someone has died, so sharing tips about what robust data practices look like from a deceased estate perspective. I’ll break this into while a person is alive and then after they are deceased. </a:t>
            </a:r>
          </a:p>
          <a:p>
            <a:endParaRPr lang="en-US" dirty="0"/>
          </a:p>
        </p:txBody>
      </p:sp>
      <p:sp>
        <p:nvSpPr>
          <p:cNvPr id="4" name="Slide Number Placeholder 3"/>
          <p:cNvSpPr>
            <a:spLocks noGrp="1"/>
          </p:cNvSpPr>
          <p:nvPr>
            <p:ph type="sldNum" sz="quarter" idx="5"/>
          </p:nvPr>
        </p:nvSpPr>
        <p:spPr/>
        <p:txBody>
          <a:bodyPr/>
          <a:lstStyle/>
          <a:p>
            <a:fld id="{C71D002F-1704-944A-A591-2378113466BF}" type="slidenum">
              <a:rPr lang="en-US" smtClean="0"/>
              <a:t>1</a:t>
            </a:fld>
            <a:endParaRPr lang="en-US"/>
          </a:p>
        </p:txBody>
      </p:sp>
    </p:spTree>
    <p:extLst>
      <p:ext uri="{BB962C8B-B14F-4D97-AF65-F5344CB8AC3E}">
        <p14:creationId xmlns:p14="http://schemas.microsoft.com/office/powerpoint/2010/main" val="4208740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and efficient: estate admin cannot be an afterthought. Efficiency = thinking about exec comms, signing docs, receipts </a:t>
            </a:r>
          </a:p>
        </p:txBody>
      </p:sp>
      <p:sp>
        <p:nvSpPr>
          <p:cNvPr id="4" name="Slide Number Placeholder 3"/>
          <p:cNvSpPr>
            <a:spLocks noGrp="1"/>
          </p:cNvSpPr>
          <p:nvPr>
            <p:ph type="sldNum" sz="quarter" idx="5"/>
          </p:nvPr>
        </p:nvSpPr>
        <p:spPr/>
        <p:txBody>
          <a:bodyPr/>
          <a:lstStyle/>
          <a:p>
            <a:fld id="{C71D002F-1704-944A-A591-2378113466BF}" type="slidenum">
              <a:rPr lang="en-US" smtClean="0"/>
              <a:t>11</a:t>
            </a:fld>
            <a:endParaRPr lang="en-US"/>
          </a:p>
        </p:txBody>
      </p:sp>
    </p:spTree>
    <p:extLst>
      <p:ext uri="{BB962C8B-B14F-4D97-AF65-F5344CB8AC3E}">
        <p14:creationId xmlns:p14="http://schemas.microsoft.com/office/powerpoint/2010/main" val="2117603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002F-1704-944A-A591-2378113466BF}" type="slidenum">
              <a:rPr lang="en-US" smtClean="0"/>
              <a:t>12</a:t>
            </a:fld>
            <a:endParaRPr lang="en-US"/>
          </a:p>
        </p:txBody>
      </p:sp>
    </p:spTree>
    <p:extLst>
      <p:ext uri="{BB962C8B-B14F-4D97-AF65-F5344CB8AC3E}">
        <p14:creationId xmlns:p14="http://schemas.microsoft.com/office/powerpoint/2010/main" val="94231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13</a:t>
            </a:fld>
            <a:endParaRPr lang="en-US"/>
          </a:p>
        </p:txBody>
      </p:sp>
    </p:spTree>
    <p:extLst>
      <p:ext uri="{BB962C8B-B14F-4D97-AF65-F5344CB8AC3E}">
        <p14:creationId xmlns:p14="http://schemas.microsoft.com/office/powerpoint/2010/main" val="163463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002F-1704-944A-A591-2378113466BF}" type="slidenum">
              <a:rPr lang="en-US" smtClean="0"/>
              <a:t>15</a:t>
            </a:fld>
            <a:endParaRPr lang="en-US"/>
          </a:p>
        </p:txBody>
      </p:sp>
    </p:spTree>
    <p:extLst>
      <p:ext uri="{BB962C8B-B14F-4D97-AF65-F5344CB8AC3E}">
        <p14:creationId xmlns:p14="http://schemas.microsoft.com/office/powerpoint/2010/main" val="77767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Surprises for charities:</a:t>
            </a:r>
          </a:p>
          <a:p>
            <a:pPr marL="171450" indent="-171450">
              <a:buFont typeface="Arial" panose="020B0604020202020204" pitchFamily="34" charset="0"/>
              <a:buChar char="•"/>
            </a:pPr>
            <a:r>
              <a:rPr lang="en-US" dirty="0" err="1"/>
              <a:t>Bequestors</a:t>
            </a:r>
            <a:r>
              <a:rPr lang="en-US" dirty="0"/>
              <a:t> not coming from suburbs they expected – moved their events</a:t>
            </a:r>
          </a:p>
          <a:p>
            <a:pPr marL="171450" indent="-171450">
              <a:buFont typeface="Arial" panose="020B0604020202020204" pitchFamily="34" charset="0"/>
              <a:buChar char="•"/>
            </a:pPr>
            <a:r>
              <a:rPr lang="en-US" dirty="0"/>
              <a:t>Deprioritizing acquisition of </a:t>
            </a:r>
            <a:r>
              <a:rPr lang="en-US" dirty="0" err="1"/>
              <a:t>bequestors</a:t>
            </a:r>
            <a:r>
              <a:rPr lang="en-US" dirty="0"/>
              <a:t> with children. Others choosing to invite spouses to events. </a:t>
            </a:r>
          </a:p>
          <a:p>
            <a:pPr marL="171450" indent="-171450">
              <a:buFont typeface="Arial" panose="020B0604020202020204" pitchFamily="34" charset="0"/>
              <a:buChar char="•"/>
            </a:pPr>
            <a:r>
              <a:rPr lang="en-US" dirty="0"/>
              <a:t>Looking at the programs run by charities they track with. </a:t>
            </a:r>
          </a:p>
        </p:txBody>
      </p:sp>
      <p:sp>
        <p:nvSpPr>
          <p:cNvPr id="4" name="Slide Number Placeholder 3"/>
          <p:cNvSpPr>
            <a:spLocks noGrp="1"/>
          </p:cNvSpPr>
          <p:nvPr>
            <p:ph type="sldNum" sz="quarter" idx="5"/>
          </p:nvPr>
        </p:nvSpPr>
        <p:spPr/>
        <p:txBody>
          <a:bodyPr/>
          <a:lstStyle/>
          <a:p>
            <a:fld id="{1BF0B1E0-1543-404D-B192-966EE1FC1349}" type="slidenum">
              <a:rPr lang="en-US" smtClean="0"/>
              <a:t>16</a:t>
            </a:fld>
            <a:endParaRPr lang="en-US"/>
          </a:p>
        </p:txBody>
      </p:sp>
    </p:spTree>
    <p:extLst>
      <p:ext uri="{BB962C8B-B14F-4D97-AF65-F5344CB8AC3E}">
        <p14:creationId xmlns:p14="http://schemas.microsoft.com/office/powerpoint/2010/main" val="3454536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Designed our system so we fill out data as it becomes available to us – note that for estate management you might be using an excel. Think about what should go into excel vs your CRM. </a:t>
            </a:r>
          </a:p>
        </p:txBody>
      </p:sp>
      <p:sp>
        <p:nvSpPr>
          <p:cNvPr id="4" name="Slide Number Placeholder 3"/>
          <p:cNvSpPr>
            <a:spLocks noGrp="1"/>
          </p:cNvSpPr>
          <p:nvPr>
            <p:ph type="sldNum" sz="quarter" idx="5"/>
          </p:nvPr>
        </p:nvSpPr>
        <p:spPr/>
        <p:txBody>
          <a:bodyPr/>
          <a:lstStyle/>
          <a:p>
            <a:fld id="{1BF0B1E0-1543-404D-B192-966EE1FC1349}" type="slidenum">
              <a:rPr lang="en-US" smtClean="0"/>
              <a:t>17</a:t>
            </a:fld>
            <a:endParaRPr lang="en-US"/>
          </a:p>
        </p:txBody>
      </p:sp>
    </p:spTree>
    <p:extLst>
      <p:ext uri="{BB962C8B-B14F-4D97-AF65-F5344CB8AC3E}">
        <p14:creationId xmlns:p14="http://schemas.microsoft.com/office/powerpoint/2010/main" val="209665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Profile data we capture</a:t>
            </a:r>
          </a:p>
        </p:txBody>
      </p:sp>
      <p:sp>
        <p:nvSpPr>
          <p:cNvPr id="4" name="Slide Number Placeholder 3"/>
          <p:cNvSpPr>
            <a:spLocks noGrp="1"/>
          </p:cNvSpPr>
          <p:nvPr>
            <p:ph type="sldNum" sz="quarter" idx="5"/>
          </p:nvPr>
        </p:nvSpPr>
        <p:spPr/>
        <p:txBody>
          <a:bodyPr/>
          <a:lstStyle/>
          <a:p>
            <a:fld id="{1BF0B1E0-1543-404D-B192-966EE1FC1349}" type="slidenum">
              <a:rPr lang="en-US" smtClean="0"/>
              <a:t>18</a:t>
            </a:fld>
            <a:endParaRPr lang="en-US"/>
          </a:p>
        </p:txBody>
      </p:sp>
    </p:spTree>
    <p:extLst>
      <p:ext uri="{BB962C8B-B14F-4D97-AF65-F5344CB8AC3E}">
        <p14:creationId xmlns:p14="http://schemas.microsoft.com/office/powerpoint/2010/main" val="281170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we receive notification, we read every word and enter in the data as we find it. Sometimes we have to wait for more docs, but with each communication you should be filling in the puzzle pieces.</a:t>
            </a:r>
          </a:p>
          <a:p>
            <a:r>
              <a:rPr lang="en-US" dirty="0"/>
              <a:t>+ Your system needs to be able to record this info and more. </a:t>
            </a:r>
          </a:p>
          <a:p>
            <a:endParaRPr lang="en-US" dirty="0"/>
          </a:p>
        </p:txBody>
      </p:sp>
      <p:sp>
        <p:nvSpPr>
          <p:cNvPr id="4" name="Slide Number Placeholder 3"/>
          <p:cNvSpPr>
            <a:spLocks noGrp="1"/>
          </p:cNvSpPr>
          <p:nvPr>
            <p:ph type="sldNum" sz="quarter" idx="5"/>
          </p:nvPr>
        </p:nvSpPr>
        <p:spPr/>
        <p:txBody>
          <a:bodyPr/>
          <a:lstStyle/>
          <a:p>
            <a:fld id="{C71D002F-1704-944A-A591-2378113466BF}" type="slidenum">
              <a:rPr lang="en-US" smtClean="0"/>
              <a:t>19</a:t>
            </a:fld>
            <a:endParaRPr lang="en-US"/>
          </a:p>
        </p:txBody>
      </p:sp>
    </p:spTree>
    <p:extLst>
      <p:ext uri="{BB962C8B-B14F-4D97-AF65-F5344CB8AC3E}">
        <p14:creationId xmlns:p14="http://schemas.microsoft.com/office/powerpoint/2010/main" val="2215298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Having the system collect all the data points allows us to do this </a:t>
            </a:r>
          </a:p>
        </p:txBody>
      </p:sp>
      <p:sp>
        <p:nvSpPr>
          <p:cNvPr id="4" name="Slide Number Placeholder 3"/>
          <p:cNvSpPr>
            <a:spLocks noGrp="1"/>
          </p:cNvSpPr>
          <p:nvPr>
            <p:ph type="sldNum" sz="quarter" idx="5"/>
          </p:nvPr>
        </p:nvSpPr>
        <p:spPr/>
        <p:txBody>
          <a:bodyPr/>
          <a:lstStyle/>
          <a:p>
            <a:fld id="{E8EC6AB2-ECBA-4EC1-A5F5-080555B1F337}" type="slidenum">
              <a:rPr lang="en-AU" smtClean="0"/>
              <a:t>20</a:t>
            </a:fld>
            <a:endParaRPr lang="en-AU"/>
          </a:p>
        </p:txBody>
      </p:sp>
    </p:spTree>
    <p:extLst>
      <p:ext uri="{BB962C8B-B14F-4D97-AF65-F5344CB8AC3E}">
        <p14:creationId xmlns:p14="http://schemas.microsoft.com/office/powerpoint/2010/main" val="2350271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questions to ask about your system </a:t>
            </a:r>
          </a:p>
          <a:p>
            <a:r>
              <a:rPr lang="en-US" dirty="0"/>
              <a:t>1. Examples of life interests</a:t>
            </a:r>
          </a:p>
          <a:p>
            <a:r>
              <a:rPr lang="en-US" dirty="0"/>
              <a:t>2. Examples from Bequests Promised – so you won’t know your rate of success, might go looking for why you didn’t receive gifts and you might not properly engage the family properly </a:t>
            </a:r>
          </a:p>
          <a:p>
            <a:r>
              <a:rPr lang="en-US" dirty="0"/>
              <a:t>3. Estate admin can take up a lot of time – your handling of data can improve this. Charities often can’t say how many bequests they receive per year – you’ll get asked for annual report. </a:t>
            </a:r>
          </a:p>
        </p:txBody>
      </p:sp>
      <p:sp>
        <p:nvSpPr>
          <p:cNvPr id="4" name="Slide Number Placeholder 3"/>
          <p:cNvSpPr>
            <a:spLocks noGrp="1"/>
          </p:cNvSpPr>
          <p:nvPr>
            <p:ph type="sldNum" sz="quarter" idx="5"/>
          </p:nvPr>
        </p:nvSpPr>
        <p:spPr/>
        <p:txBody>
          <a:bodyPr/>
          <a:lstStyle/>
          <a:p>
            <a:fld id="{1BF0B1E0-1543-404D-B192-966EE1FC1349}" type="slidenum">
              <a:rPr lang="en-US" smtClean="0"/>
              <a:t>21</a:t>
            </a:fld>
            <a:endParaRPr lang="en-US"/>
          </a:p>
        </p:txBody>
      </p:sp>
    </p:spTree>
    <p:extLst>
      <p:ext uri="{BB962C8B-B14F-4D97-AF65-F5344CB8AC3E}">
        <p14:creationId xmlns:p14="http://schemas.microsoft.com/office/powerpoint/2010/main" val="163463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a:t>
            </a:fld>
            <a:endParaRPr lang="en-US"/>
          </a:p>
        </p:txBody>
      </p:sp>
    </p:spTree>
    <p:extLst>
      <p:ext uri="{BB962C8B-B14F-4D97-AF65-F5344CB8AC3E}">
        <p14:creationId xmlns:p14="http://schemas.microsoft.com/office/powerpoint/2010/main" val="225625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22</a:t>
            </a:fld>
            <a:endParaRPr lang="en-US"/>
          </a:p>
        </p:txBody>
      </p:sp>
    </p:spTree>
    <p:extLst>
      <p:ext uri="{BB962C8B-B14F-4D97-AF65-F5344CB8AC3E}">
        <p14:creationId xmlns:p14="http://schemas.microsoft.com/office/powerpoint/2010/main" val="233603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While people are alive </a:t>
            </a:r>
          </a:p>
        </p:txBody>
      </p:sp>
      <p:sp>
        <p:nvSpPr>
          <p:cNvPr id="4" name="Slide Number Placeholder 3"/>
          <p:cNvSpPr>
            <a:spLocks noGrp="1"/>
          </p:cNvSpPr>
          <p:nvPr>
            <p:ph type="sldNum" sz="quarter" idx="5"/>
          </p:nvPr>
        </p:nvSpPr>
        <p:spPr/>
        <p:txBody>
          <a:bodyPr/>
          <a:lstStyle/>
          <a:p>
            <a:fld id="{C71D002F-1704-944A-A591-2378113466BF}" type="slidenum">
              <a:rPr lang="en-US" smtClean="0"/>
              <a:t>3</a:t>
            </a:fld>
            <a:endParaRPr lang="en-US"/>
          </a:p>
        </p:txBody>
      </p:sp>
    </p:spTree>
    <p:extLst>
      <p:ext uri="{BB962C8B-B14F-4D97-AF65-F5344CB8AC3E}">
        <p14:creationId xmlns:p14="http://schemas.microsoft.com/office/powerpoint/2010/main" val="231540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002F-1704-944A-A591-2378113466BF}" type="slidenum">
              <a:rPr lang="en-US" smtClean="0"/>
              <a:t>4</a:t>
            </a:fld>
            <a:endParaRPr lang="en-US"/>
          </a:p>
        </p:txBody>
      </p:sp>
    </p:spTree>
    <p:extLst>
      <p:ext uri="{BB962C8B-B14F-4D97-AF65-F5344CB8AC3E}">
        <p14:creationId xmlns:p14="http://schemas.microsoft.com/office/powerpoint/2010/main" val="387330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Accuracy of pipeline varies significantly charity to charity </a:t>
            </a:r>
          </a:p>
          <a:p>
            <a:endParaRPr lang="en-US" dirty="0"/>
          </a:p>
          <a:p>
            <a:r>
              <a:rPr lang="en-US" dirty="0"/>
              <a:t>+ Notes matter: individual dying intestacy </a:t>
            </a:r>
          </a:p>
        </p:txBody>
      </p:sp>
      <p:sp>
        <p:nvSpPr>
          <p:cNvPr id="4" name="Slide Number Placeholder 3"/>
          <p:cNvSpPr>
            <a:spLocks noGrp="1"/>
          </p:cNvSpPr>
          <p:nvPr>
            <p:ph type="sldNum" sz="quarter" idx="5"/>
          </p:nvPr>
        </p:nvSpPr>
        <p:spPr/>
        <p:txBody>
          <a:bodyPr/>
          <a:lstStyle/>
          <a:p>
            <a:fld id="{C71D002F-1704-944A-A591-2378113466BF}" type="slidenum">
              <a:rPr lang="en-US" smtClean="0"/>
              <a:t>5</a:t>
            </a:fld>
            <a:endParaRPr lang="en-US"/>
          </a:p>
        </p:txBody>
      </p:sp>
    </p:spTree>
    <p:extLst>
      <p:ext uri="{BB962C8B-B14F-4D97-AF65-F5344CB8AC3E}">
        <p14:creationId xmlns:p14="http://schemas.microsoft.com/office/powerpoint/2010/main" val="124250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taking notes for acquisition and retention – these are notes relevant beyond that </a:t>
            </a:r>
          </a:p>
        </p:txBody>
      </p:sp>
      <p:sp>
        <p:nvSpPr>
          <p:cNvPr id="4" name="Slide Number Placeholder 3"/>
          <p:cNvSpPr>
            <a:spLocks noGrp="1"/>
          </p:cNvSpPr>
          <p:nvPr>
            <p:ph type="sldNum" sz="quarter" idx="5"/>
          </p:nvPr>
        </p:nvSpPr>
        <p:spPr/>
        <p:txBody>
          <a:bodyPr/>
          <a:lstStyle/>
          <a:p>
            <a:fld id="{C71D002F-1704-944A-A591-2378113466BF}" type="slidenum">
              <a:rPr lang="en-US" smtClean="0"/>
              <a:t>6</a:t>
            </a:fld>
            <a:endParaRPr lang="en-US"/>
          </a:p>
        </p:txBody>
      </p:sp>
    </p:spTree>
    <p:extLst>
      <p:ext uri="{BB962C8B-B14F-4D97-AF65-F5344CB8AC3E}">
        <p14:creationId xmlns:p14="http://schemas.microsoft.com/office/powerpoint/2010/main" val="210482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charity – receiving gift because they had a record of relationship with charity (named in a confusing way in the will)</a:t>
            </a:r>
          </a:p>
          <a:p>
            <a:endParaRPr lang="en-US" dirty="0"/>
          </a:p>
          <a:p>
            <a:r>
              <a:rPr lang="en-US" dirty="0"/>
              <a:t>Confirming identity – online will, asked if they could confirm the identity of the person they spoke to about the online will </a:t>
            </a:r>
          </a:p>
        </p:txBody>
      </p:sp>
      <p:sp>
        <p:nvSpPr>
          <p:cNvPr id="4" name="Slide Number Placeholder 3"/>
          <p:cNvSpPr>
            <a:spLocks noGrp="1"/>
          </p:cNvSpPr>
          <p:nvPr>
            <p:ph type="sldNum" sz="quarter" idx="5"/>
          </p:nvPr>
        </p:nvSpPr>
        <p:spPr/>
        <p:txBody>
          <a:bodyPr/>
          <a:lstStyle/>
          <a:p>
            <a:fld id="{C71D002F-1704-944A-A591-2378113466BF}" type="slidenum">
              <a:rPr lang="en-US" smtClean="0"/>
              <a:t>7</a:t>
            </a:fld>
            <a:endParaRPr lang="en-US"/>
          </a:p>
        </p:txBody>
      </p:sp>
    </p:spTree>
    <p:extLst>
      <p:ext uri="{BB962C8B-B14F-4D97-AF65-F5344CB8AC3E}">
        <p14:creationId xmlns:p14="http://schemas.microsoft.com/office/powerpoint/2010/main" val="328325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+ 66% of </a:t>
            </a:r>
            <a:r>
              <a:rPr lang="en-US" dirty="0" err="1"/>
              <a:t>bequestors</a:t>
            </a:r>
            <a:r>
              <a:rPr lang="en-US" dirty="0"/>
              <a:t> known to you – but only half of them will be confirmed. 1/3 come from broader network (</a:t>
            </a:r>
            <a:r>
              <a:rPr lang="en-US" dirty="0" err="1"/>
              <a:t>eg</a:t>
            </a:r>
            <a:r>
              <a:rPr lang="en-US" dirty="0"/>
              <a:t> donors) </a:t>
            </a:r>
          </a:p>
        </p:txBody>
      </p:sp>
      <p:sp>
        <p:nvSpPr>
          <p:cNvPr id="4" name="Slide Number Placeholder 3"/>
          <p:cNvSpPr>
            <a:spLocks noGrp="1"/>
          </p:cNvSpPr>
          <p:nvPr>
            <p:ph type="sldNum" sz="quarter" idx="5"/>
          </p:nvPr>
        </p:nvSpPr>
        <p:spPr/>
        <p:txBody>
          <a:bodyPr/>
          <a:lstStyle/>
          <a:p>
            <a:fld id="{C71D002F-1704-944A-A591-2378113466BF}" type="slidenum">
              <a:rPr lang="en-US" smtClean="0"/>
              <a:t>9</a:t>
            </a:fld>
            <a:endParaRPr lang="en-US"/>
          </a:p>
        </p:txBody>
      </p:sp>
    </p:spTree>
    <p:extLst>
      <p:ext uri="{BB962C8B-B14F-4D97-AF65-F5344CB8AC3E}">
        <p14:creationId xmlns:p14="http://schemas.microsoft.com/office/powerpoint/2010/main" val="62449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person is deceased </a:t>
            </a:r>
          </a:p>
        </p:txBody>
      </p:sp>
      <p:sp>
        <p:nvSpPr>
          <p:cNvPr id="4" name="Slide Number Placeholder 3"/>
          <p:cNvSpPr>
            <a:spLocks noGrp="1"/>
          </p:cNvSpPr>
          <p:nvPr>
            <p:ph type="sldNum" sz="quarter" idx="5"/>
          </p:nvPr>
        </p:nvSpPr>
        <p:spPr/>
        <p:txBody>
          <a:bodyPr/>
          <a:lstStyle/>
          <a:p>
            <a:fld id="{C71D002F-1704-944A-A591-2378113466BF}" type="slidenum">
              <a:rPr lang="en-US" smtClean="0"/>
              <a:t>10</a:t>
            </a:fld>
            <a:endParaRPr lang="en-US"/>
          </a:p>
        </p:txBody>
      </p:sp>
    </p:spTree>
    <p:extLst>
      <p:ext uri="{BB962C8B-B14F-4D97-AF65-F5344CB8AC3E}">
        <p14:creationId xmlns:p14="http://schemas.microsoft.com/office/powerpoint/2010/main" val="303697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4F4FC5-9745-844A-EE79-AB15C06A8974}"/>
              </a:ext>
            </a:extLst>
          </p:cNvPr>
          <p:cNvSpPr>
            <a:spLocks noGrp="1"/>
          </p:cNvSpPr>
          <p:nvPr>
            <p:ph type="body" sz="quarter" idx="12"/>
          </p:nvPr>
        </p:nvSpPr>
        <p:spPr>
          <a:xfrm>
            <a:off x="334963" y="1989138"/>
            <a:ext cx="6192837"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00235" cy="1325563"/>
          </a:xfrm>
        </p:spPr>
        <p:txBody>
          <a:bodyPr/>
          <a:lstStyle>
            <a:lvl1pPr>
              <a:defRPr/>
            </a:lvl1pPr>
          </a:lstStyle>
          <a:p>
            <a:r>
              <a:rPr lang="en-AU" dirty="0"/>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6656776" y="1988840"/>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11192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5">
    <p:bg>
      <p:bgPr>
        <a:solidFill>
          <a:schemeClr val="accent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257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6">
    <p:bg>
      <p:bgPr>
        <a:solidFill>
          <a:schemeClr val="tx2"/>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custGeom>
            <a:avLst/>
            <a:gdLst>
              <a:gd name="connsiteX0" fmla="*/ 0 w 5400551"/>
              <a:gd name="connsiteY0" fmla="*/ 804014 h 4823990"/>
              <a:gd name="connsiteX1" fmla="*/ 804014 w 5400551"/>
              <a:gd name="connsiteY1" fmla="*/ 0 h 4823990"/>
              <a:gd name="connsiteX2" fmla="*/ 4596537 w 5400551"/>
              <a:gd name="connsiteY2" fmla="*/ 0 h 4823990"/>
              <a:gd name="connsiteX3" fmla="*/ 5400551 w 5400551"/>
              <a:gd name="connsiteY3" fmla="*/ 804014 h 4823990"/>
              <a:gd name="connsiteX4" fmla="*/ 5400551 w 5400551"/>
              <a:gd name="connsiteY4" fmla="*/ 4019976 h 4823990"/>
              <a:gd name="connsiteX5" fmla="*/ 4596537 w 5400551"/>
              <a:gd name="connsiteY5" fmla="*/ 4823990 h 4823990"/>
              <a:gd name="connsiteX6" fmla="*/ 804014 w 5400551"/>
              <a:gd name="connsiteY6" fmla="*/ 4823990 h 4823990"/>
              <a:gd name="connsiteX7" fmla="*/ 0 w 5400551"/>
              <a:gd name="connsiteY7" fmla="*/ 4019976 h 4823990"/>
              <a:gd name="connsiteX8" fmla="*/ 0 w 5400551"/>
              <a:gd name="connsiteY8" fmla="*/ 804014 h 482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551" h="4823990" fill="none" extrusionOk="0">
                <a:moveTo>
                  <a:pt x="0" y="804014"/>
                </a:moveTo>
                <a:cubicBezTo>
                  <a:pt x="-1260" y="377234"/>
                  <a:pt x="358503" y="-36981"/>
                  <a:pt x="804014" y="0"/>
                </a:cubicBezTo>
                <a:cubicBezTo>
                  <a:pt x="2021030" y="91878"/>
                  <a:pt x="3810779" y="-85587"/>
                  <a:pt x="4596537" y="0"/>
                </a:cubicBezTo>
                <a:cubicBezTo>
                  <a:pt x="5077156" y="10253"/>
                  <a:pt x="5445508" y="299133"/>
                  <a:pt x="5400551" y="804014"/>
                </a:cubicBezTo>
                <a:cubicBezTo>
                  <a:pt x="5385884" y="1402919"/>
                  <a:pt x="5568522" y="3121400"/>
                  <a:pt x="5400551" y="4019976"/>
                </a:cubicBezTo>
                <a:cubicBezTo>
                  <a:pt x="5330270" y="4422981"/>
                  <a:pt x="4995752" y="4843850"/>
                  <a:pt x="4596537" y="4823990"/>
                </a:cubicBezTo>
                <a:cubicBezTo>
                  <a:pt x="3078226" y="4733542"/>
                  <a:pt x="2621279" y="4793027"/>
                  <a:pt x="804014" y="4823990"/>
                </a:cubicBezTo>
                <a:cubicBezTo>
                  <a:pt x="367224" y="4793577"/>
                  <a:pt x="72560" y="4436279"/>
                  <a:pt x="0" y="4019976"/>
                </a:cubicBezTo>
                <a:cubicBezTo>
                  <a:pt x="-101125" y="3171374"/>
                  <a:pt x="-80067" y="2353814"/>
                  <a:pt x="0" y="804014"/>
                </a:cubicBezTo>
                <a:close/>
              </a:path>
              <a:path w="5400551" h="4823990" stroke="0" extrusionOk="0">
                <a:moveTo>
                  <a:pt x="0" y="804014"/>
                </a:moveTo>
                <a:cubicBezTo>
                  <a:pt x="-47247" y="338799"/>
                  <a:pt x="393151" y="11416"/>
                  <a:pt x="804014" y="0"/>
                </a:cubicBezTo>
                <a:cubicBezTo>
                  <a:pt x="1186023" y="-133185"/>
                  <a:pt x="2870000" y="37757"/>
                  <a:pt x="4596537" y="0"/>
                </a:cubicBezTo>
                <a:cubicBezTo>
                  <a:pt x="5075240" y="-19607"/>
                  <a:pt x="5379323" y="284110"/>
                  <a:pt x="5400551" y="804014"/>
                </a:cubicBezTo>
                <a:cubicBezTo>
                  <a:pt x="5430594" y="2160366"/>
                  <a:pt x="5241672" y="3247295"/>
                  <a:pt x="5400551" y="4019976"/>
                </a:cubicBezTo>
                <a:cubicBezTo>
                  <a:pt x="5346533" y="4505055"/>
                  <a:pt x="5040014" y="4815669"/>
                  <a:pt x="4596537" y="4823990"/>
                </a:cubicBezTo>
                <a:cubicBezTo>
                  <a:pt x="2754735" y="4845257"/>
                  <a:pt x="1605016" y="4896629"/>
                  <a:pt x="804014" y="4823990"/>
                </a:cubicBezTo>
                <a:cubicBezTo>
                  <a:pt x="289855" y="4860181"/>
                  <a:pt x="32171" y="4423609"/>
                  <a:pt x="0" y="4019976"/>
                </a:cubicBezTo>
                <a:cubicBezTo>
                  <a:pt x="114299" y="3332821"/>
                  <a:pt x="22095" y="2061003"/>
                  <a:pt x="0" y="804014"/>
                </a:cubicBezTo>
                <a:close/>
              </a:path>
            </a:pathLst>
          </a:custGeom>
          <a:solidFill>
            <a:schemeClr val="bg1">
              <a:alpha val="78000"/>
            </a:schemeClr>
          </a:solidFill>
          <a:ln>
            <a:noFill/>
            <a:extLst>
              <a:ext uri="{C807C97D-BFC1-408E-A445-0C87EB9F89A2}">
                <ask:lineSketchStyleProps xmlns:ask="http://schemas.microsoft.com/office/drawing/2018/sketchyshapes" sd="32769873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5295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comparis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A87BDF-590E-40E6-4159-607CF53E5009}"/>
              </a:ext>
            </a:extLst>
          </p:cNvPr>
          <p:cNvSpPr>
            <a:spLocks noGrp="1"/>
          </p:cNvSpPr>
          <p:nvPr>
            <p:ph type="pic" sz="quarter" idx="12"/>
          </p:nvPr>
        </p:nvSpPr>
        <p:spPr>
          <a:xfrm>
            <a:off x="3936206" y="1413296"/>
            <a:ext cx="4319587" cy="4679950"/>
          </a:xfrm>
        </p:spPr>
        <p:txBody>
          <a:bodyPr/>
          <a:lstStyle/>
          <a:p>
            <a:r>
              <a:rPr lang="en-GB"/>
              <a:t>Click icon to add picture</a:t>
            </a:r>
            <a:endParaRPr lang="en-AU" dirty="0"/>
          </a:p>
        </p:txBody>
      </p:sp>
      <p:sp>
        <p:nvSpPr>
          <p:cNvPr id="7" name="Text Placeholder 6">
            <a:extLst>
              <a:ext uri="{FF2B5EF4-FFF2-40B4-BE49-F238E27FC236}">
                <a16:creationId xmlns:a16="http://schemas.microsoft.com/office/drawing/2014/main" id="{5553CDB7-0E24-08E5-4D4F-6FA906B5043B}"/>
              </a:ext>
            </a:extLst>
          </p:cNvPr>
          <p:cNvSpPr>
            <a:spLocks noGrp="1"/>
          </p:cNvSpPr>
          <p:nvPr>
            <p:ph type="body" sz="quarter" idx="10"/>
          </p:nvPr>
        </p:nvSpPr>
        <p:spPr>
          <a:xfrm>
            <a:off x="346418" y="21328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11" name="Text Placeholder 6">
            <a:extLst>
              <a:ext uri="{FF2B5EF4-FFF2-40B4-BE49-F238E27FC236}">
                <a16:creationId xmlns:a16="http://schemas.microsoft.com/office/drawing/2014/main" id="{134623B9-A327-AEF2-B183-53AD8C99928C}"/>
              </a:ext>
            </a:extLst>
          </p:cNvPr>
          <p:cNvSpPr>
            <a:spLocks noGrp="1"/>
          </p:cNvSpPr>
          <p:nvPr>
            <p:ph type="body" sz="quarter" idx="13"/>
          </p:nvPr>
        </p:nvSpPr>
        <p:spPr>
          <a:xfrm>
            <a:off x="8205566" y="21386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13" name="Text Placeholder 12">
            <a:extLst>
              <a:ext uri="{FF2B5EF4-FFF2-40B4-BE49-F238E27FC236}">
                <a16:creationId xmlns:a16="http://schemas.microsoft.com/office/drawing/2014/main" id="{F080A2D5-2C35-FBC4-E521-F165BC286D47}"/>
              </a:ext>
            </a:extLst>
          </p:cNvPr>
          <p:cNvSpPr>
            <a:spLocks noGrp="1"/>
          </p:cNvSpPr>
          <p:nvPr>
            <p:ph type="body" sz="quarter" idx="14"/>
          </p:nvPr>
        </p:nvSpPr>
        <p:spPr>
          <a:xfrm>
            <a:off x="3460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14" name="Text Placeholder 12">
            <a:extLst>
              <a:ext uri="{FF2B5EF4-FFF2-40B4-BE49-F238E27FC236}">
                <a16:creationId xmlns:a16="http://schemas.microsoft.com/office/drawing/2014/main" id="{698CAEAA-A42A-4EE6-6290-4D7DCABA3B1B}"/>
              </a:ext>
            </a:extLst>
          </p:cNvPr>
          <p:cNvSpPr>
            <a:spLocks noGrp="1"/>
          </p:cNvSpPr>
          <p:nvPr>
            <p:ph type="body" sz="quarter" idx="15"/>
          </p:nvPr>
        </p:nvSpPr>
        <p:spPr>
          <a:xfrm>
            <a:off x="82001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0708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33637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131692170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dirty="0"/>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1988841"/>
            <a:ext cx="6913166" cy="4319884"/>
          </a:xfrm>
        </p:spPr>
        <p:txBody>
          <a:bodyPr/>
          <a:lstStyle/>
          <a:p>
            <a:endParaRPr lang="en-AU"/>
          </a:p>
        </p:txBody>
      </p:sp>
    </p:spTree>
    <p:extLst>
      <p:ext uri="{BB962C8B-B14F-4D97-AF65-F5344CB8AC3E}">
        <p14:creationId xmlns:p14="http://schemas.microsoft.com/office/powerpoint/2010/main" val="13050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3" y="549275"/>
            <a:ext cx="4469904" cy="1296534"/>
          </a:xfrm>
        </p:spPr>
        <p:txBody>
          <a:bodyPr anchor="b"/>
          <a:lstStyle>
            <a:lvl1pPr>
              <a:defRPr/>
            </a:lvl1pPr>
          </a:lstStyle>
          <a:p>
            <a:r>
              <a:rPr lang="en-AU" dirty="0"/>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4"/>
            <a:ext cx="6913166" cy="5759451"/>
          </a:xfrm>
        </p:spPr>
        <p:txBody>
          <a:bodyPr/>
          <a:lstStyle/>
          <a:p>
            <a:endParaRPr lang="en-AU"/>
          </a:p>
        </p:txBody>
      </p:sp>
    </p:spTree>
    <p:extLst>
      <p:ext uri="{BB962C8B-B14F-4D97-AF65-F5344CB8AC3E}">
        <p14:creationId xmlns:p14="http://schemas.microsoft.com/office/powerpoint/2010/main" val="244389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har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dirty="0"/>
              <a:t>Body Text</a:t>
            </a:r>
            <a:endParaRPr lang="en-AU" dirty="0"/>
          </a:p>
        </p:txBody>
      </p:sp>
    </p:spTree>
    <p:extLst>
      <p:ext uri="{BB962C8B-B14F-4D97-AF65-F5344CB8AC3E}">
        <p14:creationId xmlns:p14="http://schemas.microsoft.com/office/powerpoint/2010/main" val="7804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char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dirty="0"/>
              <a:t>Body Text</a:t>
            </a:r>
            <a:endParaRPr lang="en-AU" dirty="0"/>
          </a:p>
        </p:txBody>
      </p:sp>
    </p:spTree>
    <p:extLst>
      <p:ext uri="{BB962C8B-B14F-4D97-AF65-F5344CB8AC3E}">
        <p14:creationId xmlns:p14="http://schemas.microsoft.com/office/powerpoint/2010/main" val="27636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char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dirty="0"/>
              <a:t>Body Text</a:t>
            </a:r>
            <a:endParaRPr lang="en-AU" dirty="0"/>
          </a:p>
        </p:txBody>
      </p:sp>
    </p:spTree>
    <p:extLst>
      <p:ext uri="{BB962C8B-B14F-4D97-AF65-F5344CB8AC3E}">
        <p14:creationId xmlns:p14="http://schemas.microsoft.com/office/powerpoint/2010/main" val="15774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ext and im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1DE497-F74F-3450-0A15-466251FEB693}"/>
              </a:ext>
            </a:extLst>
          </p:cNvPr>
          <p:cNvSpPr>
            <a:spLocks noGrp="1"/>
          </p:cNvSpPr>
          <p:nvPr>
            <p:ph type="body" sz="quarter" idx="12"/>
          </p:nvPr>
        </p:nvSpPr>
        <p:spPr>
          <a:xfrm>
            <a:off x="5664200" y="1989138"/>
            <a:ext cx="6192838"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22075" cy="1325563"/>
          </a:xfrm>
        </p:spPr>
        <p:txBody>
          <a:bodyPr/>
          <a:lstStyle>
            <a:lvl1pPr>
              <a:defRPr/>
            </a:lvl1pPr>
          </a:lstStyle>
          <a:p>
            <a:r>
              <a:rPr lang="en-AU" dirty="0"/>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334963" y="1994159"/>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2821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char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dirty="0"/>
              <a:t>Body Text</a:t>
            </a:r>
            <a:endParaRPr lang="en-AU" dirty="0"/>
          </a:p>
        </p:txBody>
      </p:sp>
    </p:spTree>
    <p:extLst>
      <p:ext uri="{BB962C8B-B14F-4D97-AF65-F5344CB8AC3E}">
        <p14:creationId xmlns:p14="http://schemas.microsoft.com/office/powerpoint/2010/main" val="3787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har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dirty="0"/>
              <a:t>Body Text</a:t>
            </a:r>
            <a:endParaRPr lang="en-AU" dirty="0"/>
          </a:p>
        </p:txBody>
      </p:sp>
    </p:spTree>
    <p:extLst>
      <p:ext uri="{BB962C8B-B14F-4D97-AF65-F5344CB8AC3E}">
        <p14:creationId xmlns:p14="http://schemas.microsoft.com/office/powerpoint/2010/main" val="25673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char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3168749" cy="2027993"/>
          </a:xfrm>
        </p:spPr>
        <p:txBody>
          <a:bodyPr anchor="b">
            <a:normAutofit/>
          </a:bodyPr>
          <a:lstStyle>
            <a:lvl1pPr>
              <a:defRPr sz="4400"/>
            </a:lvl1pPr>
          </a:lstStyle>
          <a:p>
            <a:r>
              <a:rPr lang="en-US" dirty="0"/>
              <a:t>Title Here</a:t>
            </a:r>
            <a:endParaRPr lang="en-AU" dirty="0"/>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647728" y="549275"/>
            <a:ext cx="8209310" cy="5759450"/>
          </a:xfrm>
        </p:spPr>
        <p:txBody>
          <a:bodyPr/>
          <a:lstStyle/>
          <a:p>
            <a:endParaRPr lang="en-AU" dirty="0"/>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3168838" cy="3689350"/>
          </a:xfrm>
        </p:spPr>
        <p:txBody>
          <a:bodyPr/>
          <a:lstStyle>
            <a:lvl1pPr>
              <a:defRPr/>
            </a:lvl1pPr>
          </a:lstStyle>
          <a:p>
            <a:pPr lvl="0"/>
            <a:r>
              <a:rPr lang="en-US" dirty="0"/>
              <a:t>Body Text</a:t>
            </a:r>
            <a:endParaRPr lang="en-AU" dirty="0"/>
          </a:p>
        </p:txBody>
      </p:sp>
    </p:spTree>
    <p:extLst>
      <p:ext uri="{BB962C8B-B14F-4D97-AF65-F5344CB8AC3E}">
        <p14:creationId xmlns:p14="http://schemas.microsoft.com/office/powerpoint/2010/main" val="1373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dirty="0"/>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p>
            <a:endParaRPr lang="en-AU" dirty="0"/>
          </a:p>
        </p:txBody>
      </p:sp>
    </p:spTree>
    <p:extLst>
      <p:ext uri="{BB962C8B-B14F-4D97-AF65-F5344CB8AC3E}">
        <p14:creationId xmlns:p14="http://schemas.microsoft.com/office/powerpoint/2010/main" val="21754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rt 2">
    <p:bg>
      <p:bgRef idx="1001">
        <a:schemeClr val="bg1"/>
      </p:bgRef>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132AFD4-EA8B-11F2-6638-32218619E6E7}"/>
              </a:ext>
            </a:extLst>
          </p:cNvPr>
          <p:cNvSpPr/>
          <p:nvPr userDrawn="1"/>
        </p:nvSpPr>
        <p:spPr>
          <a:xfrm>
            <a:off x="365252" y="549275"/>
            <a:ext cx="11522075" cy="5759450"/>
          </a:xfrm>
          <a:prstGeom prst="roundRect">
            <a:avLst>
              <a:gd name="adj" fmla="val 36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solidFill>
                  <a:schemeClr val="bg2"/>
                </a:solidFill>
              </a:defRPr>
            </a:lvl1pPr>
          </a:lstStyle>
          <a:p>
            <a:r>
              <a:rPr lang="en-AU" dirty="0"/>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lvl1pPr>
              <a:defRPr>
                <a:solidFill>
                  <a:schemeClr val="bg1"/>
                </a:solidFill>
              </a:defRPr>
            </a:lvl1pPr>
          </a:lstStyle>
          <a:p>
            <a:endParaRPr lang="en-AU" dirty="0"/>
          </a:p>
        </p:txBody>
      </p:sp>
    </p:spTree>
    <p:extLst>
      <p:ext uri="{BB962C8B-B14F-4D97-AF65-F5344CB8AC3E}">
        <p14:creationId xmlns:p14="http://schemas.microsoft.com/office/powerpoint/2010/main" val="2607652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4469904" cy="5759450"/>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5"/>
            <a:ext cx="6913166" cy="5759450"/>
          </a:xfrm>
        </p:spPr>
        <p:txBody>
          <a:bodyPr/>
          <a:lstStyle/>
          <a:p>
            <a:endParaRPr lang="en-AU"/>
          </a:p>
        </p:txBody>
      </p:sp>
    </p:spTree>
    <p:extLst>
      <p:ext uri="{BB962C8B-B14F-4D97-AF65-F5344CB8AC3E}">
        <p14:creationId xmlns:p14="http://schemas.microsoft.com/office/powerpoint/2010/main" val="42002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hart 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600AF4-3155-8CEC-733C-BBF8312EEA9B}"/>
              </a:ext>
            </a:extLst>
          </p:cNvPr>
          <p:cNvSpPr/>
          <p:nvPr userDrawn="1"/>
        </p:nvSpPr>
        <p:spPr>
          <a:xfrm>
            <a:off x="367208" y="513270"/>
            <a:ext cx="4469904" cy="5759449"/>
          </a:xfrm>
          <a:prstGeom prst="roundRect">
            <a:avLst>
              <a:gd name="adj" fmla="val 62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548481" y="692695"/>
            <a:ext cx="4107359" cy="5400601"/>
          </a:xfrm>
          <a:ln>
            <a:noFill/>
          </a:ln>
        </p:spPr>
        <p:txBody>
          <a:bodyPr anchor="ctr"/>
          <a:lstStyle>
            <a:lvl1pPr>
              <a:defRPr>
                <a:solidFill>
                  <a:schemeClr val="bg1"/>
                </a:solidFill>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5231904" y="549275"/>
            <a:ext cx="6625134" cy="5759450"/>
          </a:xfrm>
        </p:spPr>
        <p:txBody>
          <a:bodyPr/>
          <a:lstStyle/>
          <a:p>
            <a:endParaRPr lang="en-AU"/>
          </a:p>
        </p:txBody>
      </p:sp>
    </p:spTree>
    <p:extLst>
      <p:ext uri="{BB962C8B-B14F-4D97-AF65-F5344CB8AC3E}">
        <p14:creationId xmlns:p14="http://schemas.microsoft.com/office/powerpoint/2010/main" val="22316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hart 3">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7372968" y="549275"/>
            <a:ext cx="4469904" cy="5759450"/>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9128" y="549275"/>
            <a:ext cx="6913166" cy="5759450"/>
          </a:xfrm>
        </p:spPr>
        <p:txBody>
          <a:bodyPr/>
          <a:lstStyle/>
          <a:p>
            <a:endParaRPr lang="en-AU"/>
          </a:p>
        </p:txBody>
      </p:sp>
    </p:spTree>
    <p:extLst>
      <p:ext uri="{BB962C8B-B14F-4D97-AF65-F5344CB8AC3E}">
        <p14:creationId xmlns:p14="http://schemas.microsoft.com/office/powerpoint/2010/main" val="30538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chart 4">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2843665" cy="5759450"/>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287688" y="549275"/>
            <a:ext cx="8569350" cy="5759450"/>
          </a:xfrm>
        </p:spPr>
        <p:txBody>
          <a:bodyPr/>
          <a:lstStyle/>
          <a:p>
            <a:endParaRPr lang="en-AU"/>
          </a:p>
        </p:txBody>
      </p:sp>
    </p:spTree>
    <p:extLst>
      <p:ext uri="{BB962C8B-B14F-4D97-AF65-F5344CB8AC3E}">
        <p14:creationId xmlns:p14="http://schemas.microsoft.com/office/powerpoint/2010/main" val="22394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5">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9013373" y="549275"/>
            <a:ext cx="2843665" cy="5759450"/>
          </a:xfrm>
        </p:spPr>
        <p:txBody>
          <a:bodyPr/>
          <a:lstStyle>
            <a:lvl1pPr>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6791" y="562341"/>
            <a:ext cx="8569350" cy="5759450"/>
          </a:xfrm>
        </p:spPr>
        <p:txBody>
          <a:bodyPr/>
          <a:lstStyle/>
          <a:p>
            <a:endParaRPr lang="en-AU"/>
          </a:p>
        </p:txBody>
      </p:sp>
    </p:spTree>
    <p:extLst>
      <p:ext uri="{BB962C8B-B14F-4D97-AF65-F5344CB8AC3E}">
        <p14:creationId xmlns:p14="http://schemas.microsoft.com/office/powerpoint/2010/main" val="32224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image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92946E-9F7D-71CD-D03E-9E8CFA675FBB}"/>
              </a:ext>
            </a:extLst>
          </p:cNvPr>
          <p:cNvSpPr>
            <a:spLocks noGrp="1"/>
          </p:cNvSpPr>
          <p:nvPr>
            <p:ph type="body" sz="quarter" idx="15"/>
          </p:nvPr>
        </p:nvSpPr>
        <p:spPr>
          <a:xfrm>
            <a:off x="5519738" y="549275"/>
            <a:ext cx="6337300" cy="5759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4991011" cy="1992843"/>
          </a:xfrm>
        </p:spPr>
        <p:txBody>
          <a:bodyPr anchor="ctr">
            <a:normAutofit/>
          </a:bodyPr>
          <a:lstStyle>
            <a:lvl1pPr>
              <a:defRPr sz="4400"/>
            </a:lvl1pPr>
          </a:lstStyle>
          <a:p>
            <a:r>
              <a:rPr lang="en-US" dirty="0"/>
              <a:t>Title Here</a:t>
            </a:r>
            <a:endParaRPr lang="en-AU" dirty="0"/>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636912"/>
            <a:ext cx="4991011" cy="3674315"/>
          </a:xfrm>
        </p:spPr>
        <p:txBody>
          <a:bodyPr/>
          <a:lstStyle/>
          <a:p>
            <a:r>
              <a:rPr lang="en-GB"/>
              <a:t>Click icon to add picture</a:t>
            </a:r>
            <a:endParaRPr lang="en-AU"/>
          </a:p>
        </p:txBody>
      </p:sp>
    </p:spTree>
    <p:extLst>
      <p:ext uri="{BB962C8B-B14F-4D97-AF65-F5344CB8AC3E}">
        <p14:creationId xmlns:p14="http://schemas.microsoft.com/office/powerpoint/2010/main" val="17280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C84B-5ECC-CE2B-0D7A-FA6AFF3687C8}"/>
              </a:ext>
            </a:extLst>
          </p:cNvPr>
          <p:cNvSpPr>
            <a:spLocks noGrp="1"/>
          </p:cNvSpPr>
          <p:nvPr>
            <p:ph type="title"/>
          </p:nvPr>
        </p:nvSpPr>
        <p:spPr>
          <a:xfrm>
            <a:off x="339902" y="549275"/>
            <a:ext cx="11517135" cy="1325563"/>
          </a:xfrm>
        </p:spPr>
        <p:txBody>
          <a:bodyPr/>
          <a:lstStyle/>
          <a:p>
            <a:r>
              <a:rPr lang="en-US"/>
              <a:t>Click to edit Master title style</a:t>
            </a:r>
            <a:endParaRPr lang="en-AU"/>
          </a:p>
        </p:txBody>
      </p:sp>
      <p:sp>
        <p:nvSpPr>
          <p:cNvPr id="7" name="Chart Placeholder 6">
            <a:extLst>
              <a:ext uri="{FF2B5EF4-FFF2-40B4-BE49-F238E27FC236}">
                <a16:creationId xmlns:a16="http://schemas.microsoft.com/office/drawing/2014/main" id="{4A048F91-4AB6-314C-96FC-BD61AC2D6484}"/>
              </a:ext>
            </a:extLst>
          </p:cNvPr>
          <p:cNvSpPr>
            <a:spLocks noGrp="1"/>
          </p:cNvSpPr>
          <p:nvPr>
            <p:ph type="chart" sz="quarter" idx="10"/>
          </p:nvPr>
        </p:nvSpPr>
        <p:spPr>
          <a:xfrm>
            <a:off x="334963" y="1988839"/>
            <a:ext cx="5616575" cy="4319885"/>
          </a:xfrm>
        </p:spPr>
        <p:txBody>
          <a:bodyPr/>
          <a:lstStyle/>
          <a:p>
            <a:endParaRPr lang="en-AU"/>
          </a:p>
        </p:txBody>
      </p:sp>
      <p:sp>
        <p:nvSpPr>
          <p:cNvPr id="9" name="Chart Placeholder 8">
            <a:extLst>
              <a:ext uri="{FF2B5EF4-FFF2-40B4-BE49-F238E27FC236}">
                <a16:creationId xmlns:a16="http://schemas.microsoft.com/office/drawing/2014/main" id="{22209D3E-F05B-7F9F-8285-865EC0A04618}"/>
              </a:ext>
            </a:extLst>
          </p:cNvPr>
          <p:cNvSpPr>
            <a:spLocks noGrp="1"/>
          </p:cNvSpPr>
          <p:nvPr>
            <p:ph type="chart" sz="quarter" idx="11"/>
          </p:nvPr>
        </p:nvSpPr>
        <p:spPr>
          <a:xfrm>
            <a:off x="6218765" y="1988838"/>
            <a:ext cx="5616575" cy="4319885"/>
          </a:xfrm>
        </p:spPr>
        <p:txBody>
          <a:bodyPr/>
          <a:lstStyle/>
          <a:p>
            <a:endParaRPr lang="en-AU"/>
          </a:p>
        </p:txBody>
      </p:sp>
    </p:spTree>
    <p:extLst>
      <p:ext uri="{BB962C8B-B14F-4D97-AF65-F5344CB8AC3E}">
        <p14:creationId xmlns:p14="http://schemas.microsoft.com/office/powerpoint/2010/main" val="29610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only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p>
            <a:endParaRPr lang="en-AU"/>
          </a:p>
        </p:txBody>
      </p:sp>
    </p:spTree>
    <p:extLst>
      <p:ext uri="{BB962C8B-B14F-4D97-AF65-F5344CB8AC3E}">
        <p14:creationId xmlns:p14="http://schemas.microsoft.com/office/powerpoint/2010/main" val="36366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only 2">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30370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lvl1pPr>
          </a:lstStyle>
          <a:p>
            <a:r>
              <a:rPr lang="en-US" dirty="0"/>
              <a:t>Title</a:t>
            </a:r>
            <a:endParaRPr lang="en-AU" dirty="0"/>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close-up of a black background&#10;&#10;Description automatically generated">
            <a:extLst>
              <a:ext uri="{FF2B5EF4-FFF2-40B4-BE49-F238E27FC236}">
                <a16:creationId xmlns:a16="http://schemas.microsoft.com/office/drawing/2014/main" id="{A39C9020-A19B-329E-5190-73CAD246A1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40253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4E1976-E8DF-F674-4380-C869DCA0DC6A}"/>
              </a:ext>
            </a:extLst>
          </p:cNvPr>
          <p:cNvSpPr>
            <a:spLocks noGrp="1"/>
          </p:cNvSpPr>
          <p:nvPr>
            <p:ph type="pic" sz="quarter" idx="13"/>
          </p:nvPr>
        </p:nvSpPr>
        <p:spPr>
          <a:xfrm>
            <a:off x="3216275" y="1484313"/>
            <a:ext cx="5394325" cy="5373687"/>
          </a:xfrm>
          <a:noFill/>
        </p:spPr>
        <p:txBody>
          <a:bodyPr/>
          <a:lstStyle>
            <a:lvl1pPr>
              <a:defRPr>
                <a:solidFill>
                  <a:schemeClr val="tx2">
                    <a:alpha val="48000"/>
                  </a:schemeClr>
                </a:solidFill>
              </a:defRPr>
            </a:lvl1pPr>
          </a:lstStyle>
          <a:p>
            <a:endParaRPr lang="en-AU" dirty="0"/>
          </a:p>
        </p:txBody>
      </p:sp>
      <p:sp>
        <p:nvSpPr>
          <p:cNvPr id="2" name="Title 1">
            <a:extLst>
              <a:ext uri="{FF2B5EF4-FFF2-40B4-BE49-F238E27FC236}">
                <a16:creationId xmlns:a16="http://schemas.microsoft.com/office/drawing/2014/main" id="{F4953722-4797-CBB6-40F0-AFBA6D4A8DA3}"/>
              </a:ext>
            </a:extLst>
          </p:cNvPr>
          <p:cNvSpPr>
            <a:spLocks noGrp="1"/>
          </p:cNvSpPr>
          <p:nvPr>
            <p:ph type="title"/>
          </p:nvPr>
        </p:nvSpPr>
        <p:spPr>
          <a:xfrm>
            <a:off x="2423592" y="2766219"/>
            <a:ext cx="7344816" cy="1325563"/>
          </a:xfrm>
        </p:spPr>
        <p:txBody>
          <a:bodyPr/>
          <a:lstStyle>
            <a:lvl1pPr algn="ctr">
              <a:defRPr/>
            </a:lvl1pPr>
          </a:lstStyle>
          <a:p>
            <a:r>
              <a:rPr lang="en-US"/>
              <a:t>Click to edit Master title style</a:t>
            </a:r>
            <a:endParaRPr lang="en-AU"/>
          </a:p>
        </p:txBody>
      </p:sp>
      <p:pic>
        <p:nvPicPr>
          <p:cNvPr id="4" name="Picture 3" descr="A close-up of a black background&#10;&#10;Description automatically generated">
            <a:extLst>
              <a:ext uri="{FF2B5EF4-FFF2-40B4-BE49-F238E27FC236}">
                <a16:creationId xmlns:a16="http://schemas.microsoft.com/office/drawing/2014/main" id="{92920348-FFD6-D6D4-6531-31CBC7C7A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22736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ag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dirty="0"/>
              <a:t>Title</a:t>
            </a:r>
            <a:endParaRPr lang="en-AU" dirty="0"/>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4347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age 4">
    <p:bg>
      <p:bgPr>
        <a:solidFill>
          <a:schemeClr val="accent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330D18-9207-3E95-45EA-EE7D041105BC}"/>
              </a:ext>
            </a:extLst>
          </p:cNvPr>
          <p:cNvSpPr/>
          <p:nvPr userDrawn="1"/>
        </p:nvSpPr>
        <p:spPr>
          <a:xfrm>
            <a:off x="6384033" y="1556792"/>
            <a:ext cx="5473006" cy="4751933"/>
          </a:xfrm>
          <a:prstGeom prst="round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dirty="0"/>
              <a:t>Title</a:t>
            </a:r>
            <a:endParaRPr lang="en-AU" dirty="0"/>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744842" y="1816299"/>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0474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age 5">
    <p:bg>
      <p:bgPr>
        <a:solidFill>
          <a:schemeClr val="accent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7204030" y="958508"/>
            <a:ext cx="4631112" cy="5206498"/>
          </a:xfrm>
          <a:custGeom>
            <a:avLst/>
            <a:gdLst>
              <a:gd name="connsiteX0" fmla="*/ 0 w 4631112"/>
              <a:gd name="connsiteY0" fmla="*/ 378408 h 5206498"/>
              <a:gd name="connsiteX1" fmla="*/ 378408 w 4631112"/>
              <a:gd name="connsiteY1" fmla="*/ 0 h 5206498"/>
              <a:gd name="connsiteX2" fmla="*/ 4252704 w 4631112"/>
              <a:gd name="connsiteY2" fmla="*/ 0 h 5206498"/>
              <a:gd name="connsiteX3" fmla="*/ 4631112 w 4631112"/>
              <a:gd name="connsiteY3" fmla="*/ 378408 h 5206498"/>
              <a:gd name="connsiteX4" fmla="*/ 4631112 w 4631112"/>
              <a:gd name="connsiteY4" fmla="*/ 4828090 h 5206498"/>
              <a:gd name="connsiteX5" fmla="*/ 4252704 w 4631112"/>
              <a:gd name="connsiteY5" fmla="*/ 5206498 h 5206498"/>
              <a:gd name="connsiteX6" fmla="*/ 378408 w 4631112"/>
              <a:gd name="connsiteY6" fmla="*/ 5206498 h 5206498"/>
              <a:gd name="connsiteX7" fmla="*/ 0 w 4631112"/>
              <a:gd name="connsiteY7" fmla="*/ 4828090 h 5206498"/>
              <a:gd name="connsiteX8" fmla="*/ 0 w 4631112"/>
              <a:gd name="connsiteY8" fmla="*/ 378408 h 52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1112" h="5206498" fill="none" extrusionOk="0">
                <a:moveTo>
                  <a:pt x="0" y="378408"/>
                </a:moveTo>
                <a:cubicBezTo>
                  <a:pt x="1095" y="199053"/>
                  <a:pt x="174429" y="8409"/>
                  <a:pt x="378408" y="0"/>
                </a:cubicBezTo>
                <a:cubicBezTo>
                  <a:pt x="2214707" y="72427"/>
                  <a:pt x="2701005" y="61419"/>
                  <a:pt x="4252704" y="0"/>
                </a:cubicBezTo>
                <a:cubicBezTo>
                  <a:pt x="4456941" y="-32709"/>
                  <a:pt x="4598336" y="159505"/>
                  <a:pt x="4631112" y="378408"/>
                </a:cubicBezTo>
                <a:cubicBezTo>
                  <a:pt x="4731988" y="2340684"/>
                  <a:pt x="4523799" y="3113074"/>
                  <a:pt x="4631112" y="4828090"/>
                </a:cubicBezTo>
                <a:cubicBezTo>
                  <a:pt x="4638777" y="4998175"/>
                  <a:pt x="4439038" y="5181101"/>
                  <a:pt x="4252704" y="5206498"/>
                </a:cubicBezTo>
                <a:cubicBezTo>
                  <a:pt x="3348584" y="5236325"/>
                  <a:pt x="1195649" y="5127192"/>
                  <a:pt x="378408" y="5206498"/>
                </a:cubicBezTo>
                <a:cubicBezTo>
                  <a:pt x="173773" y="5206006"/>
                  <a:pt x="-34095" y="5043821"/>
                  <a:pt x="0" y="4828090"/>
                </a:cubicBezTo>
                <a:cubicBezTo>
                  <a:pt x="50037" y="4378942"/>
                  <a:pt x="770" y="2280745"/>
                  <a:pt x="0" y="378408"/>
                </a:cubicBezTo>
                <a:close/>
              </a:path>
              <a:path w="4631112" h="5206498" stroke="0" extrusionOk="0">
                <a:moveTo>
                  <a:pt x="0" y="378408"/>
                </a:moveTo>
                <a:cubicBezTo>
                  <a:pt x="2557" y="170116"/>
                  <a:pt x="181862" y="25924"/>
                  <a:pt x="378408" y="0"/>
                </a:cubicBezTo>
                <a:cubicBezTo>
                  <a:pt x="854006" y="123000"/>
                  <a:pt x="3359798" y="-96860"/>
                  <a:pt x="4252704" y="0"/>
                </a:cubicBezTo>
                <a:cubicBezTo>
                  <a:pt x="4456809" y="-3723"/>
                  <a:pt x="4649089" y="133177"/>
                  <a:pt x="4631112" y="378408"/>
                </a:cubicBezTo>
                <a:cubicBezTo>
                  <a:pt x="4634285" y="1553413"/>
                  <a:pt x="4725379" y="3806003"/>
                  <a:pt x="4631112" y="4828090"/>
                </a:cubicBezTo>
                <a:cubicBezTo>
                  <a:pt x="4626778" y="5038649"/>
                  <a:pt x="4440114" y="5202966"/>
                  <a:pt x="4252704" y="5206498"/>
                </a:cubicBezTo>
                <a:cubicBezTo>
                  <a:pt x="3451769" y="5045791"/>
                  <a:pt x="1186691" y="5246165"/>
                  <a:pt x="378408" y="5206498"/>
                </a:cubicBezTo>
                <a:cubicBezTo>
                  <a:pt x="164572" y="5205519"/>
                  <a:pt x="-27738" y="5024513"/>
                  <a:pt x="0" y="4828090"/>
                </a:cubicBezTo>
                <a:cubicBezTo>
                  <a:pt x="32216" y="4262895"/>
                  <a:pt x="57206" y="2417738"/>
                  <a:pt x="0" y="378408"/>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8AC22EC6-210C-3A54-ED82-84EE450314F2}"/>
              </a:ext>
            </a:extLst>
          </p:cNvPr>
          <p:cNvSpPr/>
          <p:nvPr userDrawn="1"/>
        </p:nvSpPr>
        <p:spPr>
          <a:xfrm rot="10800000">
            <a:off x="7299215" y="1030367"/>
            <a:ext cx="4440741" cy="5062779"/>
          </a:xfrm>
          <a:custGeom>
            <a:avLst/>
            <a:gdLst>
              <a:gd name="connsiteX0" fmla="*/ 0 w 4440741"/>
              <a:gd name="connsiteY0" fmla="*/ 362853 h 5062779"/>
              <a:gd name="connsiteX1" fmla="*/ 362853 w 4440741"/>
              <a:gd name="connsiteY1" fmla="*/ 0 h 5062779"/>
              <a:gd name="connsiteX2" fmla="*/ 4077888 w 4440741"/>
              <a:gd name="connsiteY2" fmla="*/ 0 h 5062779"/>
              <a:gd name="connsiteX3" fmla="*/ 4440741 w 4440741"/>
              <a:gd name="connsiteY3" fmla="*/ 362853 h 5062779"/>
              <a:gd name="connsiteX4" fmla="*/ 4440741 w 4440741"/>
              <a:gd name="connsiteY4" fmla="*/ 4699926 h 5062779"/>
              <a:gd name="connsiteX5" fmla="*/ 4077888 w 4440741"/>
              <a:gd name="connsiteY5" fmla="*/ 5062779 h 5062779"/>
              <a:gd name="connsiteX6" fmla="*/ 362853 w 4440741"/>
              <a:gd name="connsiteY6" fmla="*/ 5062779 h 5062779"/>
              <a:gd name="connsiteX7" fmla="*/ 0 w 4440741"/>
              <a:gd name="connsiteY7" fmla="*/ 4699926 h 5062779"/>
              <a:gd name="connsiteX8" fmla="*/ 0 w 4440741"/>
              <a:gd name="connsiteY8" fmla="*/ 362853 h 506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741" h="5062779" fill="none" extrusionOk="0">
                <a:moveTo>
                  <a:pt x="0" y="362853"/>
                </a:moveTo>
                <a:cubicBezTo>
                  <a:pt x="717" y="181869"/>
                  <a:pt x="180301" y="29951"/>
                  <a:pt x="362853" y="0"/>
                </a:cubicBezTo>
                <a:cubicBezTo>
                  <a:pt x="1678643" y="72427"/>
                  <a:pt x="3558254" y="61419"/>
                  <a:pt x="4077888" y="0"/>
                </a:cubicBezTo>
                <a:cubicBezTo>
                  <a:pt x="4274720" y="-24549"/>
                  <a:pt x="4408098" y="152581"/>
                  <a:pt x="4440741" y="362853"/>
                </a:cubicBezTo>
                <a:cubicBezTo>
                  <a:pt x="4541617" y="1045847"/>
                  <a:pt x="4333428" y="3775964"/>
                  <a:pt x="4440741" y="4699926"/>
                </a:cubicBezTo>
                <a:cubicBezTo>
                  <a:pt x="4447223" y="4867426"/>
                  <a:pt x="4269917" y="5053397"/>
                  <a:pt x="4077888" y="5062779"/>
                </a:cubicBezTo>
                <a:cubicBezTo>
                  <a:pt x="3378230" y="5092606"/>
                  <a:pt x="814729" y="4983473"/>
                  <a:pt x="362853" y="5062779"/>
                </a:cubicBezTo>
                <a:cubicBezTo>
                  <a:pt x="177758" y="5061049"/>
                  <a:pt x="-3241" y="4900965"/>
                  <a:pt x="0" y="4699926"/>
                </a:cubicBezTo>
                <a:cubicBezTo>
                  <a:pt x="50037" y="3235442"/>
                  <a:pt x="770" y="1691820"/>
                  <a:pt x="0" y="362853"/>
                </a:cubicBezTo>
                <a:close/>
              </a:path>
              <a:path w="4440741" h="5062779" stroke="0" extrusionOk="0">
                <a:moveTo>
                  <a:pt x="0" y="362853"/>
                </a:moveTo>
                <a:cubicBezTo>
                  <a:pt x="13727" y="166197"/>
                  <a:pt x="169950" y="15616"/>
                  <a:pt x="362853" y="0"/>
                </a:cubicBezTo>
                <a:cubicBezTo>
                  <a:pt x="801712" y="123000"/>
                  <a:pt x="3537770" y="-96860"/>
                  <a:pt x="4077888" y="0"/>
                </a:cubicBezTo>
                <a:cubicBezTo>
                  <a:pt x="4273705" y="-3491"/>
                  <a:pt x="4454745" y="134222"/>
                  <a:pt x="4440741" y="362853"/>
                </a:cubicBezTo>
                <a:cubicBezTo>
                  <a:pt x="4443914" y="1427104"/>
                  <a:pt x="4535008" y="2755932"/>
                  <a:pt x="4440741" y="4699926"/>
                </a:cubicBezTo>
                <a:cubicBezTo>
                  <a:pt x="4415141" y="4909598"/>
                  <a:pt x="4269553" y="5061350"/>
                  <a:pt x="4077888" y="5062779"/>
                </a:cubicBezTo>
                <a:cubicBezTo>
                  <a:pt x="3401343" y="4902072"/>
                  <a:pt x="1260542" y="5102446"/>
                  <a:pt x="362853" y="5062779"/>
                </a:cubicBezTo>
                <a:cubicBezTo>
                  <a:pt x="147090" y="5059676"/>
                  <a:pt x="-16408" y="4892890"/>
                  <a:pt x="0" y="4699926"/>
                </a:cubicBezTo>
                <a:cubicBezTo>
                  <a:pt x="32216" y="2974858"/>
                  <a:pt x="57206" y="1983207"/>
                  <a:pt x="0" y="362853"/>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bg1"/>
                </a:solidFill>
              </a:defRPr>
            </a:lvl1pPr>
          </a:lstStyle>
          <a:p>
            <a:r>
              <a:rPr lang="en-US" dirty="0"/>
              <a:t>Title</a:t>
            </a:r>
            <a:endParaRPr lang="en-AU" dirty="0"/>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139800" y="1102227"/>
            <a:ext cx="4631113" cy="4919061"/>
          </a:xfrm>
        </p:spPr>
        <p:txBody>
          <a:bodyPr/>
          <a:lstStyle/>
          <a:p>
            <a:endParaRPr lang="en-AU" dirty="0"/>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chemeClr val="accent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Subtitle</a:t>
            </a:r>
            <a:endParaRPr lang="en-AU" dirty="0"/>
          </a:p>
        </p:txBody>
      </p:sp>
      <p:pic>
        <p:nvPicPr>
          <p:cNvPr id="20" name="Picture 19" descr="A black background with grey text&#10;&#10;Description automatically generated">
            <a:extLst>
              <a:ext uri="{FF2B5EF4-FFF2-40B4-BE49-F238E27FC236}">
                <a16:creationId xmlns:a16="http://schemas.microsoft.com/office/drawing/2014/main" id="{9BDE9FDA-8BF6-0AC9-AD72-48B8896CD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327955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ag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accent2"/>
                </a:solidFill>
              </a:defRPr>
            </a:lvl1pPr>
          </a:lstStyle>
          <a:p>
            <a:r>
              <a:rPr lang="en-US" dirty="0"/>
              <a:t>Title</a:t>
            </a:r>
            <a:endParaRPr lang="en-AU" dirty="0"/>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017938" y="1102227"/>
            <a:ext cx="4752975" cy="5206498"/>
          </a:xfrm>
        </p:spPr>
        <p:txBody>
          <a:bodyPr/>
          <a:lstStyle/>
          <a:p>
            <a:endParaRPr lang="en-AU"/>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rgbClr val="636C7F"/>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Subtitle</a:t>
            </a:r>
            <a:endParaRPr lang="en-AU" dirty="0"/>
          </a:p>
        </p:txBody>
      </p:sp>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6865742" y="957618"/>
            <a:ext cx="4887739" cy="5495718"/>
          </a:xfrm>
          <a:custGeom>
            <a:avLst/>
            <a:gdLst>
              <a:gd name="connsiteX0" fmla="*/ 0 w 4887739"/>
              <a:gd name="connsiteY0" fmla="*/ 399377 h 5495718"/>
              <a:gd name="connsiteX1" fmla="*/ 399377 w 4887739"/>
              <a:gd name="connsiteY1" fmla="*/ 0 h 5495718"/>
              <a:gd name="connsiteX2" fmla="*/ 4488362 w 4887739"/>
              <a:gd name="connsiteY2" fmla="*/ 0 h 5495718"/>
              <a:gd name="connsiteX3" fmla="*/ 4887739 w 4887739"/>
              <a:gd name="connsiteY3" fmla="*/ 399377 h 5495718"/>
              <a:gd name="connsiteX4" fmla="*/ 4887739 w 4887739"/>
              <a:gd name="connsiteY4" fmla="*/ 5096341 h 5495718"/>
              <a:gd name="connsiteX5" fmla="*/ 4488362 w 4887739"/>
              <a:gd name="connsiteY5" fmla="*/ 5495718 h 5495718"/>
              <a:gd name="connsiteX6" fmla="*/ 399377 w 4887739"/>
              <a:gd name="connsiteY6" fmla="*/ 5495718 h 5495718"/>
              <a:gd name="connsiteX7" fmla="*/ 0 w 4887739"/>
              <a:gd name="connsiteY7" fmla="*/ 5096341 h 5495718"/>
              <a:gd name="connsiteX8" fmla="*/ 0 w 4887739"/>
              <a:gd name="connsiteY8" fmla="*/ 399377 h 549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7739" h="5495718" extrusionOk="0">
                <a:moveTo>
                  <a:pt x="0" y="399377"/>
                </a:moveTo>
                <a:cubicBezTo>
                  <a:pt x="15998" y="183168"/>
                  <a:pt x="180471" y="3467"/>
                  <a:pt x="399377" y="0"/>
                </a:cubicBezTo>
                <a:cubicBezTo>
                  <a:pt x="2192496" y="123000"/>
                  <a:pt x="2912844" y="-96860"/>
                  <a:pt x="4488362" y="0"/>
                </a:cubicBezTo>
                <a:cubicBezTo>
                  <a:pt x="4685461" y="-17889"/>
                  <a:pt x="4896759" y="160622"/>
                  <a:pt x="4887739" y="399377"/>
                </a:cubicBezTo>
                <a:cubicBezTo>
                  <a:pt x="4890912" y="1148356"/>
                  <a:pt x="4982006" y="3439908"/>
                  <a:pt x="4887739" y="5096341"/>
                </a:cubicBezTo>
                <a:cubicBezTo>
                  <a:pt x="4851002" y="5330220"/>
                  <a:pt x="4668564" y="5489111"/>
                  <a:pt x="4488362" y="5495718"/>
                </a:cubicBezTo>
                <a:cubicBezTo>
                  <a:pt x="3705862" y="5335011"/>
                  <a:pt x="1822341" y="5535385"/>
                  <a:pt x="399377" y="5495718"/>
                </a:cubicBezTo>
                <a:cubicBezTo>
                  <a:pt x="158624" y="5491642"/>
                  <a:pt x="-24540" y="5305794"/>
                  <a:pt x="0" y="5096341"/>
                </a:cubicBezTo>
                <a:cubicBezTo>
                  <a:pt x="32216" y="3320577"/>
                  <a:pt x="57206" y="1213191"/>
                  <a:pt x="0" y="399377"/>
                </a:cubicBezTo>
                <a:close/>
              </a:path>
            </a:pathLst>
          </a:custGeom>
          <a:noFill/>
          <a:ln w="76200">
            <a:solidFill>
              <a:schemeClr val="accent4"/>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97705491-921D-D1AB-C0F0-0686F6EA5273}"/>
              </a:ext>
            </a:extLst>
          </p:cNvPr>
          <p:cNvSpPr/>
          <p:nvPr userDrawn="1"/>
        </p:nvSpPr>
        <p:spPr>
          <a:xfrm rot="16200000">
            <a:off x="6791177" y="1328980"/>
            <a:ext cx="5206497" cy="4752975"/>
          </a:xfrm>
          <a:custGeom>
            <a:avLst/>
            <a:gdLst>
              <a:gd name="connsiteX0" fmla="*/ 0 w 5206497"/>
              <a:gd name="connsiteY0" fmla="*/ 388366 h 4752975"/>
              <a:gd name="connsiteX1" fmla="*/ 388366 w 5206497"/>
              <a:gd name="connsiteY1" fmla="*/ 0 h 4752975"/>
              <a:gd name="connsiteX2" fmla="*/ 4818131 w 5206497"/>
              <a:gd name="connsiteY2" fmla="*/ 0 h 4752975"/>
              <a:gd name="connsiteX3" fmla="*/ 5206497 w 5206497"/>
              <a:gd name="connsiteY3" fmla="*/ 388366 h 4752975"/>
              <a:gd name="connsiteX4" fmla="*/ 5206497 w 5206497"/>
              <a:gd name="connsiteY4" fmla="*/ 4364609 h 4752975"/>
              <a:gd name="connsiteX5" fmla="*/ 4818131 w 5206497"/>
              <a:gd name="connsiteY5" fmla="*/ 4752975 h 4752975"/>
              <a:gd name="connsiteX6" fmla="*/ 388366 w 5206497"/>
              <a:gd name="connsiteY6" fmla="*/ 4752975 h 4752975"/>
              <a:gd name="connsiteX7" fmla="*/ 0 w 5206497"/>
              <a:gd name="connsiteY7" fmla="*/ 4364609 h 4752975"/>
              <a:gd name="connsiteX8" fmla="*/ 0 w 5206497"/>
              <a:gd name="connsiteY8" fmla="*/ 388366 h 47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6497" h="4752975" extrusionOk="0">
                <a:moveTo>
                  <a:pt x="0" y="388366"/>
                </a:moveTo>
                <a:cubicBezTo>
                  <a:pt x="13292" y="177500"/>
                  <a:pt x="191554" y="36829"/>
                  <a:pt x="388366" y="0"/>
                </a:cubicBezTo>
                <a:cubicBezTo>
                  <a:pt x="1124918" y="123000"/>
                  <a:pt x="2775759" y="-96860"/>
                  <a:pt x="4818131" y="0"/>
                </a:cubicBezTo>
                <a:cubicBezTo>
                  <a:pt x="5008512" y="-18374"/>
                  <a:pt x="5216534" y="153641"/>
                  <a:pt x="5206497" y="388366"/>
                </a:cubicBezTo>
                <a:cubicBezTo>
                  <a:pt x="5209670" y="2217437"/>
                  <a:pt x="5300764" y="3899194"/>
                  <a:pt x="5206497" y="4364609"/>
                </a:cubicBezTo>
                <a:cubicBezTo>
                  <a:pt x="5188600" y="4585582"/>
                  <a:pt x="5011900" y="4749584"/>
                  <a:pt x="4818131" y="4752975"/>
                </a:cubicBezTo>
                <a:cubicBezTo>
                  <a:pt x="2922530" y="4592268"/>
                  <a:pt x="2391103" y="4792642"/>
                  <a:pt x="388366" y="4752975"/>
                </a:cubicBezTo>
                <a:cubicBezTo>
                  <a:pt x="156818" y="4749529"/>
                  <a:pt x="-2437" y="4577994"/>
                  <a:pt x="0" y="4364609"/>
                </a:cubicBezTo>
                <a:cubicBezTo>
                  <a:pt x="32216" y="3694486"/>
                  <a:pt x="57206" y="2002747"/>
                  <a:pt x="0" y="388366"/>
                </a:cubicBezTo>
                <a:close/>
              </a:path>
            </a:pathLst>
          </a:custGeom>
          <a:noFill/>
          <a:ln w="76200">
            <a:solidFill>
              <a:schemeClr val="accent5"/>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up of a black background&#10;&#10;Description automatically generated">
            <a:extLst>
              <a:ext uri="{FF2B5EF4-FFF2-40B4-BE49-F238E27FC236}">
                <a16:creationId xmlns:a16="http://schemas.microsoft.com/office/drawing/2014/main" id="{B5ED3294-319D-1C0D-5D6E-DE6D22844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6529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E304-B025-CB8C-270A-8968012610F8}"/>
              </a:ext>
            </a:extLst>
          </p:cNvPr>
          <p:cNvSpPr>
            <a:spLocks noGrp="1" noRot="1" noMove="1" noResize="1" noEditPoints="1" noAdjustHandles="1" noChangeArrowheads="1" noChangeShapeType="1"/>
          </p:cNvSpPr>
          <p:nvPr>
            <p:ph type="title" hasCustomPrompt="1"/>
          </p:nvPr>
        </p:nvSpPr>
        <p:spPr>
          <a:xfrm>
            <a:off x="6507501" y="1104619"/>
            <a:ext cx="4609728" cy="1296144"/>
          </a:xfrm>
        </p:spPr>
        <p:txBody>
          <a:bodyPr/>
          <a:lstStyle>
            <a:lvl1pPr>
              <a:defRPr>
                <a:solidFill>
                  <a:schemeClr val="accent5"/>
                </a:solidFill>
              </a:defRPr>
            </a:lvl1pPr>
          </a:lstStyle>
          <a:p>
            <a:r>
              <a:rPr lang="en-US" dirty="0"/>
              <a:t>Contact Us</a:t>
            </a:r>
            <a:endParaRPr lang="en-AU" dirty="0"/>
          </a:p>
        </p:txBody>
      </p:sp>
      <p:pic>
        <p:nvPicPr>
          <p:cNvPr id="9" name="Picture 8" descr="A white envelope in a green circle&#10;&#10;Description automatically generated">
            <a:extLst>
              <a:ext uri="{FF2B5EF4-FFF2-40B4-BE49-F238E27FC236}">
                <a16:creationId xmlns:a16="http://schemas.microsoft.com/office/drawing/2014/main" id="{FC66A371-7538-3D6E-1DC4-347E67F8654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507501" y="2780927"/>
            <a:ext cx="739809" cy="3278466"/>
          </a:xfrm>
          <a:prstGeom prst="rect">
            <a:avLst/>
          </a:prstGeom>
        </p:spPr>
      </p:pic>
      <p:sp>
        <p:nvSpPr>
          <p:cNvPr id="10" name="TextBox 9">
            <a:extLst>
              <a:ext uri="{FF2B5EF4-FFF2-40B4-BE49-F238E27FC236}">
                <a16:creationId xmlns:a16="http://schemas.microsoft.com/office/drawing/2014/main" id="{CA0B665A-9D58-C73F-A1F2-C9BCBAAED51F}"/>
              </a:ext>
            </a:extLst>
          </p:cNvPr>
          <p:cNvSpPr txBox="1">
            <a:spLocks noGrp="1" noRot="1" noMove="1" noResize="1" noEditPoints="1" noAdjustHandles="1" noChangeArrowheads="1" noChangeShapeType="1"/>
          </p:cNvSpPr>
          <p:nvPr userDrawn="1"/>
        </p:nvSpPr>
        <p:spPr>
          <a:xfrm>
            <a:off x="7339597" y="2967334"/>
            <a:ext cx="3240360" cy="461665"/>
          </a:xfrm>
          <a:prstGeom prst="rect">
            <a:avLst/>
          </a:prstGeom>
          <a:noFill/>
        </p:spPr>
        <p:txBody>
          <a:bodyPr wrap="square" rtlCol="0">
            <a:spAutoFit/>
          </a:bodyPr>
          <a:lstStyle/>
          <a:p>
            <a:r>
              <a:rPr lang="en-AU" sz="2400" dirty="0">
                <a:solidFill>
                  <a:schemeClr val="accent5"/>
                </a:solidFill>
              </a:rPr>
              <a:t>03 8839 1435</a:t>
            </a:r>
          </a:p>
        </p:txBody>
      </p:sp>
      <p:sp>
        <p:nvSpPr>
          <p:cNvPr id="12" name="TextBox 11">
            <a:extLst>
              <a:ext uri="{FF2B5EF4-FFF2-40B4-BE49-F238E27FC236}">
                <a16:creationId xmlns:a16="http://schemas.microsoft.com/office/drawing/2014/main" id="{D82E94F5-5654-D195-8A91-E66EEE3737FC}"/>
              </a:ext>
            </a:extLst>
          </p:cNvPr>
          <p:cNvSpPr txBox="1">
            <a:spLocks noGrp="1" noRot="1" noMove="1" noResize="1" noEditPoints="1" noAdjustHandles="1" noChangeArrowheads="1" noChangeShapeType="1"/>
          </p:cNvSpPr>
          <p:nvPr userDrawn="1"/>
        </p:nvSpPr>
        <p:spPr>
          <a:xfrm>
            <a:off x="7319926" y="4189327"/>
            <a:ext cx="4464496" cy="461665"/>
          </a:xfrm>
          <a:prstGeom prst="rect">
            <a:avLst/>
          </a:prstGeom>
          <a:noFill/>
        </p:spPr>
        <p:txBody>
          <a:bodyPr wrap="square">
            <a:spAutoFit/>
          </a:bodyPr>
          <a:lstStyle/>
          <a:p>
            <a:r>
              <a:rPr lang="en-AU" sz="2400" dirty="0">
                <a:solidFill>
                  <a:schemeClr val="accent5"/>
                </a:solidFill>
                <a:effectLst/>
                <a:latin typeface="+mn-lt"/>
              </a:rPr>
              <a:t>info@</a:t>
            </a:r>
            <a:r>
              <a:rPr lang="en-AU" sz="2400" kern="1200" dirty="0">
                <a:solidFill>
                  <a:schemeClr val="accent5"/>
                </a:solidFill>
                <a:latin typeface="+mn-lt"/>
                <a:ea typeface="+mn-ea"/>
                <a:cs typeface="+mn-cs"/>
              </a:rPr>
              <a:t>bequestassist</a:t>
            </a:r>
            <a:r>
              <a:rPr lang="en-AU" sz="2400" dirty="0">
                <a:solidFill>
                  <a:schemeClr val="accent5"/>
                </a:solidFill>
                <a:effectLst/>
                <a:latin typeface="+mn-lt"/>
              </a:rPr>
              <a:t>.com.au</a:t>
            </a:r>
            <a:endParaRPr lang="en-AU" sz="2400" dirty="0">
              <a:solidFill>
                <a:schemeClr val="accent5"/>
              </a:solidFill>
              <a:latin typeface="+mn-lt"/>
            </a:endParaRPr>
          </a:p>
        </p:txBody>
      </p:sp>
      <p:sp>
        <p:nvSpPr>
          <p:cNvPr id="14" name="TextBox 13">
            <a:extLst>
              <a:ext uri="{FF2B5EF4-FFF2-40B4-BE49-F238E27FC236}">
                <a16:creationId xmlns:a16="http://schemas.microsoft.com/office/drawing/2014/main" id="{0657D5C7-B763-C550-8D4C-51E851AE0B46}"/>
              </a:ext>
            </a:extLst>
          </p:cNvPr>
          <p:cNvSpPr txBox="1">
            <a:spLocks noGrp="1" noRot="1" noMove="1" noResize="1" noEditPoints="1" noAdjustHandles="1" noChangeArrowheads="1" noChangeShapeType="1"/>
          </p:cNvSpPr>
          <p:nvPr userDrawn="1"/>
        </p:nvSpPr>
        <p:spPr>
          <a:xfrm>
            <a:off x="7370237" y="5411320"/>
            <a:ext cx="4363873" cy="461665"/>
          </a:xfrm>
          <a:prstGeom prst="rect">
            <a:avLst/>
          </a:prstGeom>
          <a:noFill/>
        </p:spPr>
        <p:txBody>
          <a:bodyPr wrap="square">
            <a:spAutoFit/>
          </a:bodyPr>
          <a:lstStyle/>
          <a:p>
            <a:r>
              <a:rPr lang="en-AU" sz="2400" dirty="0">
                <a:solidFill>
                  <a:schemeClr val="accent5"/>
                </a:solidFill>
                <a:effectLst/>
                <a:latin typeface="+mn-lt"/>
              </a:rPr>
              <a:t>www.</a:t>
            </a:r>
            <a:r>
              <a:rPr lang="en-AU" sz="2400" kern="1200" dirty="0">
                <a:solidFill>
                  <a:schemeClr val="accent5"/>
                </a:solidFill>
                <a:effectLst/>
                <a:latin typeface="+mn-lt"/>
                <a:ea typeface="+mn-ea"/>
                <a:cs typeface="+mn-cs"/>
              </a:rPr>
              <a:t>bequestassist</a:t>
            </a:r>
            <a:r>
              <a:rPr lang="en-AU" sz="2400" dirty="0">
                <a:solidFill>
                  <a:schemeClr val="accent5"/>
                </a:solidFill>
                <a:effectLst/>
                <a:latin typeface="+mn-lt"/>
              </a:rPr>
              <a:t>.com.au</a:t>
            </a:r>
            <a:endParaRPr lang="en-AU" sz="2400" dirty="0">
              <a:solidFill>
                <a:schemeClr val="accent5"/>
              </a:solidFill>
              <a:latin typeface="+mn-lt"/>
            </a:endParaRPr>
          </a:p>
        </p:txBody>
      </p:sp>
      <p:sp>
        <p:nvSpPr>
          <p:cNvPr id="16" name="Picture Placeholder 15">
            <a:extLst>
              <a:ext uri="{FF2B5EF4-FFF2-40B4-BE49-F238E27FC236}">
                <a16:creationId xmlns:a16="http://schemas.microsoft.com/office/drawing/2014/main" id="{B4F9A149-59A5-D420-4F5A-389B565735AD}"/>
              </a:ext>
            </a:extLst>
          </p:cNvPr>
          <p:cNvSpPr>
            <a:spLocks noGrp="1"/>
          </p:cNvSpPr>
          <p:nvPr>
            <p:ph type="pic" sz="quarter" idx="10"/>
          </p:nvPr>
        </p:nvSpPr>
        <p:spPr>
          <a:xfrm>
            <a:off x="911224" y="1916832"/>
            <a:ext cx="4968875" cy="4087886"/>
          </a:xfrm>
        </p:spPr>
        <p:txBody>
          <a:bodyPr/>
          <a:lstStyle/>
          <a:p>
            <a:endParaRPr lang="en-AU"/>
          </a:p>
        </p:txBody>
      </p:sp>
      <p:pic>
        <p:nvPicPr>
          <p:cNvPr id="17" name="Picture 16" descr="A close-up of a black background&#10;&#10;Description automatically generated">
            <a:extLst>
              <a:ext uri="{FF2B5EF4-FFF2-40B4-BE49-F238E27FC236}">
                <a16:creationId xmlns:a16="http://schemas.microsoft.com/office/drawing/2014/main" id="{20CECA2A-94D0-78BD-3739-5499E6B28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435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DB2919-9754-C3A5-2CE7-A3BF76160C3E}"/>
              </a:ext>
            </a:extLst>
          </p:cNvPr>
          <p:cNvSpPr>
            <a:spLocks noGrp="1"/>
          </p:cNvSpPr>
          <p:nvPr>
            <p:ph type="body" sz="quarter" idx="15"/>
          </p:nvPr>
        </p:nvSpPr>
        <p:spPr>
          <a:xfrm>
            <a:off x="5519738" y="549275"/>
            <a:ext cx="6337300" cy="573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5040957" cy="1416779"/>
          </a:xfrm>
        </p:spPr>
        <p:txBody>
          <a:bodyPr anchor="ctr">
            <a:normAutofit/>
          </a:bodyPr>
          <a:lstStyle>
            <a:lvl1pPr>
              <a:defRPr sz="4400"/>
            </a:lvl1pPr>
          </a:lstStyle>
          <a:p>
            <a:r>
              <a:rPr lang="en-US" dirty="0"/>
              <a:t>Title Here</a:t>
            </a:r>
            <a:endParaRPr lang="en-AU" dirty="0"/>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060848"/>
            <a:ext cx="5040957" cy="4250379"/>
          </a:xfrm>
        </p:spPr>
        <p:txBody>
          <a:bodyPr/>
          <a:lstStyle/>
          <a:p>
            <a:r>
              <a:rPr lang="en-GB"/>
              <a:t>Click icon to add picture</a:t>
            </a:r>
            <a:endParaRPr lang="en-AU"/>
          </a:p>
        </p:txBody>
      </p:sp>
    </p:spTree>
    <p:extLst>
      <p:ext uri="{BB962C8B-B14F-4D97-AF65-F5344CB8AC3E}">
        <p14:creationId xmlns:p14="http://schemas.microsoft.com/office/powerpoint/2010/main" val="358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13556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points 1">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accent1"/>
                </a:solidFill>
              </a:defRPr>
            </a:lvl1pPr>
          </a:lstStyle>
          <a:p>
            <a:pPr lvl="0"/>
            <a:r>
              <a:rPr lang="en-US" dirty="0"/>
              <a:t>Title</a:t>
            </a:r>
            <a:endParaRPr lang="en-AU" dirty="0"/>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accent2"/>
                </a:solidFill>
              </a:defRPr>
            </a:lvl1pPr>
          </a:lstStyle>
          <a:p>
            <a:pPr lvl="0"/>
            <a:r>
              <a:rPr lang="en-US" dirty="0"/>
              <a:t>Body text</a:t>
            </a:r>
            <a:endParaRPr lang="en-AU" dirty="0"/>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accent1"/>
                </a:solidFill>
              </a:defRPr>
            </a:lvl1pPr>
          </a:lstStyle>
          <a:p>
            <a:pPr lvl="0"/>
            <a:r>
              <a:rPr lang="en-US" dirty="0"/>
              <a:t>Title</a:t>
            </a:r>
            <a:endParaRPr lang="en-AU" dirty="0"/>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accent2"/>
                </a:solidFill>
              </a:defRPr>
            </a:lvl1pPr>
          </a:lstStyle>
          <a:p>
            <a:pPr lvl="0"/>
            <a:r>
              <a:rPr lang="en-US" dirty="0"/>
              <a:t>Body text</a:t>
            </a:r>
            <a:endParaRPr lang="en-AU" dirty="0"/>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accent1"/>
                </a:solidFill>
              </a:defRPr>
            </a:lvl1pPr>
          </a:lstStyle>
          <a:p>
            <a:pPr lvl="0"/>
            <a:r>
              <a:rPr lang="en-US" dirty="0"/>
              <a:t>Title</a:t>
            </a:r>
            <a:endParaRPr lang="en-AU" dirty="0"/>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accent2"/>
                </a:solidFill>
              </a:defRPr>
            </a:lvl1pPr>
          </a:lstStyle>
          <a:p>
            <a:pPr lvl="0"/>
            <a:r>
              <a:rPr lang="en-US" dirty="0"/>
              <a:t>Body text</a:t>
            </a:r>
            <a:endParaRPr lang="en-AU" dirty="0"/>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accent1"/>
                </a:solidFill>
              </a:defRPr>
            </a:lvl1pPr>
          </a:lstStyle>
          <a:p>
            <a:pPr lvl="0"/>
            <a:r>
              <a:rPr lang="en-US" dirty="0"/>
              <a:t>Title</a:t>
            </a:r>
            <a:endParaRPr lang="en-AU" dirty="0"/>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accent2"/>
                </a:solidFill>
              </a:defRPr>
            </a:lvl1pPr>
          </a:lstStyle>
          <a:p>
            <a:pPr lvl="0"/>
            <a:r>
              <a:rPr lang="en-US" dirty="0"/>
              <a:t>Body text</a:t>
            </a:r>
            <a:endParaRPr lang="en-AU" dirty="0"/>
          </a:p>
        </p:txBody>
      </p:sp>
    </p:spTree>
    <p:extLst>
      <p:ext uri="{BB962C8B-B14F-4D97-AF65-F5344CB8AC3E}">
        <p14:creationId xmlns:p14="http://schemas.microsoft.com/office/powerpoint/2010/main" val="22245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points 2">
    <p:bg>
      <p:bgPr>
        <a:solidFill>
          <a:schemeClr val="tx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solidFill>
            <a:schemeClr val="bg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accent2"/>
                </a:solidFill>
              </a:rPr>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bg2"/>
                </a:solidFill>
              </a:defRPr>
            </a:lvl1pPr>
          </a:lstStyle>
          <a:p>
            <a:pPr lvl="0"/>
            <a:r>
              <a:rPr lang="en-US" dirty="0"/>
              <a:t>Title</a:t>
            </a:r>
            <a:endParaRPr lang="en-AU" dirty="0"/>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bg2"/>
                </a:solidFill>
              </a:defRPr>
            </a:lvl1pPr>
          </a:lstStyle>
          <a:p>
            <a:pPr lvl="0"/>
            <a:r>
              <a:rPr lang="en-US" dirty="0"/>
              <a:t>Body text</a:t>
            </a:r>
            <a:endParaRPr lang="en-AU" dirty="0"/>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accent2"/>
                </a:solidFill>
              </a:rPr>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bg2"/>
                </a:solidFill>
              </a:defRPr>
            </a:lvl1pPr>
          </a:lstStyle>
          <a:p>
            <a:pPr lvl="0"/>
            <a:r>
              <a:rPr lang="en-US" dirty="0"/>
              <a:t>Title</a:t>
            </a:r>
            <a:endParaRPr lang="en-AU" dirty="0"/>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bg2"/>
                </a:solidFill>
              </a:defRPr>
            </a:lvl1pPr>
          </a:lstStyle>
          <a:p>
            <a:pPr lvl="0"/>
            <a:r>
              <a:rPr lang="en-US" dirty="0"/>
              <a:t>Body text</a:t>
            </a:r>
            <a:endParaRPr lang="en-AU" dirty="0"/>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accent2"/>
                </a:solidFill>
              </a:rPr>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bg2"/>
                </a:solidFill>
              </a:defRPr>
            </a:lvl1pPr>
          </a:lstStyle>
          <a:p>
            <a:pPr lvl="0"/>
            <a:r>
              <a:rPr lang="en-US" dirty="0"/>
              <a:t>Title</a:t>
            </a:r>
            <a:endParaRPr lang="en-AU" dirty="0"/>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bg2"/>
                </a:solidFill>
              </a:defRPr>
            </a:lvl1pPr>
          </a:lstStyle>
          <a:p>
            <a:pPr lvl="0"/>
            <a:r>
              <a:rPr lang="en-US" dirty="0"/>
              <a:t>Body text</a:t>
            </a:r>
            <a:endParaRPr lang="en-AU" dirty="0"/>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accent2"/>
                </a:solidFill>
              </a:rPr>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bg2"/>
                </a:solidFill>
              </a:defRPr>
            </a:lvl1pPr>
          </a:lstStyle>
          <a:p>
            <a:pPr lvl="0"/>
            <a:r>
              <a:rPr lang="en-US" dirty="0"/>
              <a:t>Title</a:t>
            </a:r>
            <a:endParaRPr lang="en-AU" dirty="0"/>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bg2"/>
                </a:solidFill>
              </a:defRPr>
            </a:lvl1pPr>
          </a:lstStyle>
          <a:p>
            <a:pPr lvl="0"/>
            <a:r>
              <a:rPr lang="en-US" dirty="0"/>
              <a:t>Body text</a:t>
            </a:r>
            <a:endParaRPr lang="en-AU" dirty="0"/>
          </a:p>
        </p:txBody>
      </p:sp>
    </p:spTree>
    <p:extLst>
      <p:ext uri="{BB962C8B-B14F-4D97-AF65-F5344CB8AC3E}">
        <p14:creationId xmlns:p14="http://schemas.microsoft.com/office/powerpoint/2010/main" val="6624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percent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lvl1pPr>
          </a:lstStyle>
          <a:p>
            <a:pPr lvl="0"/>
            <a:r>
              <a:rPr lang="en-AU" sz="13000" dirty="0"/>
              <a:t>85%</a:t>
            </a:r>
            <a:endParaRPr lang="en-AU" dirty="0"/>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dirty="0"/>
              <a:t>Enter text about percentage</a:t>
            </a:r>
            <a:endParaRPr lang="en-AU" dirty="0"/>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dirty="0"/>
              <a:t>Smaller text here about it</a:t>
            </a:r>
            <a:endParaRPr lang="en-AU" dirty="0"/>
          </a:p>
        </p:txBody>
      </p:sp>
    </p:spTree>
    <p:extLst>
      <p:ext uri="{BB962C8B-B14F-4D97-AF65-F5344CB8AC3E}">
        <p14:creationId xmlns:p14="http://schemas.microsoft.com/office/powerpoint/2010/main" val="42438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dirty="0"/>
              <a:t>85%</a:t>
            </a:r>
            <a:endParaRPr lang="en-AU" dirty="0"/>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dirty="0"/>
              <a:t>Enter text about percentage</a:t>
            </a:r>
            <a:endParaRPr lang="en-AU" dirty="0"/>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dirty="0"/>
              <a:t>Smaller text here about it</a:t>
            </a:r>
            <a:endParaRPr lang="en-AU" dirty="0"/>
          </a:p>
        </p:txBody>
      </p:sp>
    </p:spTree>
    <p:extLst>
      <p:ext uri="{BB962C8B-B14F-4D97-AF65-F5344CB8AC3E}">
        <p14:creationId xmlns:p14="http://schemas.microsoft.com/office/powerpoint/2010/main" val="38820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harts with text 1">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664695"/>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456010" y="3716144"/>
            <a:ext cx="3455987" cy="2449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664695"/>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3716144"/>
            <a:ext cx="3455987" cy="2449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664695"/>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3716144"/>
            <a:ext cx="3455987" cy="2449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4669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harts with tex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54AA5-5711-656C-BCFA-46844F1E76AA}"/>
              </a:ext>
            </a:extLst>
          </p:cNvPr>
          <p:cNvSpPr/>
          <p:nvPr userDrawn="1"/>
        </p:nvSpPr>
        <p:spPr>
          <a:xfrm>
            <a:off x="0" y="4005064"/>
            <a:ext cx="12360696" cy="3168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34963"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4551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harts with tex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D0091-7161-0092-FB97-EF5186E337FE}"/>
              </a:ext>
            </a:extLst>
          </p:cNvPr>
          <p:cNvSpPr/>
          <p:nvPr userDrawn="1"/>
        </p:nvSpPr>
        <p:spPr>
          <a:xfrm>
            <a:off x="4115780" y="37193"/>
            <a:ext cx="3960440" cy="7245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95486" y="4293095"/>
            <a:ext cx="3577033" cy="187220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8" cy="18722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748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xt webin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34A5-7B75-29C0-4CBD-50217B60A9F9}"/>
              </a:ext>
            </a:extLst>
          </p:cNvPr>
          <p:cNvSpPr>
            <a:spLocks noGrp="1"/>
          </p:cNvSpPr>
          <p:nvPr>
            <p:ph type="title" hasCustomPrompt="1"/>
          </p:nvPr>
        </p:nvSpPr>
        <p:spPr>
          <a:xfrm>
            <a:off x="5749760" y="1772816"/>
            <a:ext cx="6107278" cy="2088232"/>
          </a:xfrm>
        </p:spPr>
        <p:txBody>
          <a:bodyPr/>
          <a:lstStyle>
            <a:lvl1pPr>
              <a:defRPr sz="5000"/>
            </a:lvl1pPr>
          </a:lstStyle>
          <a:p>
            <a:r>
              <a:rPr lang="en-US" dirty="0"/>
              <a:t>Subject</a:t>
            </a:r>
            <a:endParaRPr lang="en-AU" dirty="0"/>
          </a:p>
        </p:txBody>
      </p:sp>
      <p:sp>
        <p:nvSpPr>
          <p:cNvPr id="7" name="Picture Placeholder 6">
            <a:extLst>
              <a:ext uri="{FF2B5EF4-FFF2-40B4-BE49-F238E27FC236}">
                <a16:creationId xmlns:a16="http://schemas.microsoft.com/office/drawing/2014/main" id="{A6FD36A4-9131-F6AC-8005-A94B6C8820F4}"/>
              </a:ext>
            </a:extLst>
          </p:cNvPr>
          <p:cNvSpPr>
            <a:spLocks noGrp="1"/>
          </p:cNvSpPr>
          <p:nvPr>
            <p:ph type="pic" sz="quarter" idx="10"/>
          </p:nvPr>
        </p:nvSpPr>
        <p:spPr>
          <a:xfrm>
            <a:off x="623888" y="1772816"/>
            <a:ext cx="4895850" cy="4104109"/>
          </a:xfrm>
        </p:spPr>
        <p:txBody>
          <a:bodyPr/>
          <a:lstStyle/>
          <a:p>
            <a:endParaRPr lang="en-AU" dirty="0"/>
          </a:p>
        </p:txBody>
      </p:sp>
      <p:sp>
        <p:nvSpPr>
          <p:cNvPr id="15" name="Text Placeholder 14">
            <a:extLst>
              <a:ext uri="{FF2B5EF4-FFF2-40B4-BE49-F238E27FC236}">
                <a16:creationId xmlns:a16="http://schemas.microsoft.com/office/drawing/2014/main" id="{848F7453-FC3E-809E-608B-3A5D62651659}"/>
              </a:ext>
            </a:extLst>
          </p:cNvPr>
          <p:cNvSpPr>
            <a:spLocks noGrp="1"/>
          </p:cNvSpPr>
          <p:nvPr>
            <p:ph type="body" sz="quarter" idx="11" hasCustomPrompt="1"/>
          </p:nvPr>
        </p:nvSpPr>
        <p:spPr>
          <a:xfrm>
            <a:off x="5749760" y="5139497"/>
            <a:ext cx="6107278" cy="601663"/>
          </a:xfrm>
        </p:spPr>
        <p:txBody>
          <a:bodyPr/>
          <a:lstStyle>
            <a:lvl1pPr>
              <a:defRPr sz="3000">
                <a:solidFill>
                  <a:srgbClr val="B6BBC6"/>
                </a:solidFill>
              </a:defRPr>
            </a:lvl1pPr>
            <a:lvl2pPr>
              <a:defRPr sz="3000">
                <a:solidFill>
                  <a:srgbClr val="B6BBC6"/>
                </a:solidFill>
              </a:defRPr>
            </a:lvl2pPr>
            <a:lvl3pPr>
              <a:defRPr sz="3000">
                <a:solidFill>
                  <a:srgbClr val="B6BBC6"/>
                </a:solidFill>
              </a:defRPr>
            </a:lvl3pPr>
            <a:lvl4pPr>
              <a:defRPr sz="3000">
                <a:solidFill>
                  <a:srgbClr val="B6BBC6"/>
                </a:solidFill>
              </a:defRPr>
            </a:lvl4pPr>
            <a:lvl5pPr>
              <a:defRPr sz="3000">
                <a:solidFill>
                  <a:srgbClr val="B6BBC6"/>
                </a:solidFill>
              </a:defRPr>
            </a:lvl5pPr>
          </a:lstStyle>
          <a:p>
            <a:pPr lvl="0"/>
            <a:r>
              <a:rPr lang="en-US" dirty="0"/>
              <a:t>Date/Time</a:t>
            </a:r>
            <a:endParaRPr lang="en-AU" dirty="0"/>
          </a:p>
        </p:txBody>
      </p:sp>
      <p:sp>
        <p:nvSpPr>
          <p:cNvPr id="18" name="TextBox 17">
            <a:extLst>
              <a:ext uri="{FF2B5EF4-FFF2-40B4-BE49-F238E27FC236}">
                <a16:creationId xmlns:a16="http://schemas.microsoft.com/office/drawing/2014/main" id="{201F9F23-70DA-F5AF-A63F-FCD9D374C521}"/>
              </a:ext>
            </a:extLst>
          </p:cNvPr>
          <p:cNvSpPr txBox="1">
            <a:spLocks/>
          </p:cNvSpPr>
          <p:nvPr userDrawn="1"/>
        </p:nvSpPr>
        <p:spPr>
          <a:xfrm>
            <a:off x="5749760" y="908720"/>
            <a:ext cx="6107278" cy="553998"/>
          </a:xfrm>
          <a:prstGeom prst="rect">
            <a:avLst/>
          </a:prstGeom>
          <a:noFill/>
        </p:spPr>
        <p:txBody>
          <a:bodyPr wrap="square" rtlCol="0">
            <a:spAutoFit/>
          </a:bodyPr>
          <a:lstStyle/>
          <a:p>
            <a:r>
              <a:rPr lang="en-AU" sz="3000" dirty="0">
                <a:solidFill>
                  <a:srgbClr val="7E879A"/>
                </a:solidFill>
              </a:rPr>
              <a:t>Join us for our </a:t>
            </a:r>
            <a:r>
              <a:rPr lang="en-AU" sz="3000" u="none" dirty="0">
                <a:solidFill>
                  <a:srgbClr val="7E879A"/>
                </a:solidFill>
              </a:rPr>
              <a:t>next webinar </a:t>
            </a:r>
            <a:r>
              <a:rPr lang="en-AU" sz="3000" dirty="0">
                <a:solidFill>
                  <a:srgbClr val="7E879A"/>
                </a:solidFill>
              </a:rPr>
              <a:t>on:</a:t>
            </a:r>
          </a:p>
        </p:txBody>
      </p:sp>
      <p:sp>
        <p:nvSpPr>
          <p:cNvPr id="20" name="Text Placeholder 19">
            <a:extLst>
              <a:ext uri="{FF2B5EF4-FFF2-40B4-BE49-F238E27FC236}">
                <a16:creationId xmlns:a16="http://schemas.microsoft.com/office/drawing/2014/main" id="{B75C7F77-8743-F773-5110-E2FDA01BFED6}"/>
              </a:ext>
            </a:extLst>
          </p:cNvPr>
          <p:cNvSpPr>
            <a:spLocks noGrp="1"/>
          </p:cNvSpPr>
          <p:nvPr>
            <p:ph type="body" sz="quarter" idx="12" hasCustomPrompt="1"/>
          </p:nvPr>
        </p:nvSpPr>
        <p:spPr>
          <a:xfrm>
            <a:off x="5749760" y="4068763"/>
            <a:ext cx="6107278" cy="873125"/>
          </a:xfrm>
        </p:spPr>
        <p:txBody>
          <a:bodyPr/>
          <a:lstStyle>
            <a:lvl1pPr>
              <a:defRPr sz="2000">
                <a:solidFill>
                  <a:schemeClr val="accent2"/>
                </a:solidFill>
              </a:defRPr>
            </a:lvl1pPr>
          </a:lstStyle>
          <a:p>
            <a:pPr lvl="0"/>
            <a:r>
              <a:rPr lang="en-AU" dirty="0"/>
              <a:t>Extra info about other presenters if required</a:t>
            </a:r>
          </a:p>
        </p:txBody>
      </p:sp>
      <p:pic>
        <p:nvPicPr>
          <p:cNvPr id="8" name="Picture 7" descr="A close-up of a black background&#10;&#10;Description automatically generated">
            <a:extLst>
              <a:ext uri="{FF2B5EF4-FFF2-40B4-BE49-F238E27FC236}">
                <a16:creationId xmlns:a16="http://schemas.microsoft.com/office/drawing/2014/main" id="{E34E2B1E-0868-E3EC-ED27-D2A4999B0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415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66D4B4-59A8-A48D-AB0C-FAAFDB8F1A6A}"/>
              </a:ext>
            </a:extLst>
          </p:cNvPr>
          <p:cNvSpPr>
            <a:spLocks noGrp="1"/>
          </p:cNvSpPr>
          <p:nvPr>
            <p:ph type="body" sz="quarter" idx="15"/>
          </p:nvPr>
        </p:nvSpPr>
        <p:spPr>
          <a:xfrm>
            <a:off x="334963" y="549275"/>
            <a:ext cx="6343650" cy="575945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6830513" y="546773"/>
            <a:ext cx="5026525" cy="1995488"/>
          </a:xfrm>
        </p:spPr>
        <p:txBody>
          <a:bodyPr anchor="ctr">
            <a:normAutofit/>
          </a:bodyPr>
          <a:lstStyle>
            <a:lvl1pPr>
              <a:defRPr sz="4400"/>
            </a:lvl1pPr>
          </a:lstStyle>
          <a:p>
            <a:r>
              <a:rPr lang="en-US" dirty="0"/>
              <a:t>Title Here</a:t>
            </a:r>
            <a:endParaRPr lang="en-AU" dirty="0"/>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6830513" y="2622304"/>
            <a:ext cx="5026525" cy="3688923"/>
          </a:xfrm>
        </p:spPr>
        <p:txBody>
          <a:bodyPr/>
          <a:lstStyle/>
          <a:p>
            <a:r>
              <a:rPr lang="en-GB"/>
              <a:t>Click icon to add picture</a:t>
            </a:r>
            <a:endParaRPr lang="en-AU"/>
          </a:p>
        </p:txBody>
      </p:sp>
    </p:spTree>
    <p:extLst>
      <p:ext uri="{BB962C8B-B14F-4D97-AF65-F5344CB8AC3E}">
        <p14:creationId xmlns:p14="http://schemas.microsoft.com/office/powerpoint/2010/main" val="35031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D50835-2EF8-7714-6D62-F12E65050420}"/>
              </a:ext>
            </a:extLst>
          </p:cNvPr>
          <p:cNvSpPr>
            <a:spLocks noGrp="1"/>
          </p:cNvSpPr>
          <p:nvPr>
            <p:ph type="body" sz="quarter" idx="12"/>
          </p:nvPr>
        </p:nvSpPr>
        <p:spPr>
          <a:xfrm>
            <a:off x="655638" y="836613"/>
            <a:ext cx="4824040" cy="518477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Tree>
    <p:extLst>
      <p:ext uri="{BB962C8B-B14F-4D97-AF65-F5344CB8AC3E}">
        <p14:creationId xmlns:p14="http://schemas.microsoft.com/office/powerpoint/2010/main" val="29435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69855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409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6384032" y="0"/>
            <a:ext cx="58079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504233" y="8366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6863457"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107032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AU" dirty="0"/>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21/10/2025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527495560"/>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68" r:id="rId3"/>
    <p:sldLayoutId id="2147483689" r:id="rId4"/>
    <p:sldLayoutId id="2147483680" r:id="rId5"/>
    <p:sldLayoutId id="2147483701" r:id="rId6"/>
    <p:sldLayoutId id="2147483702" r:id="rId7"/>
    <p:sldLayoutId id="2147483704" r:id="rId8"/>
    <p:sldLayoutId id="2147483703" r:id="rId9"/>
    <p:sldLayoutId id="2147483709" r:id="rId10"/>
    <p:sldLayoutId id="2147483710" r:id="rId11"/>
    <p:sldLayoutId id="2147483705" r:id="rId12"/>
    <p:sldLayoutId id="2147483714" r:id="rId13"/>
    <p:sldLayoutId id="214748371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200" b="0" kern="120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sz="2800" b="1" kern="120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sz="2200" kern="120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sz="2400" b="1" kern="120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sz="2400" u="sng" kern="120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21/10/2025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82740201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94" r:id="rId3"/>
    <p:sldLayoutId id="2147483676" r:id="rId4"/>
    <p:sldLayoutId id="2147483692" r:id="rId5"/>
    <p:sldLayoutId id="2147483698" r:id="rId6"/>
    <p:sldLayoutId id="2147483695" r:id="rId7"/>
    <p:sldLayoutId id="2147483681" r:id="rId8"/>
    <p:sldLayoutId id="2147483687" r:id="rId9"/>
    <p:sldLayoutId id="2147483696" r:id="rId10"/>
    <p:sldLayoutId id="2147483683" r:id="rId11"/>
    <p:sldLayoutId id="2147483697" r:id="rId12"/>
    <p:sldLayoutId id="2147483685" r:id="rId13"/>
    <p:sldLayoutId id="2147483684" r:id="rId14"/>
    <p:sldLayoutId id="2147483686" r:id="rId15"/>
    <p:sldLayoutId id="2147483688" r:id="rId16"/>
    <p:sldLayoutId id="2147483682" r:id="rId17"/>
    <p:sldLayoutId id="21474837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b="0" kern="1200" dirty="0" smtClean="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smtClean="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000" b="0" kern="1200" dirty="0" smtClean="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smtClean="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21/10/2025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30512357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71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21/10/2025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2972600469"/>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99" r:id="rId4"/>
    <p:sldLayoutId id="2147483706" r:id="rId5"/>
    <p:sldLayoutId id="2147483707" r:id="rId6"/>
    <p:sldLayoutId id="2147483711" r:id="rId7"/>
    <p:sldLayoutId id="214748371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49B6-D9E8-DAFC-1E2C-043F5EC3657E}"/>
              </a:ext>
            </a:extLst>
          </p:cNvPr>
          <p:cNvSpPr>
            <a:spLocks noGrp="1"/>
          </p:cNvSpPr>
          <p:nvPr>
            <p:ph type="title"/>
          </p:nvPr>
        </p:nvSpPr>
        <p:spPr>
          <a:xfrm>
            <a:off x="695770" y="2348880"/>
            <a:ext cx="5840214" cy="2852737"/>
          </a:xfrm>
        </p:spPr>
        <p:txBody>
          <a:bodyPr/>
          <a:lstStyle/>
          <a:p>
            <a:r>
              <a:rPr lang="en-US" dirty="0"/>
              <a:t>Data best practice for GIW</a:t>
            </a:r>
          </a:p>
        </p:txBody>
      </p:sp>
      <p:pic>
        <p:nvPicPr>
          <p:cNvPr id="6" name="Picture Placeholder 5" descr="A couple of people cleaning a chair&#10;&#10;AI-generated content may be incorrect.">
            <a:extLst>
              <a:ext uri="{FF2B5EF4-FFF2-40B4-BE49-F238E27FC236}">
                <a16:creationId xmlns:a16="http://schemas.microsoft.com/office/drawing/2014/main" id="{BEE8F431-5DCD-6A01-1FA5-74286ABEBC6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2901" b="-12901"/>
          <a:stretch>
            <a:fillRect/>
          </a:stretch>
        </p:blipFill>
        <p:spPr/>
      </p:pic>
    </p:spTree>
    <p:extLst>
      <p:ext uri="{BB962C8B-B14F-4D97-AF65-F5344CB8AC3E}">
        <p14:creationId xmlns:p14="http://schemas.microsoft.com/office/powerpoint/2010/main" val="34247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6B59E-FC25-A291-27AA-C0EF01E2566A}"/>
              </a:ext>
            </a:extLst>
          </p:cNvPr>
          <p:cNvSpPr>
            <a:spLocks noGrp="1"/>
          </p:cNvSpPr>
          <p:nvPr>
            <p:ph type="body" sz="quarter" idx="12"/>
          </p:nvPr>
        </p:nvSpPr>
        <p:spPr/>
        <p:txBody>
          <a:bodyPr/>
          <a:lstStyle/>
          <a:p>
            <a:r>
              <a:rPr lang="en-US" sz="4000" b="1" dirty="0"/>
              <a:t>Estate administration</a:t>
            </a:r>
          </a:p>
        </p:txBody>
      </p:sp>
      <p:pic>
        <p:nvPicPr>
          <p:cNvPr id="7" name="Picture Placeholder 6" descr="A gavel on top of a stack of books&#10;&#10;AI-generated content may be incorrect.">
            <a:extLst>
              <a:ext uri="{FF2B5EF4-FFF2-40B4-BE49-F238E27FC236}">
                <a16:creationId xmlns:a16="http://schemas.microsoft.com/office/drawing/2014/main" id="{CA36DF03-1816-7321-46CE-D55012874AE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35967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atering plants with a watering can&#10;&#10;AI-generated content may be incorrect.">
            <a:extLst>
              <a:ext uri="{FF2B5EF4-FFF2-40B4-BE49-F238E27FC236}">
                <a16:creationId xmlns:a16="http://schemas.microsoft.com/office/drawing/2014/main" id="{A2E2BBFE-651F-7EB3-D2EC-4E808313D9A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a:fillRect/>
          </a:stretch>
        </p:blipFill>
        <p:spPr/>
      </p:pic>
      <p:sp>
        <p:nvSpPr>
          <p:cNvPr id="3" name="Text Placeholder 2">
            <a:extLst>
              <a:ext uri="{FF2B5EF4-FFF2-40B4-BE49-F238E27FC236}">
                <a16:creationId xmlns:a16="http://schemas.microsoft.com/office/drawing/2014/main" id="{788B09A6-ECA4-FF43-199B-654BCB1724A5}"/>
              </a:ext>
            </a:extLst>
          </p:cNvPr>
          <p:cNvSpPr>
            <a:spLocks noGrp="1"/>
          </p:cNvSpPr>
          <p:nvPr>
            <p:ph type="body" sz="quarter" idx="12"/>
          </p:nvPr>
        </p:nvSpPr>
        <p:spPr>
          <a:xfrm>
            <a:off x="119336" y="836612"/>
            <a:ext cx="5616623" cy="5184776"/>
          </a:xfrm>
        </p:spPr>
        <p:txBody>
          <a:bodyPr/>
          <a:lstStyle/>
          <a:p>
            <a:r>
              <a:rPr lang="en-US" sz="2800" b="1" dirty="0"/>
              <a:t>The basics </a:t>
            </a:r>
          </a:p>
          <a:p>
            <a:endParaRPr lang="en-US" sz="2800" dirty="0"/>
          </a:p>
          <a:p>
            <a:pPr marL="342900" indent="-342900">
              <a:buFont typeface="Arial" panose="020B0604020202020204" pitchFamily="34" charset="0"/>
              <a:buChar char="•"/>
            </a:pPr>
            <a:r>
              <a:rPr lang="en-US" sz="2800" dirty="0" err="1"/>
              <a:t>Generalised</a:t>
            </a:r>
            <a:r>
              <a:rPr lang="en-US" sz="2800" dirty="0"/>
              <a:t> bequest email and phone number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Past names listed</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Be professional and efficient</a:t>
            </a:r>
          </a:p>
        </p:txBody>
      </p:sp>
    </p:spTree>
    <p:extLst>
      <p:ext uri="{BB962C8B-B14F-4D97-AF65-F5344CB8AC3E}">
        <p14:creationId xmlns:p14="http://schemas.microsoft.com/office/powerpoint/2010/main" val="3644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talking on the phone&#10;&#10;AI-generated content may be incorrect.">
            <a:extLst>
              <a:ext uri="{FF2B5EF4-FFF2-40B4-BE49-F238E27FC236}">
                <a16:creationId xmlns:a16="http://schemas.microsoft.com/office/drawing/2014/main" id="{BE390889-7CCC-69EB-1518-ECEA3EE214F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1763" b="-11763"/>
          <a:stretch>
            <a:fillRect/>
          </a:stretch>
        </p:blipFill>
        <p:spPr/>
      </p:pic>
      <p:sp>
        <p:nvSpPr>
          <p:cNvPr id="3" name="Text Placeholder 2">
            <a:extLst>
              <a:ext uri="{FF2B5EF4-FFF2-40B4-BE49-F238E27FC236}">
                <a16:creationId xmlns:a16="http://schemas.microsoft.com/office/drawing/2014/main" id="{CFD655C8-5897-CC97-89A0-33C6F54CFBF4}"/>
              </a:ext>
            </a:extLst>
          </p:cNvPr>
          <p:cNvSpPr>
            <a:spLocks noGrp="1"/>
          </p:cNvSpPr>
          <p:nvPr>
            <p:ph type="body" sz="quarter" idx="12"/>
          </p:nvPr>
        </p:nvSpPr>
        <p:spPr/>
        <p:txBody>
          <a:bodyPr/>
          <a:lstStyle/>
          <a:p>
            <a:r>
              <a:rPr lang="en-US" sz="2800" b="1" dirty="0"/>
              <a:t>Closing the loop on your pipeline</a:t>
            </a:r>
          </a:p>
          <a:p>
            <a:endParaRPr lang="en-US" sz="2800" b="1" dirty="0"/>
          </a:p>
          <a:p>
            <a:pPr marL="342900" indent="-342900">
              <a:buFont typeface="Arial" panose="020B0604020202020204" pitchFamily="34" charset="0"/>
              <a:buChar char="•"/>
            </a:pPr>
            <a:r>
              <a:rPr lang="en-US" sz="2800" dirty="0"/>
              <a:t>Test the accuracy of your pipeline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Prevent missing gifts</a:t>
            </a:r>
          </a:p>
        </p:txBody>
      </p:sp>
    </p:spTree>
    <p:extLst>
      <p:ext uri="{BB962C8B-B14F-4D97-AF65-F5344CB8AC3E}">
        <p14:creationId xmlns:p14="http://schemas.microsoft.com/office/powerpoint/2010/main" val="106804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02DDEE-BC86-C951-011C-D5342D19CFD5}"/>
              </a:ext>
            </a:extLst>
          </p:cNvPr>
          <p:cNvSpPr>
            <a:spLocks noGrp="1"/>
          </p:cNvSpPr>
          <p:nvPr>
            <p:ph type="body" sz="quarter" idx="12"/>
          </p:nvPr>
        </p:nvSpPr>
        <p:spPr>
          <a:xfrm>
            <a:off x="6816820" y="692696"/>
            <a:ext cx="4895850" cy="5668691"/>
          </a:xfrm>
        </p:spPr>
        <p:txBody>
          <a:bodyPr/>
          <a:lstStyle/>
          <a:p>
            <a:pPr marL="514350" indent="-514350">
              <a:buFont typeface="+mj-lt"/>
              <a:buAutoNum type="arabicPeriod"/>
            </a:pPr>
            <a:r>
              <a:rPr lang="en-US" sz="2800" dirty="0"/>
              <a:t>Determine which records you will track</a:t>
            </a:r>
          </a:p>
          <a:p>
            <a:pPr marL="514350" indent="-514350">
              <a:buFont typeface="+mj-lt"/>
              <a:buAutoNum type="arabicPeriod"/>
            </a:pPr>
            <a:endParaRPr lang="en-US" sz="2800" dirty="0"/>
          </a:p>
          <a:p>
            <a:pPr marL="514350" indent="-514350">
              <a:buFont typeface="+mj-lt"/>
              <a:buAutoNum type="arabicPeriod"/>
            </a:pPr>
            <a:r>
              <a:rPr lang="en-US" sz="2800" dirty="0"/>
              <a:t>Marking as deceased triggers process</a:t>
            </a:r>
          </a:p>
          <a:p>
            <a:pPr marL="514350" indent="-514350">
              <a:buFont typeface="+mj-lt"/>
              <a:buAutoNum type="arabicPeriod"/>
            </a:pPr>
            <a:endParaRPr lang="en-US" sz="2800" dirty="0"/>
          </a:p>
          <a:p>
            <a:pPr marL="514350" indent="-514350">
              <a:buFont typeface="+mj-lt"/>
              <a:buAutoNum type="arabicPeriod"/>
            </a:pPr>
            <a:r>
              <a:rPr lang="en-US" sz="2800" dirty="0"/>
              <a:t>Estate administrator checks for probate every six months</a:t>
            </a:r>
          </a:p>
          <a:p>
            <a:pPr marL="514350" indent="-514350">
              <a:buFont typeface="+mj-lt"/>
              <a:buAutoNum type="arabicPeriod"/>
            </a:pPr>
            <a:endParaRPr lang="en-US" sz="2800" dirty="0"/>
          </a:p>
          <a:p>
            <a:pPr marL="514350" indent="-514350">
              <a:buFont typeface="+mj-lt"/>
              <a:buAutoNum type="arabicPeriod"/>
            </a:pPr>
            <a:r>
              <a:rPr lang="en-US" sz="2800" dirty="0"/>
              <a:t>Reach out to solicitor or purchase will </a:t>
            </a:r>
          </a:p>
          <a:p>
            <a:pPr marL="514350" indent="-514350">
              <a:buFont typeface="+mj-lt"/>
              <a:buAutoNum type="arabicPeriod"/>
            </a:pPr>
            <a:endParaRPr lang="en-US" sz="2800" dirty="0"/>
          </a:p>
        </p:txBody>
      </p:sp>
      <p:pic>
        <p:nvPicPr>
          <p:cNvPr id="7" name="Picture Placeholder 6" descr="A person helping another person climb up a ladder&#10;&#10;AI-generated content may be incorrect.">
            <a:extLst>
              <a:ext uri="{FF2B5EF4-FFF2-40B4-BE49-F238E27FC236}">
                <a16:creationId xmlns:a16="http://schemas.microsoft.com/office/drawing/2014/main" id="{367E7195-22A4-7343-28FD-355F54E2D41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a:fillRect/>
          </a:stretch>
        </p:blipFill>
        <p:spPr/>
      </p:pic>
    </p:spTree>
    <p:extLst>
      <p:ext uri="{BB962C8B-B14F-4D97-AF65-F5344CB8AC3E}">
        <p14:creationId xmlns:p14="http://schemas.microsoft.com/office/powerpoint/2010/main" val="142231220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earch form&#10;&#10;AI-generated content may be incorrect.">
            <a:extLst>
              <a:ext uri="{FF2B5EF4-FFF2-40B4-BE49-F238E27FC236}">
                <a16:creationId xmlns:a16="http://schemas.microsoft.com/office/drawing/2014/main" id="{50BF7089-BC52-3BD0-507D-FD3186E87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7" y="320340"/>
            <a:ext cx="11975645" cy="6217320"/>
          </a:xfrm>
          <a:prstGeom prst="rect">
            <a:avLst/>
          </a:prstGeom>
        </p:spPr>
      </p:pic>
    </p:spTree>
    <p:extLst>
      <p:ext uri="{BB962C8B-B14F-4D97-AF65-F5344CB8AC3E}">
        <p14:creationId xmlns:p14="http://schemas.microsoft.com/office/powerpoint/2010/main" val="25963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7E287E-5B2F-DBF0-041D-9773E80D419D}"/>
              </a:ext>
            </a:extLst>
          </p:cNvPr>
          <p:cNvSpPr>
            <a:spLocks noGrp="1"/>
          </p:cNvSpPr>
          <p:nvPr>
            <p:ph type="body" sz="quarter" idx="12"/>
          </p:nvPr>
        </p:nvSpPr>
        <p:spPr>
          <a:xfrm>
            <a:off x="6456040" y="1124744"/>
            <a:ext cx="5735960" cy="5184776"/>
          </a:xfrm>
        </p:spPr>
        <p:txBody>
          <a:bodyPr/>
          <a:lstStyle/>
          <a:p>
            <a:r>
              <a:rPr lang="en-US" sz="2800" b="1" dirty="0"/>
              <a:t>Why does clean estate administration data matter?</a:t>
            </a:r>
          </a:p>
          <a:p>
            <a:pPr marL="457200" indent="-457200">
              <a:buFont typeface="Arial" panose="020B0604020202020204" pitchFamily="34" charset="0"/>
              <a:buChar char="•"/>
            </a:pPr>
            <a:r>
              <a:rPr lang="en-US" sz="2800" dirty="0"/>
              <a:t>Save time and resources</a:t>
            </a:r>
          </a:p>
          <a:p>
            <a:pPr marL="457200" indent="-457200">
              <a:buFont typeface="Arial" panose="020B0604020202020204" pitchFamily="34" charset="0"/>
              <a:buChar char="•"/>
            </a:pPr>
            <a:r>
              <a:rPr lang="en-US" sz="2800" dirty="0"/>
              <a:t>Reduces costs</a:t>
            </a:r>
          </a:p>
          <a:p>
            <a:pPr marL="457200" indent="-457200">
              <a:buFont typeface="Arial" panose="020B0604020202020204" pitchFamily="34" charset="0"/>
              <a:buChar char="•"/>
            </a:pPr>
            <a:r>
              <a:rPr lang="en-US" sz="2800" dirty="0"/>
              <a:t>Income forecast</a:t>
            </a:r>
          </a:p>
          <a:p>
            <a:pPr marL="457200" indent="-457200">
              <a:buFont typeface="Arial" panose="020B0604020202020204" pitchFamily="34" charset="0"/>
              <a:buChar char="•"/>
            </a:pPr>
            <a:r>
              <a:rPr lang="en-US" sz="2800" dirty="0"/>
              <a:t>Impression of solicitor and executor</a:t>
            </a:r>
          </a:p>
          <a:p>
            <a:pPr marL="457200" indent="-457200">
              <a:buFont typeface="Arial" panose="020B0604020202020204" pitchFamily="34" charset="0"/>
              <a:buChar char="•"/>
            </a:pPr>
            <a:r>
              <a:rPr lang="en-US" sz="2800" dirty="0"/>
              <a:t>Auditing </a:t>
            </a:r>
          </a:p>
          <a:p>
            <a:pPr marL="457200" indent="-457200">
              <a:buFont typeface="Arial" panose="020B0604020202020204" pitchFamily="34" charset="0"/>
              <a:buChar char="•"/>
            </a:pPr>
            <a:r>
              <a:rPr lang="en-US" sz="2800" dirty="0"/>
              <a:t>Improve future bequest prospecting </a:t>
            </a:r>
          </a:p>
          <a:p>
            <a:pPr marL="457200" indent="-457200">
              <a:buFont typeface="Arial" panose="020B0604020202020204" pitchFamily="34" charset="0"/>
              <a:buChar char="•"/>
            </a:pPr>
            <a:r>
              <a:rPr lang="en-US" sz="2800" dirty="0"/>
              <a:t>Receive full entitlement </a:t>
            </a:r>
          </a:p>
          <a:p>
            <a:pPr marL="457200" indent="-457200">
              <a:buFont typeface="Arial" panose="020B0604020202020204" pitchFamily="34" charset="0"/>
              <a:buChar char="•"/>
            </a:pPr>
            <a:r>
              <a:rPr lang="en-US" sz="2800" dirty="0"/>
              <a:t>Prevent missing gifts </a:t>
            </a:r>
          </a:p>
          <a:p>
            <a:endParaRPr lang="en-US" sz="2800" b="1" dirty="0"/>
          </a:p>
        </p:txBody>
      </p:sp>
      <p:pic>
        <p:nvPicPr>
          <p:cNvPr id="9" name="Picture Placeholder 8" descr="A person holding papers and papers&#10;&#10;AI-generated content may be incorrect.">
            <a:extLst>
              <a:ext uri="{FF2B5EF4-FFF2-40B4-BE49-F238E27FC236}">
                <a16:creationId xmlns:a16="http://schemas.microsoft.com/office/drawing/2014/main" id="{053D2E37-4430-B4EA-3499-247D1D1E0B6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a:fillRect/>
          </a:stretch>
        </p:blipFill>
        <p:spPr/>
      </p:pic>
    </p:spTree>
    <p:extLst>
      <p:ext uri="{BB962C8B-B14F-4D97-AF65-F5344CB8AC3E}">
        <p14:creationId xmlns:p14="http://schemas.microsoft.com/office/powerpoint/2010/main" val="18568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B29F14-20B4-C2E1-A818-EECCAEAC93A6}"/>
              </a:ext>
            </a:extLst>
          </p:cNvPr>
          <p:cNvSpPr>
            <a:spLocks noGrp="1"/>
          </p:cNvSpPr>
          <p:nvPr>
            <p:ph type="body" sz="quarter" idx="12"/>
          </p:nvPr>
        </p:nvSpPr>
        <p:spPr>
          <a:xfrm>
            <a:off x="518062" y="1132826"/>
            <a:ext cx="4895850" cy="5184776"/>
          </a:xfrm>
        </p:spPr>
        <p:txBody>
          <a:bodyPr/>
          <a:lstStyle/>
          <a:p>
            <a:r>
              <a:rPr lang="en-US" sz="2800" b="1" dirty="0"/>
              <a:t>Understand your </a:t>
            </a:r>
            <a:r>
              <a:rPr lang="en-US" sz="2800" b="1" dirty="0" err="1"/>
              <a:t>bequestors</a:t>
            </a:r>
            <a:r>
              <a:rPr lang="en-US" sz="2800" b="1" dirty="0"/>
              <a:t>:</a:t>
            </a:r>
          </a:p>
          <a:p>
            <a:pPr marL="457200" indent="-457200">
              <a:buFont typeface="Arial" panose="020B0604020202020204" pitchFamily="34" charset="0"/>
              <a:buChar char="•"/>
            </a:pPr>
            <a:r>
              <a:rPr lang="en-US" sz="2800" dirty="0"/>
              <a:t>Profile – location, gender, </a:t>
            </a:r>
            <a:r>
              <a:rPr lang="en-US" sz="2800" dirty="0" err="1"/>
              <a:t>etc</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Relationship to the charity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Other charities you track with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b="1" dirty="0"/>
          </a:p>
        </p:txBody>
      </p:sp>
      <p:pic>
        <p:nvPicPr>
          <p:cNvPr id="7" name="Picture Placeholder 6" descr="A person standing next to a white board with graphs and charts&#10;&#10;Description automatically generated">
            <a:extLst>
              <a:ext uri="{FF2B5EF4-FFF2-40B4-BE49-F238E27FC236}">
                <a16:creationId xmlns:a16="http://schemas.microsoft.com/office/drawing/2014/main" id="{A1F7BD14-4D20-160A-77B1-86B3AC7CBD3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339" b="-2339"/>
          <a:stretch/>
        </p:blipFill>
        <p:spPr/>
      </p:pic>
    </p:spTree>
    <p:extLst>
      <p:ext uri="{BB962C8B-B14F-4D97-AF65-F5344CB8AC3E}">
        <p14:creationId xmlns:p14="http://schemas.microsoft.com/office/powerpoint/2010/main" val="195386483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C9C4F12-92B3-BBE3-E34E-9495611A6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9" y="222250"/>
            <a:ext cx="11665126" cy="6403139"/>
          </a:xfrm>
          <a:prstGeom prst="rect">
            <a:avLst/>
          </a:prstGeom>
        </p:spPr>
      </p:pic>
      <p:sp>
        <p:nvSpPr>
          <p:cNvPr id="2" name="Rectangle 1">
            <a:extLst>
              <a:ext uri="{FF2B5EF4-FFF2-40B4-BE49-F238E27FC236}">
                <a16:creationId xmlns:a16="http://schemas.microsoft.com/office/drawing/2014/main" id="{1D2D642E-D408-E297-B331-B7879CB4F3F1}"/>
              </a:ext>
            </a:extLst>
          </p:cNvPr>
          <p:cNvSpPr/>
          <p:nvPr/>
        </p:nvSpPr>
        <p:spPr>
          <a:xfrm>
            <a:off x="2205317" y="4598894"/>
            <a:ext cx="3751729" cy="2138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00485"/>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C15F424-3E29-3538-DDC3-1050D97E1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14" y="2491873"/>
            <a:ext cx="11612772" cy="1874253"/>
          </a:xfrm>
          <a:prstGeom prst="rect">
            <a:avLst/>
          </a:prstGeom>
        </p:spPr>
      </p:pic>
    </p:spTree>
    <p:extLst>
      <p:ext uri="{BB962C8B-B14F-4D97-AF65-F5344CB8AC3E}">
        <p14:creationId xmlns:p14="http://schemas.microsoft.com/office/powerpoint/2010/main" val="169482913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tanding next to a gear&#10;&#10;AI-generated content may be incorrect.">
            <a:extLst>
              <a:ext uri="{FF2B5EF4-FFF2-40B4-BE49-F238E27FC236}">
                <a16:creationId xmlns:a16="http://schemas.microsoft.com/office/drawing/2014/main" id="{370B10D7-CE95-74D8-0957-0B74B8719FB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339" b="-2339"/>
          <a:stretch>
            <a:fillRect/>
          </a:stretch>
        </p:blipFill>
        <p:spPr/>
      </p:pic>
      <p:sp>
        <p:nvSpPr>
          <p:cNvPr id="3" name="Text Placeholder 2">
            <a:extLst>
              <a:ext uri="{FF2B5EF4-FFF2-40B4-BE49-F238E27FC236}">
                <a16:creationId xmlns:a16="http://schemas.microsoft.com/office/drawing/2014/main" id="{1D42E7F6-2CFC-832C-B967-89F3CB407B0E}"/>
              </a:ext>
            </a:extLst>
          </p:cNvPr>
          <p:cNvSpPr>
            <a:spLocks noGrp="1"/>
          </p:cNvSpPr>
          <p:nvPr>
            <p:ph type="body" sz="quarter" idx="12"/>
          </p:nvPr>
        </p:nvSpPr>
        <p:spPr>
          <a:xfrm>
            <a:off x="191344" y="836612"/>
            <a:ext cx="5472113" cy="5184776"/>
          </a:xfrm>
        </p:spPr>
        <p:txBody>
          <a:bodyPr/>
          <a:lstStyle/>
          <a:p>
            <a:pPr marL="342900" indent="-342900">
              <a:buFont typeface="Arial" panose="020B0604020202020204" pitchFamily="34" charset="0"/>
              <a:buChar char="•"/>
            </a:pPr>
            <a:r>
              <a:rPr lang="en-US" sz="2800" dirty="0"/>
              <a:t>Name of the deceased</a:t>
            </a:r>
          </a:p>
          <a:p>
            <a:pPr marL="342900" indent="-342900">
              <a:buFont typeface="Arial" panose="020B0604020202020204" pitchFamily="34" charset="0"/>
              <a:buChar char="•"/>
            </a:pPr>
            <a:r>
              <a:rPr lang="en-US" sz="2800" dirty="0"/>
              <a:t>Name of the executor</a:t>
            </a:r>
          </a:p>
          <a:p>
            <a:pPr marL="342900" indent="-342900">
              <a:buFont typeface="Arial" panose="020B0604020202020204" pitchFamily="34" charset="0"/>
              <a:buChar char="•"/>
            </a:pPr>
            <a:r>
              <a:rPr lang="en-US" sz="2800" dirty="0"/>
              <a:t>Name of the solicitor</a:t>
            </a:r>
          </a:p>
          <a:p>
            <a:pPr marL="342900" indent="-342900">
              <a:buFont typeface="Arial" panose="020B0604020202020204" pitchFamily="34" charset="0"/>
              <a:buChar char="•"/>
            </a:pPr>
            <a:r>
              <a:rPr lang="en-US" sz="2800" dirty="0"/>
              <a:t>Date of death</a:t>
            </a:r>
          </a:p>
          <a:p>
            <a:pPr marL="342900" indent="-342900">
              <a:buFont typeface="Arial" panose="020B0604020202020204" pitchFamily="34" charset="0"/>
              <a:buChar char="•"/>
            </a:pPr>
            <a:r>
              <a:rPr lang="en-US" sz="2800" dirty="0"/>
              <a:t>Date of probate</a:t>
            </a:r>
          </a:p>
          <a:p>
            <a:pPr marL="342900" indent="-342900">
              <a:buFont typeface="Arial" panose="020B0604020202020204" pitchFamily="34" charset="0"/>
              <a:buChar char="•"/>
            </a:pPr>
            <a:r>
              <a:rPr lang="en-US" sz="2800" dirty="0"/>
              <a:t>Date of expected distribution</a:t>
            </a:r>
          </a:p>
          <a:p>
            <a:pPr marL="342900" indent="-342900">
              <a:buFont typeface="Arial" panose="020B0604020202020204" pitchFamily="34" charset="0"/>
              <a:buChar char="•"/>
            </a:pPr>
            <a:r>
              <a:rPr lang="en-US" sz="2800" dirty="0"/>
              <a:t>Info on assets</a:t>
            </a:r>
          </a:p>
          <a:p>
            <a:pPr marL="342900" indent="-342900">
              <a:buFont typeface="Arial" panose="020B0604020202020204" pitchFamily="34" charset="0"/>
              <a:buChar char="•"/>
            </a:pPr>
            <a:r>
              <a:rPr lang="en-US" sz="2800" dirty="0"/>
              <a:t>Info on issues with estate (</a:t>
            </a:r>
            <a:r>
              <a:rPr lang="en-US" sz="2800" dirty="0" err="1"/>
              <a:t>eg</a:t>
            </a:r>
            <a:r>
              <a:rPr lang="en-US" sz="2800" dirty="0"/>
              <a:t> contest)</a:t>
            </a:r>
          </a:p>
          <a:p>
            <a:endParaRPr lang="en-US" dirty="0"/>
          </a:p>
        </p:txBody>
      </p:sp>
    </p:spTree>
    <p:extLst>
      <p:ext uri="{BB962C8B-B14F-4D97-AF65-F5344CB8AC3E}">
        <p14:creationId xmlns:p14="http://schemas.microsoft.com/office/powerpoint/2010/main" val="28345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speaking to a group of people&#10;&#10;Description automatically generated">
            <a:extLst>
              <a:ext uri="{FF2B5EF4-FFF2-40B4-BE49-F238E27FC236}">
                <a16:creationId xmlns:a16="http://schemas.microsoft.com/office/drawing/2014/main" id="{409B775B-E319-B2D4-1B56-00C9AA1CE83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430D77EB-4BA1-BCAB-7561-00D8BEE80893}"/>
              </a:ext>
            </a:extLst>
          </p:cNvPr>
          <p:cNvSpPr>
            <a:spLocks noGrp="1"/>
          </p:cNvSpPr>
          <p:nvPr>
            <p:ph type="body" sz="quarter" idx="12"/>
          </p:nvPr>
        </p:nvSpPr>
        <p:spPr/>
        <p:txBody>
          <a:bodyPr/>
          <a:lstStyle/>
          <a:p>
            <a:r>
              <a:rPr lang="en-US" b="1" dirty="0"/>
              <a:t>Disclaimer</a:t>
            </a:r>
          </a:p>
          <a:p>
            <a:r>
              <a:rPr lang="en-US" dirty="0"/>
              <a:t>This presentation contains general advice only. The advice contained within should not be relied upon without seeking professional advice pertaining to your unique circumstances. </a:t>
            </a:r>
          </a:p>
        </p:txBody>
      </p:sp>
    </p:spTree>
    <p:extLst>
      <p:ext uri="{BB962C8B-B14F-4D97-AF65-F5344CB8AC3E}">
        <p14:creationId xmlns:p14="http://schemas.microsoft.com/office/powerpoint/2010/main" val="2004570767"/>
      </p:ext>
    </p:extLst>
  </p:cSld>
  <p:clrMapOvr>
    <a:masterClrMapping/>
  </p:clrMapOvr>
  <mc:AlternateContent xmlns:mc="http://schemas.openxmlformats.org/markup-compatibility/2006" xmlns:p14="http://schemas.microsoft.com/office/powerpoint/2010/main">
    <mc:Choice Requires="p14">
      <p:transition spd="med" p14:dur="700" advTm="26027">
        <p:fade/>
      </p:transition>
    </mc:Choice>
    <mc:Fallback xmlns="">
      <p:transition spd="med" advTm="2602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9F0273B9-38EC-7AD2-4F12-BC3A04EFC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 y="434715"/>
            <a:ext cx="12195475" cy="4534930"/>
          </a:xfrm>
          <a:prstGeom prst="rect">
            <a:avLst/>
          </a:prstGeom>
        </p:spPr>
      </p:pic>
      <p:pic>
        <p:nvPicPr>
          <p:cNvPr id="5" name="Picture 4" descr="Graphical user interface, application, Teams&#10;&#10;Description automatically generated">
            <a:extLst>
              <a:ext uri="{FF2B5EF4-FFF2-40B4-BE49-F238E27FC236}">
                <a16:creationId xmlns:a16="http://schemas.microsoft.com/office/drawing/2014/main" id="{AC625D3C-940A-F896-1809-FFAE6704C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534930"/>
            <a:ext cx="12192001" cy="2727158"/>
          </a:xfrm>
          <a:prstGeom prst="rect">
            <a:avLst/>
          </a:prstGeom>
        </p:spPr>
      </p:pic>
    </p:spTree>
    <p:extLst>
      <p:ext uri="{BB962C8B-B14F-4D97-AF65-F5344CB8AC3E}">
        <p14:creationId xmlns:p14="http://schemas.microsoft.com/office/powerpoint/2010/main" val="132772367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02DDEE-BC86-C951-011C-D5342D19CFD5}"/>
              </a:ext>
            </a:extLst>
          </p:cNvPr>
          <p:cNvSpPr>
            <a:spLocks noGrp="1"/>
          </p:cNvSpPr>
          <p:nvPr>
            <p:ph type="body" sz="quarter" idx="12"/>
          </p:nvPr>
        </p:nvSpPr>
        <p:spPr>
          <a:xfrm>
            <a:off x="6824719" y="594554"/>
            <a:ext cx="4895850" cy="5668691"/>
          </a:xfrm>
        </p:spPr>
        <p:txBody>
          <a:bodyPr/>
          <a:lstStyle/>
          <a:p>
            <a:pPr marL="514350" indent="-514350">
              <a:buFont typeface="+mj-lt"/>
              <a:buAutoNum type="arabicPeriod"/>
            </a:pPr>
            <a:r>
              <a:rPr lang="en-US" sz="2800" dirty="0"/>
              <a:t>How will you stop bequests from falling between the cracks?</a:t>
            </a:r>
          </a:p>
          <a:p>
            <a:pPr marL="514350" indent="-514350">
              <a:buFont typeface="+mj-lt"/>
              <a:buAutoNum type="arabicPeriod"/>
            </a:pPr>
            <a:endParaRPr lang="en-US" sz="2800" dirty="0"/>
          </a:p>
          <a:p>
            <a:pPr marL="514350" indent="-514350">
              <a:buFont typeface="+mj-lt"/>
              <a:buAutoNum type="arabicPeriod"/>
            </a:pPr>
            <a:r>
              <a:rPr lang="en-US" sz="2800" dirty="0"/>
              <a:t>How will you ensure that you match living donors to deceased </a:t>
            </a:r>
            <a:r>
              <a:rPr lang="en-US" sz="2800" dirty="0" err="1"/>
              <a:t>bequestors</a:t>
            </a:r>
            <a:r>
              <a:rPr lang="en-US" sz="2800" dirty="0"/>
              <a:t>? </a:t>
            </a:r>
          </a:p>
          <a:p>
            <a:pPr marL="514350" indent="-514350">
              <a:buFont typeface="+mj-lt"/>
              <a:buAutoNum type="arabicPeriod"/>
            </a:pPr>
            <a:endParaRPr lang="en-US" sz="2800" dirty="0"/>
          </a:p>
          <a:p>
            <a:pPr marL="514350" indent="-514350">
              <a:buFont typeface="+mj-lt"/>
              <a:buAutoNum type="arabicPeriod"/>
            </a:pPr>
            <a:r>
              <a:rPr lang="en-US" sz="2800" dirty="0"/>
              <a:t>How can you make your estate admin more efficient?</a:t>
            </a:r>
          </a:p>
          <a:p>
            <a:pPr marL="514350" indent="-514350">
              <a:buFont typeface="+mj-lt"/>
              <a:buAutoNum type="arabicPeriod"/>
            </a:pPr>
            <a:endParaRPr lang="en-US" sz="2800" dirty="0"/>
          </a:p>
        </p:txBody>
      </p:sp>
      <p:pic>
        <p:nvPicPr>
          <p:cNvPr id="7" name="Picture Placeholder 6" descr="A person in a wheelchair using a computer&#10;&#10;Description automatically generated">
            <a:extLst>
              <a:ext uri="{FF2B5EF4-FFF2-40B4-BE49-F238E27FC236}">
                <a16:creationId xmlns:a16="http://schemas.microsoft.com/office/drawing/2014/main" id="{F4B12F66-7123-F37C-A67A-44A117A616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52" r="1852"/>
          <a:stretch>
            <a:fillRect/>
          </a:stretch>
        </p:blipFill>
        <p:spPr/>
      </p:pic>
    </p:spTree>
    <p:extLst>
      <p:ext uri="{BB962C8B-B14F-4D97-AF65-F5344CB8AC3E}">
        <p14:creationId xmlns:p14="http://schemas.microsoft.com/office/powerpoint/2010/main" val="180688790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AF812-1B7F-E390-C074-B946198AF576}"/>
              </a:ext>
            </a:extLst>
          </p:cNvPr>
          <p:cNvSpPr>
            <a:spLocks noGrp="1"/>
          </p:cNvSpPr>
          <p:nvPr>
            <p:ph type="body" sz="quarter" idx="10"/>
          </p:nvPr>
        </p:nvSpPr>
        <p:spPr>
          <a:xfrm>
            <a:off x="2348459" y="2348706"/>
            <a:ext cx="7495082" cy="2160587"/>
          </a:xfrm>
        </p:spPr>
        <p:txBody>
          <a:bodyPr/>
          <a:lstStyle/>
          <a:p>
            <a:r>
              <a:rPr lang="en-US" dirty="0"/>
              <a:t>Q and A</a:t>
            </a:r>
          </a:p>
        </p:txBody>
      </p:sp>
    </p:spTree>
    <p:extLst>
      <p:ext uri="{BB962C8B-B14F-4D97-AF65-F5344CB8AC3E}">
        <p14:creationId xmlns:p14="http://schemas.microsoft.com/office/powerpoint/2010/main" val="2503146175"/>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holding a folder and pointing&#10;&#10;AI-generated content may be incorrect.">
            <a:extLst>
              <a:ext uri="{FF2B5EF4-FFF2-40B4-BE49-F238E27FC236}">
                <a16:creationId xmlns:a16="http://schemas.microsoft.com/office/drawing/2014/main" id="{30DBD8F2-5B53-4CD9-DE44-C789BA6DAEB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
        <p:nvSpPr>
          <p:cNvPr id="3" name="Text Placeholder 2">
            <a:extLst>
              <a:ext uri="{FF2B5EF4-FFF2-40B4-BE49-F238E27FC236}">
                <a16:creationId xmlns:a16="http://schemas.microsoft.com/office/drawing/2014/main" id="{ED922372-9A86-73CA-FDE9-DA87AC48DEF1}"/>
              </a:ext>
            </a:extLst>
          </p:cNvPr>
          <p:cNvSpPr>
            <a:spLocks noGrp="1"/>
          </p:cNvSpPr>
          <p:nvPr>
            <p:ph type="body" sz="quarter" idx="12"/>
          </p:nvPr>
        </p:nvSpPr>
        <p:spPr>
          <a:xfrm>
            <a:off x="623887" y="1305037"/>
            <a:ext cx="5184081" cy="4392488"/>
          </a:xfrm>
        </p:spPr>
        <p:txBody>
          <a:bodyPr/>
          <a:lstStyle/>
          <a:p>
            <a:r>
              <a:rPr lang="en-US" sz="4000" b="1" dirty="0"/>
              <a:t>Your interactions with the bequestor</a:t>
            </a:r>
          </a:p>
        </p:txBody>
      </p:sp>
    </p:spTree>
    <p:extLst>
      <p:ext uri="{BB962C8B-B14F-4D97-AF65-F5344CB8AC3E}">
        <p14:creationId xmlns:p14="http://schemas.microsoft.com/office/powerpoint/2010/main" val="335400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AEFA27-81B6-B60C-8058-408FD6E4BF44}"/>
              </a:ext>
            </a:extLst>
          </p:cNvPr>
          <p:cNvSpPr>
            <a:spLocks noGrp="1"/>
          </p:cNvSpPr>
          <p:nvPr>
            <p:ph type="body" sz="quarter" idx="12"/>
          </p:nvPr>
        </p:nvSpPr>
        <p:spPr>
          <a:xfrm>
            <a:off x="6600550" y="836612"/>
            <a:ext cx="5472113" cy="5184776"/>
          </a:xfrm>
        </p:spPr>
        <p:txBody>
          <a:bodyPr/>
          <a:lstStyle/>
          <a:p>
            <a:r>
              <a:rPr lang="en-US" sz="2800" b="1" dirty="0"/>
              <a:t>Get the Will right!</a:t>
            </a:r>
          </a:p>
          <a:p>
            <a:endParaRPr lang="en-US" sz="2800" b="1" dirty="0"/>
          </a:p>
          <a:p>
            <a:pPr marL="342900" indent="-342900">
              <a:buFont typeface="Arial" panose="020B0604020202020204" pitchFamily="34" charset="0"/>
              <a:buChar char="•"/>
            </a:pPr>
            <a:r>
              <a:rPr lang="en-US" sz="2800" dirty="0"/>
              <a:t>Full name, ABN and address</a:t>
            </a:r>
          </a:p>
          <a:p>
            <a:endParaRPr lang="en-US" sz="2800" dirty="0"/>
          </a:p>
          <a:p>
            <a:pPr marL="342900" indent="-342900">
              <a:buFont typeface="Arial" panose="020B0604020202020204" pitchFamily="34" charset="0"/>
              <a:buChar char="•"/>
            </a:pPr>
            <a:r>
              <a:rPr lang="en-US" sz="2800" dirty="0"/>
              <a:t>Keep it simple!</a:t>
            </a:r>
          </a:p>
          <a:p>
            <a:pPr marL="342900" indent="-342900">
              <a:buFont typeface="Arial" panose="020B0604020202020204" pitchFamily="34" charset="0"/>
              <a:buChar char="•"/>
            </a:pPr>
            <a:endParaRPr lang="en-US" dirty="0"/>
          </a:p>
        </p:txBody>
      </p:sp>
      <p:pic>
        <p:nvPicPr>
          <p:cNvPr id="7" name="Picture Placeholder 6" descr="A red seal with black text&#10;&#10;AI-generated content may be incorrect.">
            <a:extLst>
              <a:ext uri="{FF2B5EF4-FFF2-40B4-BE49-F238E27FC236}">
                <a16:creationId xmlns:a16="http://schemas.microsoft.com/office/drawing/2014/main" id="{F1543B13-8E04-B5BB-3E7F-D8C6296A1F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13110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holding puzzle pieces&#10;&#10;AI-generated content may be incorrect.">
            <a:extLst>
              <a:ext uri="{FF2B5EF4-FFF2-40B4-BE49-F238E27FC236}">
                <a16:creationId xmlns:a16="http://schemas.microsoft.com/office/drawing/2014/main" id="{14DCC3D1-508C-3535-E0A6-782516F1255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17" r="2217"/>
          <a:stretch>
            <a:fillRect/>
          </a:stretch>
        </p:blipFill>
        <p:spPr/>
      </p:pic>
      <p:sp>
        <p:nvSpPr>
          <p:cNvPr id="3" name="Text Placeholder 2">
            <a:extLst>
              <a:ext uri="{FF2B5EF4-FFF2-40B4-BE49-F238E27FC236}">
                <a16:creationId xmlns:a16="http://schemas.microsoft.com/office/drawing/2014/main" id="{F4759404-47E4-E69B-2D88-FDB29A757828}"/>
              </a:ext>
            </a:extLst>
          </p:cNvPr>
          <p:cNvSpPr>
            <a:spLocks noGrp="1"/>
          </p:cNvSpPr>
          <p:nvPr>
            <p:ph type="body" sz="quarter" idx="12"/>
          </p:nvPr>
        </p:nvSpPr>
        <p:spPr>
          <a:xfrm>
            <a:off x="479376" y="1052736"/>
            <a:ext cx="4895850" cy="5184776"/>
          </a:xfrm>
        </p:spPr>
        <p:txBody>
          <a:bodyPr/>
          <a:lstStyle/>
          <a:p>
            <a:r>
              <a:rPr lang="en-US" sz="2800" b="1" dirty="0"/>
              <a:t>Bequestor pipeline data</a:t>
            </a:r>
          </a:p>
          <a:p>
            <a:endParaRPr lang="en-US" sz="2800" b="1" dirty="0"/>
          </a:p>
          <a:p>
            <a:pPr marL="342900" indent="-342900">
              <a:buFont typeface="Arial" panose="020B0604020202020204" pitchFamily="34" charset="0"/>
              <a:buChar char="•"/>
            </a:pPr>
            <a:r>
              <a:rPr lang="en-US" sz="2800" dirty="0"/>
              <a:t>Current</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Clear definitions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Consistency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Notes matter!</a:t>
            </a:r>
          </a:p>
          <a:p>
            <a:endParaRPr lang="en-US" dirty="0"/>
          </a:p>
          <a:p>
            <a:endParaRPr lang="en-US" dirty="0"/>
          </a:p>
        </p:txBody>
      </p:sp>
    </p:spTree>
    <p:extLst>
      <p:ext uri="{BB962C8B-B14F-4D97-AF65-F5344CB8AC3E}">
        <p14:creationId xmlns:p14="http://schemas.microsoft.com/office/powerpoint/2010/main" val="404911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cat&#10;&#10;AI-generated content may be incorrect.">
            <a:extLst>
              <a:ext uri="{FF2B5EF4-FFF2-40B4-BE49-F238E27FC236}">
                <a16:creationId xmlns:a16="http://schemas.microsoft.com/office/drawing/2014/main" id="{A2A11D79-1FFB-C313-2457-8DEE47CD17C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r="-2" b="5253"/>
          <a:stretch>
            <a:fillRect/>
          </a:stretch>
        </p:blipFill>
        <p:spPr>
          <a:xfrm>
            <a:off x="6096000" y="836712"/>
            <a:ext cx="5472113" cy="5184576"/>
          </a:xfrm>
          <a:noFill/>
        </p:spPr>
      </p:pic>
      <p:sp>
        <p:nvSpPr>
          <p:cNvPr id="3" name="Text Placeholder 2">
            <a:extLst>
              <a:ext uri="{FF2B5EF4-FFF2-40B4-BE49-F238E27FC236}">
                <a16:creationId xmlns:a16="http://schemas.microsoft.com/office/drawing/2014/main" id="{8E619F24-810B-0931-47B1-9BBCDEE5CB26}"/>
              </a:ext>
            </a:extLst>
          </p:cNvPr>
          <p:cNvSpPr>
            <a:spLocks noGrp="1"/>
          </p:cNvSpPr>
          <p:nvPr>
            <p:ph type="body" sz="quarter" idx="12"/>
          </p:nvPr>
        </p:nvSpPr>
        <p:spPr>
          <a:xfrm>
            <a:off x="767408" y="1305037"/>
            <a:ext cx="5184576" cy="4392488"/>
          </a:xfrm>
        </p:spPr>
        <p:txBody>
          <a:bodyPr anchor="ctr">
            <a:noAutofit/>
          </a:bodyPr>
          <a:lstStyle/>
          <a:p>
            <a:r>
              <a:rPr lang="en-US" sz="2800" b="1" dirty="0"/>
              <a:t>What notes?</a:t>
            </a:r>
            <a:endParaRPr lang="en-US" sz="2800" dirty="0"/>
          </a:p>
          <a:p>
            <a:pPr marL="342900" indent="-342900">
              <a:buFont typeface="Arial" panose="020B0604020202020204" pitchFamily="34" charset="0"/>
              <a:buChar char="•"/>
            </a:pPr>
            <a:r>
              <a:rPr lang="en-US" sz="2800" dirty="0"/>
              <a:t>When and where Will written/stored</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Family dynamics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What they are leaving you/indications of estate size </a:t>
            </a:r>
          </a:p>
        </p:txBody>
      </p:sp>
    </p:spTree>
    <p:extLst>
      <p:ext uri="{BB962C8B-B14F-4D97-AF65-F5344CB8AC3E}">
        <p14:creationId xmlns:p14="http://schemas.microsoft.com/office/powerpoint/2010/main" val="425688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rench on a computer screen&#10;&#10;AI-generated content may be incorrect.">
            <a:extLst>
              <a:ext uri="{FF2B5EF4-FFF2-40B4-BE49-F238E27FC236}">
                <a16:creationId xmlns:a16="http://schemas.microsoft.com/office/drawing/2014/main" id="{F8F651F5-A52C-B4D7-155E-CC26D07E7E4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
        <p:nvSpPr>
          <p:cNvPr id="3" name="Text Placeholder 2">
            <a:extLst>
              <a:ext uri="{FF2B5EF4-FFF2-40B4-BE49-F238E27FC236}">
                <a16:creationId xmlns:a16="http://schemas.microsoft.com/office/drawing/2014/main" id="{591124D7-FB3E-2AA4-05A4-017E8FDBF9B9}"/>
              </a:ext>
            </a:extLst>
          </p:cNvPr>
          <p:cNvSpPr>
            <a:spLocks noGrp="1"/>
          </p:cNvSpPr>
          <p:nvPr>
            <p:ph type="body" sz="quarter" idx="12"/>
          </p:nvPr>
        </p:nvSpPr>
        <p:spPr>
          <a:xfrm>
            <a:off x="0" y="836612"/>
            <a:ext cx="5807968" cy="5184776"/>
          </a:xfrm>
        </p:spPr>
        <p:txBody>
          <a:bodyPr/>
          <a:lstStyle/>
          <a:p>
            <a:r>
              <a:rPr lang="en-US" sz="2800" b="1" dirty="0"/>
              <a:t>Storing data </a:t>
            </a:r>
          </a:p>
          <a:p>
            <a:pPr marL="342900" indent="-342900">
              <a:buFont typeface="Arial" panose="020B0604020202020204" pitchFamily="34" charset="0"/>
              <a:buChar char="•"/>
            </a:pPr>
            <a:r>
              <a:rPr lang="en-US" sz="2800" dirty="0"/>
              <a:t>GIW are a long game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32% of the time, last donation was 5 years before bequest notification</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Case study: which charity?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Case study: confirming identity</a:t>
            </a:r>
          </a:p>
        </p:txBody>
      </p:sp>
    </p:spTree>
    <p:extLst>
      <p:ext uri="{BB962C8B-B14F-4D97-AF65-F5344CB8AC3E}">
        <p14:creationId xmlns:p14="http://schemas.microsoft.com/office/powerpoint/2010/main" val="18657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itting in chairs&#10;&#10;AI-generated content may be incorrect.">
            <a:extLst>
              <a:ext uri="{FF2B5EF4-FFF2-40B4-BE49-F238E27FC236}">
                <a16:creationId xmlns:a16="http://schemas.microsoft.com/office/drawing/2014/main" id="{C12BB02C-F736-67AE-53DE-F2EF7D7188F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6781" b="-16781"/>
          <a:stretch>
            <a:fillRect/>
          </a:stretch>
        </p:blipFill>
        <p:spPr/>
      </p:pic>
      <p:sp>
        <p:nvSpPr>
          <p:cNvPr id="3" name="Text Placeholder 2">
            <a:extLst>
              <a:ext uri="{FF2B5EF4-FFF2-40B4-BE49-F238E27FC236}">
                <a16:creationId xmlns:a16="http://schemas.microsoft.com/office/drawing/2014/main" id="{DFAA7203-5E1C-CCC1-7621-E8A7AFF93E76}"/>
              </a:ext>
            </a:extLst>
          </p:cNvPr>
          <p:cNvSpPr>
            <a:spLocks noGrp="1"/>
          </p:cNvSpPr>
          <p:nvPr>
            <p:ph type="body" sz="quarter" idx="12"/>
          </p:nvPr>
        </p:nvSpPr>
        <p:spPr/>
        <p:txBody>
          <a:bodyPr/>
          <a:lstStyle/>
          <a:p>
            <a:pPr marL="342900" indent="-342900">
              <a:buFont typeface="Arial" panose="020B0604020202020204" pitchFamily="34" charset="0"/>
              <a:buChar char="•"/>
            </a:pPr>
            <a:r>
              <a:rPr lang="en-US" sz="2800" dirty="0"/>
              <a:t>How confident are you about your pipeline’s accuracy?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Are the whole team on the same page about terminology?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When was the last time you interacted with your pipeline?</a:t>
            </a:r>
          </a:p>
        </p:txBody>
      </p:sp>
    </p:spTree>
    <p:extLst>
      <p:ext uri="{BB962C8B-B14F-4D97-AF65-F5344CB8AC3E}">
        <p14:creationId xmlns:p14="http://schemas.microsoft.com/office/powerpoint/2010/main" val="42926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E0694-0F96-79CB-038A-5A3425FAFF8A}"/>
              </a:ext>
            </a:extLst>
          </p:cNvPr>
          <p:cNvSpPr>
            <a:spLocks noGrp="1"/>
          </p:cNvSpPr>
          <p:nvPr>
            <p:ph type="body" sz="quarter" idx="12"/>
          </p:nvPr>
        </p:nvSpPr>
        <p:spPr>
          <a:xfrm>
            <a:off x="119336" y="836612"/>
            <a:ext cx="5616623" cy="5184776"/>
          </a:xfrm>
        </p:spPr>
        <p:txBody>
          <a:bodyPr/>
          <a:lstStyle/>
          <a:p>
            <a:r>
              <a:rPr lang="en-US" sz="2800" b="1" dirty="0"/>
              <a:t>Buy-in from the fundraising team</a:t>
            </a:r>
          </a:p>
          <a:p>
            <a:endParaRPr lang="en-US" sz="2800" dirty="0"/>
          </a:p>
          <a:p>
            <a:pPr marL="342900" indent="-342900">
              <a:buFont typeface="Arial" panose="020B0604020202020204" pitchFamily="34" charset="0"/>
              <a:buChar char="•"/>
            </a:pPr>
            <a:r>
              <a:rPr lang="en-US" sz="2800" dirty="0"/>
              <a:t>Consistent use of terminology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Talking about GIW is everyone’s responsibility! </a:t>
            </a:r>
          </a:p>
        </p:txBody>
      </p:sp>
      <p:pic>
        <p:nvPicPr>
          <p:cNvPr id="9" name="Picture Placeholder 8" descr="A person and person holding hearts&#10;&#10;AI-generated content may be incorrect.">
            <a:extLst>
              <a:ext uri="{FF2B5EF4-FFF2-40B4-BE49-F238E27FC236}">
                <a16:creationId xmlns:a16="http://schemas.microsoft.com/office/drawing/2014/main" id="{60884C05-5040-F28A-5F4B-65DBCFC1F55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a:fillRect/>
          </a:stretch>
        </p:blipFill>
        <p:spPr/>
      </p:pic>
    </p:spTree>
    <p:extLst>
      <p:ext uri="{BB962C8B-B14F-4D97-AF65-F5344CB8AC3E}">
        <p14:creationId xmlns:p14="http://schemas.microsoft.com/office/powerpoint/2010/main" val="186442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xt and imag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129F04-1B76-474E-8A4F-CB608E9C255A}" vid="{3B7A3613-BCC1-41ED-9277-60748C30AFE9}"/>
    </a:ext>
  </a:extLst>
</a:theme>
</file>

<file path=ppt/theme/theme2.xml><?xml version="1.0" encoding="utf-8"?>
<a:theme xmlns:a="http://schemas.openxmlformats.org/drawingml/2006/main" name="Graphs, charts and tabl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129F04-1B76-474E-8A4F-CB608E9C255A}" vid="{8349AE4B-3673-491A-A61A-F0DEF68AC445}"/>
    </a:ext>
  </a:extLst>
</a:theme>
</file>

<file path=ppt/theme/theme3.xml><?xml version="1.0" encoding="utf-8"?>
<a:theme xmlns:a="http://schemas.openxmlformats.org/drawingml/2006/main" name="Titles and section header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129F04-1B76-474E-8A4F-CB608E9C255A}" vid="{4264AEF9-C65F-4C3B-8E26-718C8342DCE3}"/>
    </a:ext>
  </a:extLst>
</a:theme>
</file>

<file path=ppt/theme/theme4.xml><?xml version="1.0" encoding="utf-8"?>
<a:theme xmlns:a="http://schemas.openxmlformats.org/drawingml/2006/main" name="Interesting slid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129F04-1B76-474E-8A4F-CB608E9C255A}" vid="{BAEDE765-9A6A-40CE-9624-11A4E500F71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 and images</Template>
  <TotalTime>404</TotalTime>
  <Words>787</Words>
  <Application>Microsoft Macintosh PowerPoint</Application>
  <PresentationFormat>Widescreen</PresentationFormat>
  <Paragraphs>142</Paragraphs>
  <Slides>22</Slides>
  <Notes>20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Aptos</vt:lpstr>
      <vt:lpstr>Arial</vt:lpstr>
      <vt:lpstr>Calibri</vt:lpstr>
      <vt:lpstr>Poppins</vt:lpstr>
      <vt:lpstr>Text and images</vt:lpstr>
      <vt:lpstr>Graphs, charts and tables</vt:lpstr>
      <vt:lpstr>Titles and section headers</vt:lpstr>
      <vt:lpstr>Interesting slides</vt:lpstr>
      <vt:lpstr>Data best practice for GIW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Morgan Koegel</dc:creator>
  <cp:lastModifiedBy>Morgan Koegel</cp:lastModifiedBy>
  <cp:revision>5</cp:revision>
  <dcterms:created xsi:type="dcterms:W3CDTF">2025-09-14T21:57:23Z</dcterms:created>
  <dcterms:modified xsi:type="dcterms:W3CDTF">2025-10-20T22:44:12Z</dcterms:modified>
</cp:coreProperties>
</file>